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6" r:id="rId2"/>
    <p:sldId id="367" r:id="rId3"/>
    <p:sldId id="266" r:id="rId4"/>
    <p:sldId id="309" r:id="rId5"/>
    <p:sldId id="267" r:id="rId6"/>
    <p:sldId id="268" r:id="rId7"/>
    <p:sldId id="277" r:id="rId8"/>
    <p:sldId id="369" r:id="rId9"/>
    <p:sldId id="370" r:id="rId10"/>
    <p:sldId id="371" r:id="rId11"/>
    <p:sldId id="372" r:id="rId12"/>
    <p:sldId id="278" r:id="rId13"/>
    <p:sldId id="269" r:id="rId14"/>
    <p:sldId id="270" r:id="rId15"/>
    <p:sldId id="271" r:id="rId16"/>
    <p:sldId id="272" r:id="rId17"/>
    <p:sldId id="273" r:id="rId18"/>
    <p:sldId id="274" r:id="rId19"/>
    <p:sldId id="356" r:id="rId20"/>
    <p:sldId id="375" r:id="rId21"/>
    <p:sldId id="357" r:id="rId22"/>
    <p:sldId id="376" r:id="rId23"/>
    <p:sldId id="358" r:id="rId24"/>
    <p:sldId id="280" r:id="rId25"/>
    <p:sldId id="360" r:id="rId26"/>
    <p:sldId id="361" r:id="rId27"/>
    <p:sldId id="362" r:id="rId28"/>
    <p:sldId id="365" r:id="rId29"/>
    <p:sldId id="275" r:id="rId30"/>
    <p:sldId id="363" r:id="rId31"/>
    <p:sldId id="279" r:id="rId32"/>
    <p:sldId id="257" r:id="rId33"/>
    <p:sldId id="312" r:id="rId34"/>
    <p:sldId id="313" r:id="rId35"/>
    <p:sldId id="314" r:id="rId36"/>
    <p:sldId id="315" r:id="rId37"/>
    <p:sldId id="264" r:id="rId38"/>
    <p:sldId id="265" r:id="rId39"/>
    <p:sldId id="259" r:id="rId40"/>
    <p:sldId id="260" r:id="rId41"/>
    <p:sldId id="261" r:id="rId42"/>
    <p:sldId id="262" r:id="rId43"/>
    <p:sldId id="281" r:id="rId44"/>
    <p:sldId id="263" r:id="rId45"/>
    <p:sldId id="301" r:id="rId46"/>
    <p:sldId id="348" r:id="rId47"/>
    <p:sldId id="282" r:id="rId48"/>
    <p:sldId id="283" r:id="rId49"/>
    <p:sldId id="285" r:id="rId50"/>
    <p:sldId id="294" r:id="rId51"/>
    <p:sldId id="286" r:id="rId52"/>
    <p:sldId id="287" r:id="rId53"/>
    <p:sldId id="288" r:id="rId54"/>
    <p:sldId id="289" r:id="rId55"/>
    <p:sldId id="351" r:id="rId56"/>
    <p:sldId id="352" r:id="rId57"/>
    <p:sldId id="353" r:id="rId58"/>
    <p:sldId id="334" r:id="rId59"/>
    <p:sldId id="307" r:id="rId60"/>
    <p:sldId id="308" r:id="rId61"/>
    <p:sldId id="323" r:id="rId62"/>
    <p:sldId id="298" r:id="rId63"/>
    <p:sldId id="297" r:id="rId64"/>
    <p:sldId id="299" r:id="rId65"/>
    <p:sldId id="300" r:id="rId66"/>
    <p:sldId id="302" r:id="rId67"/>
    <p:sldId id="303" r:id="rId68"/>
    <p:sldId id="304" r:id="rId69"/>
    <p:sldId id="305" r:id="rId70"/>
    <p:sldId id="310" r:id="rId71"/>
    <p:sldId id="311" r:id="rId72"/>
    <p:sldId id="346" r:id="rId73"/>
    <p:sldId id="355" r:id="rId74"/>
    <p:sldId id="316" r:id="rId75"/>
    <p:sldId id="317" r:id="rId76"/>
    <p:sldId id="318" r:id="rId77"/>
    <p:sldId id="319" r:id="rId78"/>
    <p:sldId id="320" r:id="rId79"/>
    <p:sldId id="335" r:id="rId80"/>
    <p:sldId id="336" r:id="rId81"/>
    <p:sldId id="337" r:id="rId82"/>
    <p:sldId id="295" r:id="rId83"/>
    <p:sldId id="296" r:id="rId84"/>
    <p:sldId id="324" r:id="rId85"/>
    <p:sldId id="325" r:id="rId86"/>
    <p:sldId id="326" r:id="rId87"/>
    <p:sldId id="327" r:id="rId88"/>
    <p:sldId id="328" r:id="rId89"/>
    <p:sldId id="329" r:id="rId90"/>
    <p:sldId id="330" r:id="rId91"/>
    <p:sldId id="331" r:id="rId92"/>
    <p:sldId id="332" r:id="rId93"/>
    <p:sldId id="338" r:id="rId94"/>
    <p:sldId id="339" r:id="rId95"/>
    <p:sldId id="340" r:id="rId96"/>
    <p:sldId id="341" r:id="rId97"/>
    <p:sldId id="342" r:id="rId98"/>
    <p:sldId id="343" r:id="rId99"/>
    <p:sldId id="373" r:id="rId100"/>
    <p:sldId id="374" r:id="rId101"/>
    <p:sldId id="344" r:id="rId102"/>
    <p:sldId id="345" r:id="rId103"/>
    <p:sldId id="347" r:id="rId104"/>
    <p:sldId id="368" r:id="rId105"/>
    <p:sldId id="292"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8361"/>
    <a:srgbClr val="DF9679"/>
    <a:srgbClr val="FFFF66"/>
    <a:srgbClr val="A74001"/>
    <a:srgbClr val="FCD8F7"/>
    <a:srgbClr val="EC14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898" autoAdjust="0"/>
    <p:restoredTop sz="94737" autoAdjust="0"/>
  </p:normalViewPr>
  <p:slideViewPr>
    <p:cSldViewPr>
      <p:cViewPr varScale="1">
        <p:scale>
          <a:sx n="65" d="100"/>
          <a:sy n="65" d="100"/>
        </p:scale>
        <p:origin x="-1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A86C3F-2101-4EF2-A21E-48E930EC9605}" type="datetimeFigureOut">
              <a:rPr lang="en-US"/>
              <a:pPr>
                <a:defRPr/>
              </a:pPr>
              <a:t>12/24/2011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A49AF-E5EC-4CF5-BBB9-4F070A6FE22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2895EA-37E8-41B2-AE4D-2D6CB5013F3D}"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993475-825C-4B17-9AC5-43FF9FCA7CB1}" type="slidenum">
              <a:rPr lang="en-US" smtClean="0"/>
              <a:pPr>
                <a:defRPr/>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05F2626-CBB5-48D4-92CD-BDA2164C2F0B}" type="slidenum">
              <a:rPr lang="en-US" smtClean="0"/>
              <a:pPr>
                <a:defRPr/>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3FB8E7-35F6-41AD-8C03-2308E696AE1C}" type="slidenum">
              <a:rPr lang="en-US" smtClean="0"/>
              <a:pPr>
                <a:defRPr/>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04DD542-B7F0-4C89-918F-C560422CC2DE}" type="slidenum">
              <a:rPr lang="en-US" smtClean="0"/>
              <a:pPr>
                <a:defRPr/>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A41B144-B7BC-4E45-A8DA-1EE960A432E8}" type="slidenum">
              <a:rPr lang="en-US" smtClean="0"/>
              <a:pPr>
                <a:defRPr/>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253A4F-DCCA-469C-AC94-D7DCAE876E20}" type="slidenum">
              <a:rPr lang="en-US" smtClean="0"/>
              <a:pPr>
                <a:defRPr/>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F5F8420-53AC-4800-BA1F-9D8D97030C0A}" type="slidenum">
              <a:rPr lang="en-US" smtClean="0"/>
              <a:pPr>
                <a:defRPr/>
              </a:pPr>
              <a:t>105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8CD0ED0-8E8A-4776-9DB7-2FA5FE54B59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E93BD2B-8E1A-4661-A783-7D0A4742B22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568D4E3-3B3B-406D-A070-8D033287ED3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B077F7-0A52-49FA-A822-6662B264FBD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6A49AF-E5EC-4CF5-BBB9-4F070A6FE22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02FFE6-6728-48DB-8C62-6BCBADB73E2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6A49AF-E5EC-4CF5-BBB9-4F070A6FE22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377E14D-5EFA-4C5C-AAF5-F337DEF8B5A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47FFD0-E6AE-4D93-ACE6-1900685F354E}"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CCB27F-FB3D-43E5-AE5D-E17F235EA59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1EE25C-6995-4E77-B3D1-58B5EACA443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2C2101-FF5C-43A3-A001-B508FFA977C9}"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a:r>
          </a:p>
        </p:txBody>
      </p:sp>
      <p:sp>
        <p:nvSpPr>
          <p:cNvPr id="4" name="Slide Number Placeholder 3"/>
          <p:cNvSpPr>
            <a:spLocks noGrp="1"/>
          </p:cNvSpPr>
          <p:nvPr>
            <p:ph type="sldNum" sz="quarter" idx="5"/>
          </p:nvPr>
        </p:nvSpPr>
        <p:spPr/>
        <p:txBody>
          <a:bodyPr/>
          <a:lstStyle/>
          <a:p>
            <a:pPr>
              <a:defRPr/>
            </a:pPr>
            <a:fld id="{66235D02-50C2-40C3-86B9-8A0464487F3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82009CF-9CE5-4766-A740-7ECC23DDE66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B48D0-3740-42EF-A3A9-DA15A62B58E3}"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3175A7-FDAD-44E2-95AB-8EE7B6DB6C5A}"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DC1964-70E2-4873-9AE8-629E6C2CC0D2}"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09859A-75C2-4759-8F2A-BCF58A48C118}"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8FE2D7-03EC-4E58-9AC9-237CFF7C54C2}"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3589393-7927-48FE-BBFE-116D802E2C42}"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33F5ACE-88D0-4601-BD60-8E959708BEF5}"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1829F15-3069-4B13-8FDB-A5DE0BB4EEBC}"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3CB43-9069-493E-B43D-FE61512AB999}"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0ADA31-AFFD-4615-B250-7F26263A9384}"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0F329-4BAC-4F25-A4AB-75131591CC25}"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39FCC7-EE14-4317-A1CE-33000DBAF745}"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E4AC1D-8B17-4712-930F-B4B34D86FA4C}"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5D3A01-4D67-4BB2-B78E-2D4FAAF8344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D8AED-89A8-4F0D-9479-B3660667357D}"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39159E-2DA9-4177-912A-05869492B558}"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9B4A09-85F4-4C65-A99F-2EDB0A95CE67}"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9038BD-9025-4963-8BBA-32A68C169510}"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74DA9A-9EFE-49FD-AB4B-482EAA212A68}"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F0391-67A1-43BB-BD38-D5839122C924}"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9395B9A-424B-4536-94EC-6A95889B7130}"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B8E9E3-0FBF-4DB2-95D6-260E7A626278}"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4C1CD3-9D88-46FB-8328-23ABB3BE3B45}"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3028E9-7A3D-4B66-B4E0-C3A9D5690E57}"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CAD11B-F606-45F0-A513-1AE99D9CE572}"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B6E33B-592F-4994-97F7-DBDC7B6225EC}"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CA30F0-3D16-434B-9205-896F250BA206}"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CD7854-8732-47AC-BF52-5AF9A69F5949}"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FE6DD7B-B5E0-40DA-A40C-C8AE6CBF1825}"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2CAD36-3246-485E-9119-8AC73461DF09}"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D662D9-676F-4265-B589-01CA9E68A04C}"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6F0CC2-EFCB-4BA9-BF2A-DFF3B9526C0A}"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E0938-81CB-4DF8-8125-F1F5BC2ABB8B}"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6431E6-DD62-48F6-BAF6-7D89177B5547}"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651D91-3A7B-4DCB-9FB0-29437FA949C6}"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556EA4-9028-488A-AA43-302E3582FEE4}"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F31C1A-C99B-4553-9966-73C5E6BF7CE4}"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75868D2-421D-4AF1-9B8B-800472629175}"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CE5A07-2A39-4E0B-B0BF-8CCBDBAD1508}"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BAC7E3-E01F-4D3B-9AF6-D1485298B93F}"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4EC6C5-97BB-4E13-93FE-A3D9B4BD7B52}"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47E4640-A8A0-46A7-AA17-5EB1F93C9735}"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7A55F6-F03E-49C5-8853-24183B56424F}"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0BAF5E-E82F-4B6C-8072-4F8B425AB0CD}" type="slidenum">
              <a:rPr lang="en-US" smtClean="0"/>
              <a:pPr>
                <a:defRPr/>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F660F9-41B6-4F43-8A30-F6493B759E1C}"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B08E9F-5920-43E2-AEDC-DD62C416428D}"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C887C8-9EE6-4E18-96EC-67F21CEF8A16}" type="slidenum">
              <a:rPr lang="en-US" smtClean="0"/>
              <a:pPr>
                <a:defRPr/>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F8AC98-2280-476B-A806-5035B5ACA918}"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291257-98C4-4F59-9702-A81F3D341FC3}"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1A405E-D266-4192-B732-4CF43087F36D}"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B67DE6-85A1-4430-8A34-9C8D933B9AAF}"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273753-DA86-441E-8010-814CE0A5C213}"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4D1B7A7-7CC0-46A1-BE4B-4D35AE00E90D}"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F3DDE10-7781-43C5-AC15-6FCB8352F88A}"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B23C50F-11FB-48CD-A5FD-EA9E4F71BC72}"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50C231B-3F29-4878-A871-8EDC1ED8D5C8}"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DA4B48-A9C5-47B6-BEE9-D4257AA1E665}" type="slidenum">
              <a:rPr lang="en-US" smtClean="0"/>
              <a:pPr>
                <a:defRPr/>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387BA3E-7A3B-425C-9F7D-DB36EAD72EF8}" type="slidenum">
              <a:rPr lang="en-US" smtClean="0"/>
              <a:pPr>
                <a:defRPr/>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E4FDCCF-FEEA-4B0A-AC69-3A5D72E42E54}"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066D470-5F8F-4A70-A2C7-9A342619506C}" type="slidenum">
              <a:rPr lang="en-US" smtClean="0"/>
              <a:pPr>
                <a:defRPr/>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47C9019-D483-438A-BEB8-62385EE1838F}" type="slidenum">
              <a:rPr lang="en-US" smtClean="0"/>
              <a:pPr>
                <a:defRPr/>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41B128-16F2-4B81-89D9-E10EE6AF7D2B}" type="slidenum">
              <a:rPr lang="en-US" smtClean="0"/>
              <a:pPr>
                <a:defRPr/>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B4CB398-73E8-4B14-A9BE-478AA7324C82}"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C92785-5997-4047-B6ED-DCB5F2154179}"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908E8B8-EA97-4D17-AB15-2B1C986DC138}"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11CA5C-9729-462B-BB23-F346C2E613F3}" type="slidenum">
              <a:rPr lang="en-US" smtClean="0"/>
              <a:pPr>
                <a:defRPr/>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086849-3C07-43DE-ABE8-C13D1C36974C}" type="slidenum">
              <a:rPr lang="en-US" smtClean="0"/>
              <a:pPr>
                <a:defRPr/>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E9000B-B2E9-485E-9638-92380BB02088}" type="slidenum">
              <a:rPr lang="en-US" smtClean="0"/>
              <a:pPr>
                <a:defRPr/>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6C95C3-E3DB-416E-B4AD-E76AE08142E0}"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0BE92F9-AD0C-41D9-BA80-7BFBF4366970}" type="slidenum">
              <a:rPr lang="en-US" smtClean="0"/>
              <a:pPr>
                <a:defRPr/>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ED5589-02EB-44C8-9F1A-9638BF5ADB48}" type="slidenum">
              <a:rPr lang="en-US" smtClean="0"/>
              <a:pPr>
                <a:defRPr/>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D29AC6C-89B2-4CE6-845A-1BA8B8BCFAA4}" type="slidenum">
              <a:rPr lang="en-US" smtClean="0"/>
              <a:pPr>
                <a:defRPr/>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453760-D9FD-43D8-8658-1F45C689E019}" type="slidenum">
              <a:rPr lang="en-US" smtClean="0"/>
              <a:pPr>
                <a:defRPr/>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CC6F3E48-1F97-420A-83E5-D02B14F6C90B}" type="datetimeFigureOut">
              <a:rPr lang="en-US" smtClean="0"/>
              <a:pPr>
                <a:defRPr/>
              </a:pPr>
              <a:t>12/24/2011</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F3EEA2C5-B00F-407B-8FEC-FA92510DFAEB}"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23E8CEE-8B03-416F-AB65-15B09F57AA35}" type="datetimeFigureOut">
              <a:rPr lang="en-US" smtClean="0"/>
              <a:pPr>
                <a:defRPr/>
              </a:pPr>
              <a:t>12/24/2011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1C7520-77F4-49E2-8D1D-D5815FA3EC3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9281DBD-680C-4FCF-BF39-5BAC72A52813}" type="datetimeFigureOut">
              <a:rPr lang="en-US" smtClean="0"/>
              <a:pPr>
                <a:defRPr/>
              </a:pPr>
              <a:t>12/24/2011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8C49C0-73E5-4798-9CD4-CAEC9BDB011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F4BE10F-9D8D-46CD-B596-87C1BAE3AB17}" type="datetimeFigureOut">
              <a:rPr lang="en-US" smtClean="0"/>
              <a:pPr>
                <a:defRPr/>
              </a:pPr>
              <a:t>12/24/2011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C6F5C0-0B10-4017-A6AA-8DBB8C056E4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C132F13-DB0A-4004-B7E7-72EC830B2D31}" type="datetimeFigureOut">
              <a:rPr lang="en-US" smtClean="0"/>
              <a:pPr>
                <a:defRPr/>
              </a:pPr>
              <a:t>12/24/2011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6416F2-7195-469F-A818-AA13F66DEED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65F8146-C9FA-4500-9CE6-8109C0B74AEF}" type="datetimeFigureOut">
              <a:rPr lang="en-US" smtClean="0"/>
              <a:pPr>
                <a:defRPr/>
              </a:pPr>
              <a:t>12/24/2011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F47311-9913-45A7-977A-654A6351568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99D9CCA-7878-4BCD-9CC9-7B070FA58B15}" type="datetimeFigureOut">
              <a:rPr lang="en-US" smtClean="0"/>
              <a:pPr>
                <a:defRPr/>
              </a:pPr>
              <a:t>12/24/2011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23DB1B8-AADC-48B7-8368-1F8A44E30138}"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CA72A17-CE9B-4A26-9519-3A1B92E29FAA}" type="datetimeFigureOut">
              <a:rPr lang="en-US" smtClean="0"/>
              <a:pPr>
                <a:defRPr/>
              </a:pPr>
              <a:t>12/24/2011</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3E9070-A64D-44CE-8BAB-02F4EDB2086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70A30DB-4572-4400-A9DB-39998823E808}" type="datetimeFigureOut">
              <a:rPr lang="en-US" smtClean="0"/>
              <a:pPr>
                <a:defRPr/>
              </a:pPr>
              <a:t>12/24/2011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6C0B683-A103-4A5E-9FE1-0DF4B75E4E3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E8CF9B-C3F9-4100-95E6-091C62DA41EA}" type="datetimeFigureOut">
              <a:rPr lang="en-US" smtClean="0"/>
              <a:pPr>
                <a:defRPr/>
              </a:pPr>
              <a:t>12/24/2011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BE65FE-7713-494E-BCC1-534BA846F28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8AF8F9FA-0AC7-4C09-8A05-1AC0F89E01E4}" type="datetimeFigureOut">
              <a:rPr lang="en-US" smtClean="0"/>
              <a:pPr>
                <a:defRPr/>
              </a:pPr>
              <a:t>12/24/2011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2817943-319C-4B5E-A009-D8526360FE86}"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C2078EB-EE7D-4D2C-8A96-B1A3969F26EE}" type="datetimeFigureOut">
              <a:rPr lang="en-US" smtClean="0"/>
              <a:pPr>
                <a:defRPr/>
              </a:pPr>
              <a:t>12/24/2011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028DBD9-C382-4A60-BFF3-4F3458F9F84A}"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52400" y="1219200"/>
            <a:ext cx="8915400" cy="3962400"/>
          </a:xfrm>
        </p:spPr>
        <p:txBody>
          <a:bodyPr>
            <a:normAutofit fontScale="90000"/>
          </a:bodyPr>
          <a:lstStyle/>
          <a:p>
            <a:pPr algn="ctr" eaLnBrk="1" hangingPunct="1"/>
            <a:r>
              <a:rPr lang="en-US" sz="4400" dirty="0" smtClean="0">
                <a:solidFill>
                  <a:schemeClr val="accent1">
                    <a:lumMod val="60000"/>
                    <a:lumOff val="40000"/>
                  </a:schemeClr>
                </a:solidFill>
              </a:rPr>
              <a:t>THE MESSIAH, THE PROMISED SON OF ABRAHAM, ISAAC, ISRAEL, AND KING DAVID--</a:t>
            </a:r>
            <a:br>
              <a:rPr lang="en-US" sz="4400" dirty="0" smtClean="0">
                <a:solidFill>
                  <a:schemeClr val="accent1">
                    <a:lumMod val="60000"/>
                    <a:lumOff val="40000"/>
                  </a:schemeClr>
                </a:solidFill>
              </a:rPr>
            </a:br>
            <a:r>
              <a:rPr lang="en-US" sz="4400" dirty="0" smtClean="0">
                <a:solidFill>
                  <a:schemeClr val="accent1">
                    <a:lumMod val="60000"/>
                    <a:lumOff val="40000"/>
                  </a:schemeClr>
                </a:solidFill>
              </a:rPr>
              <a:t> THE LORD JESUS CHRIST:</a:t>
            </a:r>
            <a:br>
              <a:rPr lang="en-US" sz="4400" dirty="0" smtClean="0">
                <a:solidFill>
                  <a:schemeClr val="accent1">
                    <a:lumMod val="60000"/>
                    <a:lumOff val="40000"/>
                  </a:schemeClr>
                </a:solidFill>
              </a:rPr>
            </a:br>
            <a:r>
              <a:rPr lang="en-US" sz="4400" dirty="0" smtClean="0">
                <a:solidFill>
                  <a:schemeClr val="accent1">
                    <a:lumMod val="60000"/>
                    <a:lumOff val="40000"/>
                  </a:schemeClr>
                </a:solidFill>
              </a:rPr>
              <a:t>What is the Evidence?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762000"/>
            <a:ext cx="8686800" cy="1143000"/>
          </a:xfrm>
        </p:spPr>
        <p:txBody>
          <a:bodyPr>
            <a:normAutofit/>
            <a:scene3d>
              <a:camera prst="orthographicFront"/>
              <a:lightRig rig="threePt" dir="t"/>
            </a:scene3d>
            <a:sp3d extrusionH="57150">
              <a:bevelT w="38100" h="38100"/>
            </a:sp3d>
          </a:bodyPr>
          <a:lstStyle/>
          <a:p>
            <a:r>
              <a:rPr lang="en-US" sz="6000" b="1" dirty="0" smtClean="0">
                <a:solidFill>
                  <a:schemeClr val="accent6">
                    <a:lumMod val="60000"/>
                    <a:lumOff val="40000"/>
                  </a:schemeClr>
                </a:solidFill>
              </a:rPr>
              <a:t>One More Thing:</a:t>
            </a:r>
          </a:p>
        </p:txBody>
      </p:sp>
      <p:sp>
        <p:nvSpPr>
          <p:cNvPr id="11267" name="Content Placeholder 2"/>
          <p:cNvSpPr>
            <a:spLocks noGrp="1"/>
          </p:cNvSpPr>
          <p:nvPr>
            <p:ph idx="1"/>
          </p:nvPr>
        </p:nvSpPr>
        <p:spPr>
          <a:xfrm>
            <a:off x="152400" y="1935480"/>
            <a:ext cx="4876800" cy="4922520"/>
          </a:xfrm>
        </p:spPr>
        <p:txBody>
          <a:bodyPr>
            <a:normAutofit/>
          </a:bodyPr>
          <a:lstStyle/>
          <a:p>
            <a:r>
              <a:rPr lang="en-US" sz="3200" dirty="0" smtClean="0">
                <a:solidFill>
                  <a:schemeClr val="accent1">
                    <a:lumMod val="40000"/>
                    <a:lumOff val="60000"/>
                  </a:schemeClr>
                </a:solidFill>
              </a:rPr>
              <a:t>In Matthew 1:16 the word “of Whom” is in the feminine singular.  This indicates clearly that Jesus was born of Mary only and not of Mary and Joseph.  It is one of the strongest evidences for Jesus’ virgin birth!</a:t>
            </a:r>
          </a:p>
        </p:txBody>
      </p:sp>
      <p:pic>
        <p:nvPicPr>
          <p:cNvPr id="4" name="Picture 3" descr="baby-jesus-0103 from turnbacktogod.jpg"/>
          <p:cNvPicPr>
            <a:picLocks noChangeAspect="1"/>
          </p:cNvPicPr>
          <p:nvPr/>
        </p:nvPicPr>
        <p:blipFill>
          <a:blip r:embed="rId3" cstate="print"/>
          <a:stretch>
            <a:fillRect/>
          </a:stretch>
        </p:blipFill>
        <p:spPr>
          <a:xfrm>
            <a:off x="5334000" y="2286000"/>
            <a:ext cx="3505200" cy="2617216"/>
          </a:xfrm>
          <a:prstGeom prst="rect">
            <a:avLst/>
          </a:prstGeom>
          <a:effectLst>
            <a:reflection blurRad="6350" stA="50000" endA="300" endPos="90000" dir="5400000" sy="-100000" algn="bl" rotWithShape="0"/>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286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bg1"/>
                </a:solidFill>
              </a:rPr>
              <a:t>Romans 10:9-11</a:t>
            </a:r>
          </a:p>
        </p:txBody>
      </p:sp>
      <p:sp>
        <p:nvSpPr>
          <p:cNvPr id="101379" name="Content Placeholder 2"/>
          <p:cNvSpPr>
            <a:spLocks noGrp="1"/>
          </p:cNvSpPr>
          <p:nvPr>
            <p:ph idx="1"/>
          </p:nvPr>
        </p:nvSpPr>
        <p:spPr>
          <a:xfrm>
            <a:off x="0" y="1219200"/>
            <a:ext cx="7239000" cy="5410200"/>
          </a:xfrm>
        </p:spPr>
        <p:txBody>
          <a:bodyPr>
            <a:noAutofit/>
          </a:bodyPr>
          <a:lstStyle/>
          <a:p>
            <a:pPr algn="ctr">
              <a:buFont typeface="Arial" charset="0"/>
              <a:buNone/>
            </a:pPr>
            <a:r>
              <a:rPr lang="en-US" sz="3500" dirty="0" smtClean="0">
                <a:solidFill>
                  <a:schemeClr val="bg1"/>
                </a:solidFill>
              </a:rPr>
              <a:t>    That if thou shalt confess with thy mouth the Lord Jesus, </a:t>
            </a:r>
            <a:r>
              <a:rPr lang="en-US" sz="3500" dirty="0" smtClean="0">
                <a:solidFill>
                  <a:schemeClr val="accent2">
                    <a:lumMod val="20000"/>
                    <a:lumOff val="80000"/>
                  </a:schemeClr>
                </a:solidFill>
              </a:rPr>
              <a:t>and shalt believe in thine heart that God hath raised him from the dead, thou shalt be saved. </a:t>
            </a:r>
            <a:r>
              <a:rPr lang="en-US" sz="3500" baseline="30000" dirty="0" smtClean="0">
                <a:solidFill>
                  <a:schemeClr val="accent2">
                    <a:lumMod val="20000"/>
                    <a:lumOff val="80000"/>
                  </a:schemeClr>
                </a:solidFill>
              </a:rPr>
              <a:t>10</a:t>
            </a:r>
            <a:r>
              <a:rPr lang="en-US" sz="3500" dirty="0" smtClean="0">
                <a:solidFill>
                  <a:schemeClr val="accent2">
                    <a:lumMod val="20000"/>
                    <a:lumOff val="80000"/>
                  </a:schemeClr>
                </a:solidFill>
              </a:rPr>
              <a:t>For with the heart man </a:t>
            </a:r>
            <a:r>
              <a:rPr lang="en-US" sz="3500" dirty="0" smtClean="0">
                <a:solidFill>
                  <a:schemeClr val="bg1"/>
                </a:solidFill>
              </a:rPr>
              <a:t>believeth unto righteousness; and with the mouth confession is made unto salvation. </a:t>
            </a:r>
            <a:r>
              <a:rPr lang="en-US" sz="3500" baseline="30000" dirty="0" smtClean="0">
                <a:solidFill>
                  <a:schemeClr val="bg1"/>
                </a:solidFill>
              </a:rPr>
              <a:t>11</a:t>
            </a:r>
            <a:r>
              <a:rPr lang="en-US" sz="3500" dirty="0" smtClean="0">
                <a:solidFill>
                  <a:schemeClr val="bg1"/>
                </a:solidFill>
              </a:rPr>
              <a:t>For the scripture saith, Whosoever believeth on him shall not be ashamed.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bula-heavens_orion_nebula.jpg"/>
          <p:cNvPicPr>
            <a:picLocks noChangeAspect="1"/>
          </p:cNvPicPr>
          <p:nvPr/>
        </p:nvPicPr>
        <p:blipFill>
          <a:blip r:embed="rId3" cstate="print"/>
          <a:stretch>
            <a:fillRect/>
          </a:stretch>
        </p:blipFill>
        <p:spPr>
          <a:xfrm>
            <a:off x="0" y="0"/>
            <a:ext cx="9144000" cy="6858000"/>
          </a:xfrm>
          <a:prstGeom prst="rect">
            <a:avLst/>
          </a:prstGeom>
        </p:spPr>
      </p:pic>
      <p:sp>
        <p:nvSpPr>
          <p:cNvPr id="102402" name="Title 1"/>
          <p:cNvSpPr>
            <a:spLocks noGrp="1"/>
          </p:cNvSpPr>
          <p:nvPr>
            <p:ph type="title"/>
          </p:nvPr>
        </p:nvSpPr>
        <p:spPr>
          <a:xfrm>
            <a:off x="228600" y="457200"/>
            <a:ext cx="8610600" cy="1389888"/>
          </a:xfrm>
        </p:spPr>
        <p:txBody>
          <a:bodyPr>
            <a:norm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Revelation 5:11-12</a:t>
            </a:r>
          </a:p>
        </p:txBody>
      </p:sp>
      <p:sp>
        <p:nvSpPr>
          <p:cNvPr id="102403" name="Content Placeholder 2"/>
          <p:cNvSpPr>
            <a:spLocks noGrp="1"/>
          </p:cNvSpPr>
          <p:nvPr>
            <p:ph idx="1"/>
          </p:nvPr>
        </p:nvSpPr>
        <p:spPr>
          <a:xfrm>
            <a:off x="0" y="1935480"/>
            <a:ext cx="8915400" cy="4693920"/>
          </a:xfrm>
        </p:spPr>
        <p:txBody>
          <a:bodyPr>
            <a:normAutofit/>
          </a:bodyPr>
          <a:lstStyle/>
          <a:p>
            <a:pPr marL="0" indent="0" algn="ctr">
              <a:buFont typeface="Arial" charset="0"/>
              <a:buNone/>
            </a:pPr>
            <a:r>
              <a:rPr lang="en-US" sz="3200" b="1" baseline="30000" dirty="0" smtClean="0"/>
              <a:t>   </a:t>
            </a:r>
            <a:r>
              <a:rPr lang="en-US" sz="3200" b="1" dirty="0" smtClean="0"/>
              <a:t>And I beheld, and I heard the voice of many angels round about the throne and the beasts and the elders: and the number of them was ten thousand times ten thousand, and thousands of thousands; </a:t>
            </a:r>
            <a:r>
              <a:rPr lang="en-US" sz="3200" b="1" baseline="30000" dirty="0" smtClean="0"/>
              <a:t>12</a:t>
            </a:r>
            <a:r>
              <a:rPr lang="en-US" sz="3200" b="1" dirty="0" smtClean="0"/>
              <a:t>Saying with a loud voice, Worthy is the Lamb that was slain to receive power, and riches, and wisdom, and strength, and honour, and glory, and blessing.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bula-heavens_orion_nebula.jpg"/>
          <p:cNvPicPr>
            <a:picLocks noChangeAspect="1"/>
          </p:cNvPicPr>
          <p:nvPr/>
        </p:nvPicPr>
        <p:blipFill>
          <a:blip r:embed="rId3" cstate="print"/>
          <a:stretch>
            <a:fillRect/>
          </a:stretch>
        </p:blipFill>
        <p:spPr>
          <a:xfrm>
            <a:off x="0" y="0"/>
            <a:ext cx="9144000" cy="6858000"/>
          </a:xfrm>
          <a:prstGeom prst="rect">
            <a:avLst/>
          </a:prstGeom>
        </p:spPr>
      </p:pic>
      <p:sp>
        <p:nvSpPr>
          <p:cNvPr id="103426" name="Title 1"/>
          <p:cNvSpPr>
            <a:spLocks noGrp="1"/>
          </p:cNvSpPr>
          <p:nvPr>
            <p:ph type="title"/>
          </p:nvPr>
        </p:nvSpPr>
        <p:spPr>
          <a:xfrm>
            <a:off x="0" y="0"/>
            <a:ext cx="9144000" cy="1524000"/>
          </a:xfrm>
        </p:spPr>
        <p:txBody>
          <a:bodyPr>
            <a:norm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Revelation 5:13-14</a:t>
            </a:r>
          </a:p>
        </p:txBody>
      </p:sp>
      <p:sp>
        <p:nvSpPr>
          <p:cNvPr id="103427" name="Content Placeholder 2"/>
          <p:cNvSpPr>
            <a:spLocks noGrp="1"/>
          </p:cNvSpPr>
          <p:nvPr>
            <p:ph idx="1"/>
          </p:nvPr>
        </p:nvSpPr>
        <p:spPr>
          <a:xfrm>
            <a:off x="0" y="1600200"/>
            <a:ext cx="9144000" cy="5257800"/>
          </a:xfrm>
        </p:spPr>
        <p:txBody>
          <a:bodyPr>
            <a:noAutofit/>
          </a:bodyPr>
          <a:lstStyle/>
          <a:p>
            <a:pPr marL="0" indent="0" algn="ctr">
              <a:buFont typeface="Arial" charset="0"/>
              <a:buNone/>
            </a:pPr>
            <a:r>
              <a:rPr lang="en-US" sz="3200" b="1" baseline="30000" dirty="0" smtClean="0"/>
              <a:t>    </a:t>
            </a:r>
            <a:r>
              <a:rPr lang="en-US" sz="3200" b="1" dirty="0" smtClean="0"/>
              <a:t>And every creature which is in heaven, and on the earth, and under the earth, and such as are in the sea, and all that are in them, heard I saying, Blessing, and honour, and glory, and power, </a:t>
            </a:r>
            <a:r>
              <a:rPr lang="en-US" sz="3200" b="1" i="1" dirty="0" smtClean="0"/>
              <a:t>be</a:t>
            </a:r>
            <a:r>
              <a:rPr lang="en-US" sz="3200" b="1" dirty="0" smtClean="0"/>
              <a:t> unto him that </a:t>
            </a:r>
            <a:r>
              <a:rPr lang="en-US" sz="3200" b="1" dirty="0" err="1" smtClean="0"/>
              <a:t>sitteth</a:t>
            </a:r>
            <a:r>
              <a:rPr lang="en-US" sz="3200" b="1" dirty="0" smtClean="0"/>
              <a:t> upon the throne, and unto the Lamb for ever and ever. </a:t>
            </a:r>
            <a:r>
              <a:rPr lang="en-US" sz="3200" b="1" baseline="30000" dirty="0" smtClean="0"/>
              <a:t>14</a:t>
            </a:r>
            <a:r>
              <a:rPr lang="en-US" sz="3200" b="1" dirty="0" smtClean="0"/>
              <a:t>And the four beasts said, Amen. And the four </a:t>
            </a:r>
            <a:r>
              <a:rPr lang="en-US" sz="3200" b="1" i="1" dirty="0" smtClean="0"/>
              <a:t>and</a:t>
            </a:r>
            <a:r>
              <a:rPr lang="en-US" sz="3200" b="1" dirty="0" smtClean="0"/>
              <a:t> twenty elders fell down and worshipped him that liveth for ever and ever.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Content Placeholder 2"/>
          <p:cNvSpPr>
            <a:spLocks noGrp="1"/>
          </p:cNvSpPr>
          <p:nvPr>
            <p:ph idx="1"/>
          </p:nvPr>
        </p:nvSpPr>
        <p:spPr/>
        <p:txBody>
          <a:bodyPr/>
          <a:lstStyle/>
          <a:p>
            <a:r>
              <a:rPr lang="en-US" smtClean="0"/>
              <a:t>That night when the angels came to the temple shepherds in the area of Migdol-Eder and proclaimed “For unto you is born this day in the city of David a Saviour, which is Christ the Lord,” was a night of all nights. It was a night to witness, a night to wonder and to worship!</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Bibliography</a:t>
            </a:r>
          </a:p>
        </p:txBody>
      </p:sp>
      <p:sp>
        <p:nvSpPr>
          <p:cNvPr id="105475" name="Content Placeholder 2"/>
          <p:cNvSpPr>
            <a:spLocks noGrp="1"/>
          </p:cNvSpPr>
          <p:nvPr>
            <p:ph idx="1"/>
          </p:nvPr>
        </p:nvSpPr>
        <p:spPr/>
        <p:txBody>
          <a:bodyPr/>
          <a:lstStyle/>
          <a:p>
            <a:r>
              <a:rPr lang="en-US" smtClean="0"/>
              <a:t>Parts of this study came from the internet notes of Rabbi Mike L. Short  about Migdol-Eder and from a devotional by Dr. Mark Bailey, President of Dallas Seminary presented at the 2011 meeting of the Pre-Trib Study Group.</a:t>
            </a:r>
          </a:p>
          <a:p>
            <a:r>
              <a:rPr lang="en-US" smtClean="0"/>
              <a:t>The Scriptures cited are from the King James Version of the Bible.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scene3d>
              <a:camera prst="orthographicFront"/>
              <a:lightRig rig="threePt" dir="t"/>
            </a:scene3d>
            <a:sp3d extrusionH="57150">
              <a:bevelT w="38100" h="38100"/>
            </a:sp3d>
          </a:bodyPr>
          <a:lstStyle/>
          <a:p>
            <a:r>
              <a:rPr lang="en-US" sz="6000" b="1" dirty="0" smtClean="0">
                <a:solidFill>
                  <a:schemeClr val="accent6">
                    <a:lumMod val="60000"/>
                    <a:lumOff val="40000"/>
                  </a:schemeClr>
                </a:solidFill>
              </a:rPr>
              <a:t>Matthew 1:16</a:t>
            </a:r>
          </a:p>
        </p:txBody>
      </p:sp>
      <p:sp>
        <p:nvSpPr>
          <p:cNvPr id="12291" name="Content Placeholder 2"/>
          <p:cNvSpPr>
            <a:spLocks noGrp="1"/>
          </p:cNvSpPr>
          <p:nvPr>
            <p:ph idx="1"/>
          </p:nvPr>
        </p:nvSpPr>
        <p:spPr/>
        <p:txBody>
          <a:bodyPr/>
          <a:lstStyle/>
          <a:p>
            <a:pPr algn="ctr">
              <a:buFont typeface="Arial" charset="0"/>
              <a:buNone/>
            </a:pPr>
            <a:r>
              <a:rPr lang="en-US" sz="4400" dirty="0" smtClean="0"/>
              <a:t>    And Jacob begat Joseph the husband of Mary, </a:t>
            </a:r>
            <a:r>
              <a:rPr lang="en-US" sz="4400" u="sng" dirty="0" smtClean="0">
                <a:solidFill>
                  <a:srgbClr val="FFFF00"/>
                </a:solidFill>
              </a:rPr>
              <a:t>of whom (feminine)</a:t>
            </a:r>
            <a:r>
              <a:rPr lang="en-US" sz="4400" dirty="0" smtClean="0"/>
              <a:t> was born Jesus, who is called Christ.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838200"/>
            <a:ext cx="8229600" cy="4800600"/>
          </a:xfrm>
        </p:spPr>
        <p:txBody>
          <a:bodyPr>
            <a:normAutofit/>
          </a:bodyPr>
          <a:lstStyle/>
          <a:p>
            <a:pPr marL="60325" indent="-60325" algn="ctr">
              <a:buFont typeface="Arial" charset="0"/>
              <a:buNone/>
            </a:pPr>
            <a:r>
              <a:rPr lang="en-US" sz="4400" dirty="0" smtClean="0"/>
              <a:t> Here are some more prophecies concerning the First Coming [First Advent] of the Messiah of the </a:t>
            </a:r>
            <a:r>
              <a:rPr lang="en-US" sz="4400" dirty="0" err="1" smtClean="0"/>
              <a:t>Tanakh</a:t>
            </a:r>
            <a:r>
              <a:rPr lang="en-US" sz="4400" dirty="0" smtClean="0"/>
              <a:t> [Old Testament] and their fulfillment in the advent of Jesus in the New Testament: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76200" y="990600"/>
            <a:ext cx="8915400" cy="5334000"/>
          </a:xfrm>
        </p:spPr>
        <p:txBody>
          <a:bodyPr>
            <a:normAutofit/>
          </a:bodyPr>
          <a:lstStyle/>
          <a:p>
            <a:pPr>
              <a:defRPr/>
            </a:pPr>
            <a:r>
              <a:rPr lang="en-US" sz="2800" b="1" dirty="0" smtClean="0">
                <a:solidFill>
                  <a:schemeClr val="tx2">
                    <a:lumMod val="20000"/>
                    <a:lumOff val="80000"/>
                  </a:schemeClr>
                </a:solidFill>
              </a:rPr>
              <a:t>Massacre of infants prophesied—</a:t>
            </a:r>
            <a:r>
              <a:rPr lang="en-US" sz="2800" dirty="0" smtClean="0">
                <a:solidFill>
                  <a:schemeClr val="tx2">
                    <a:lumMod val="20000"/>
                    <a:lumOff val="80000"/>
                  </a:schemeClr>
                </a:solidFill>
              </a:rPr>
              <a:t>Jeremiah 31:15 **** Matt.2:16-18</a:t>
            </a:r>
          </a:p>
          <a:p>
            <a:pPr>
              <a:defRPr/>
            </a:pPr>
            <a:r>
              <a:rPr lang="en-US" b="1" dirty="0" smtClean="0">
                <a:solidFill>
                  <a:schemeClr val="tx2">
                    <a:lumMod val="20000"/>
                    <a:lumOff val="80000"/>
                  </a:schemeClr>
                </a:solidFill>
              </a:rPr>
              <a:t>Jesus would spend time in Egypt</a:t>
            </a:r>
            <a:r>
              <a:rPr lang="en-US" sz="2400" b="1" dirty="0" smtClean="0">
                <a:solidFill>
                  <a:schemeClr val="tx2">
                    <a:lumMod val="20000"/>
                    <a:lumOff val="80000"/>
                  </a:schemeClr>
                </a:solidFill>
              </a:rPr>
              <a:t>—</a:t>
            </a:r>
            <a:r>
              <a:rPr lang="en-US" dirty="0" smtClean="0">
                <a:solidFill>
                  <a:schemeClr val="tx2">
                    <a:lumMod val="20000"/>
                    <a:lumOff val="80000"/>
                  </a:schemeClr>
                </a:solidFill>
              </a:rPr>
              <a:t>Hosea 11:1 ****           Matt. 2:14-15</a:t>
            </a:r>
          </a:p>
          <a:p>
            <a:pPr>
              <a:defRPr/>
            </a:pPr>
            <a:r>
              <a:rPr lang="en-US" b="1" dirty="0" smtClean="0">
                <a:solidFill>
                  <a:schemeClr val="tx2">
                    <a:lumMod val="20000"/>
                    <a:lumOff val="80000"/>
                  </a:schemeClr>
                </a:solidFill>
              </a:rPr>
              <a:t>Messiah would minister in Galilee</a:t>
            </a:r>
            <a:r>
              <a:rPr lang="en-US" sz="2400" b="1" dirty="0" smtClean="0">
                <a:solidFill>
                  <a:schemeClr val="tx2">
                    <a:lumMod val="20000"/>
                    <a:lumOff val="80000"/>
                  </a:schemeClr>
                </a:solidFill>
              </a:rPr>
              <a:t>—</a:t>
            </a:r>
            <a:r>
              <a:rPr lang="en-US" dirty="0" smtClean="0">
                <a:solidFill>
                  <a:schemeClr val="tx2">
                    <a:lumMod val="20000"/>
                    <a:lumOff val="80000"/>
                  </a:schemeClr>
                </a:solidFill>
              </a:rPr>
              <a:t>Isaiah 9:1-2 ****   Matt. 4:12-16</a:t>
            </a:r>
          </a:p>
          <a:p>
            <a:pPr>
              <a:defRPr/>
            </a:pPr>
            <a:r>
              <a:rPr lang="en-US" b="1" dirty="0" smtClean="0">
                <a:solidFill>
                  <a:schemeClr val="tx2">
                    <a:lumMod val="20000"/>
                    <a:lumOff val="80000"/>
                  </a:schemeClr>
                </a:solidFill>
              </a:rPr>
              <a:t>He would be a prophet</a:t>
            </a:r>
            <a:r>
              <a:rPr lang="en-US" dirty="0" smtClean="0">
                <a:solidFill>
                  <a:schemeClr val="tx2">
                    <a:lumMod val="20000"/>
                    <a:lumOff val="80000"/>
                  </a:schemeClr>
                </a:solidFill>
              </a:rPr>
              <a:t> </a:t>
            </a:r>
            <a:r>
              <a:rPr lang="en-US" sz="2400" b="1" dirty="0" smtClean="0">
                <a:solidFill>
                  <a:schemeClr val="tx2">
                    <a:lumMod val="20000"/>
                    <a:lumOff val="80000"/>
                  </a:schemeClr>
                </a:solidFill>
              </a:rPr>
              <a:t>—</a:t>
            </a:r>
            <a:r>
              <a:rPr lang="en-US" dirty="0" smtClean="0">
                <a:solidFill>
                  <a:schemeClr val="tx2">
                    <a:lumMod val="20000"/>
                    <a:lumOff val="80000"/>
                  </a:schemeClr>
                </a:solidFill>
              </a:rPr>
              <a:t>Deut. 18:15 **** John 6:14;1:45</a:t>
            </a:r>
          </a:p>
          <a:p>
            <a:pPr>
              <a:defRPr/>
            </a:pPr>
            <a:r>
              <a:rPr lang="en-US" b="1" dirty="0" smtClean="0">
                <a:solidFill>
                  <a:schemeClr val="tx2">
                    <a:lumMod val="20000"/>
                    <a:lumOff val="80000"/>
                  </a:schemeClr>
                </a:solidFill>
              </a:rPr>
              <a:t>He would be a priest like Melchizedek</a:t>
            </a:r>
            <a:r>
              <a:rPr lang="en-US" dirty="0" smtClean="0">
                <a:solidFill>
                  <a:schemeClr val="tx2">
                    <a:lumMod val="20000"/>
                    <a:lumOff val="80000"/>
                  </a:schemeClr>
                </a:solidFill>
              </a:rPr>
              <a:t> </a:t>
            </a:r>
            <a:r>
              <a:rPr lang="en-US" sz="2400" b="1" dirty="0" smtClean="0">
                <a:solidFill>
                  <a:schemeClr val="tx2">
                    <a:lumMod val="20000"/>
                    <a:lumOff val="80000"/>
                  </a:schemeClr>
                </a:solidFill>
              </a:rPr>
              <a:t>—</a:t>
            </a:r>
            <a:r>
              <a:rPr lang="en-US" dirty="0" smtClean="0">
                <a:solidFill>
                  <a:schemeClr val="tx2">
                    <a:lumMod val="20000"/>
                    <a:lumOff val="80000"/>
                  </a:schemeClr>
                </a:solidFill>
              </a:rPr>
              <a:t>Psalm 110:4 **** Hebrews 6:20; 5:5-6</a:t>
            </a:r>
          </a:p>
        </p:txBody>
      </p:sp>
      <p:pic>
        <p:nvPicPr>
          <p:cNvPr id="5" name="Picture 4" descr="Scroll with writer's hand.jpg"/>
          <p:cNvPicPr>
            <a:picLocks noChangeAspect="1"/>
          </p:cNvPicPr>
          <p:nvPr/>
        </p:nvPicPr>
        <p:blipFill>
          <a:blip r:embed="rId3" cstate="print"/>
          <a:stretch>
            <a:fillRect/>
          </a:stretch>
        </p:blipFill>
        <p:spPr>
          <a:xfrm>
            <a:off x="3276600" y="4619048"/>
            <a:ext cx="2971800" cy="2150052"/>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0" y="1066800"/>
            <a:ext cx="9144000" cy="4724400"/>
          </a:xfrm>
        </p:spPr>
        <p:txBody>
          <a:bodyPr>
            <a:normAutofit/>
          </a:bodyPr>
          <a:lstStyle/>
          <a:p>
            <a:pPr>
              <a:defRPr/>
            </a:pPr>
            <a:r>
              <a:rPr lang="en-US" sz="2800" b="1" dirty="0" smtClean="0">
                <a:solidFill>
                  <a:schemeClr val="tx2">
                    <a:lumMod val="20000"/>
                    <a:lumOff val="80000"/>
                  </a:schemeClr>
                </a:solidFill>
              </a:rPr>
              <a:t>Jesus was to be rejected by his people—</a:t>
            </a:r>
            <a:r>
              <a:rPr lang="en-US" sz="2800" dirty="0" smtClean="0">
                <a:solidFill>
                  <a:schemeClr val="tx2">
                    <a:lumMod val="20000"/>
                    <a:lumOff val="80000"/>
                  </a:schemeClr>
                </a:solidFill>
              </a:rPr>
              <a:t>Isaiah 53:3;   Ps. 2:2 **** John1:11, 5:43</a:t>
            </a:r>
          </a:p>
          <a:p>
            <a:pPr>
              <a:defRPr/>
            </a:pPr>
            <a:r>
              <a:rPr lang="en-US" b="1" dirty="0" smtClean="0">
                <a:solidFill>
                  <a:schemeClr val="tx2">
                    <a:lumMod val="20000"/>
                    <a:lumOff val="80000"/>
                  </a:schemeClr>
                </a:solidFill>
              </a:rPr>
              <a:t>Characteristics of Jesus were prophesied</a:t>
            </a:r>
            <a:r>
              <a:rPr lang="en-US" sz="2800" b="1" dirty="0" smtClean="0">
                <a:solidFill>
                  <a:schemeClr val="tx2">
                    <a:lumMod val="20000"/>
                    <a:lumOff val="80000"/>
                  </a:schemeClr>
                </a:solidFill>
              </a:rPr>
              <a:t>—</a:t>
            </a:r>
            <a:r>
              <a:rPr lang="en-US" dirty="0" smtClean="0">
                <a:solidFill>
                  <a:schemeClr val="tx2">
                    <a:lumMod val="20000"/>
                    <a:lumOff val="80000"/>
                  </a:schemeClr>
                </a:solidFill>
              </a:rPr>
              <a:t>Isaiah 11:2;    Ps. 45:7 **** </a:t>
            </a:r>
            <a:r>
              <a:rPr lang="en-US" dirty="0" err="1" smtClean="0">
                <a:solidFill>
                  <a:schemeClr val="tx2">
                    <a:lumMod val="20000"/>
                    <a:lumOff val="80000"/>
                  </a:schemeClr>
                </a:solidFill>
              </a:rPr>
              <a:t>Lk</a:t>
            </a:r>
            <a:r>
              <a:rPr lang="en-US" dirty="0" smtClean="0">
                <a:solidFill>
                  <a:schemeClr val="tx2">
                    <a:lumMod val="20000"/>
                    <a:lumOff val="80000"/>
                  </a:schemeClr>
                </a:solidFill>
              </a:rPr>
              <a:t>. 2:52; 4:18</a:t>
            </a:r>
          </a:p>
          <a:p>
            <a:pPr>
              <a:defRPr/>
            </a:pPr>
            <a:r>
              <a:rPr lang="en-US" b="1" dirty="0" smtClean="0">
                <a:solidFill>
                  <a:schemeClr val="tx2">
                    <a:lumMod val="20000"/>
                    <a:lumOff val="80000"/>
                  </a:schemeClr>
                </a:solidFill>
              </a:rPr>
              <a:t>Triumphal entry</a:t>
            </a:r>
            <a:r>
              <a:rPr lang="en-US" dirty="0" smtClean="0">
                <a:solidFill>
                  <a:schemeClr val="tx2">
                    <a:lumMod val="20000"/>
                    <a:lumOff val="80000"/>
                  </a:schemeClr>
                </a:solidFill>
              </a:rPr>
              <a:t> to Jerusalem prophesied</a:t>
            </a:r>
            <a:r>
              <a:rPr lang="en-US" sz="2800" b="1" dirty="0" smtClean="0">
                <a:solidFill>
                  <a:schemeClr val="tx2">
                    <a:lumMod val="20000"/>
                    <a:lumOff val="80000"/>
                  </a:schemeClr>
                </a:solidFill>
              </a:rPr>
              <a:t>—</a:t>
            </a:r>
            <a:r>
              <a:rPr lang="en-US" dirty="0" smtClean="0">
                <a:solidFill>
                  <a:schemeClr val="tx2">
                    <a:lumMod val="20000"/>
                    <a:lumOff val="80000"/>
                  </a:schemeClr>
                </a:solidFill>
              </a:rPr>
              <a:t>Zech. 9:9;                Isa. 62:11 **** John 12:13-14</a:t>
            </a:r>
          </a:p>
          <a:p>
            <a:pPr>
              <a:defRPr/>
            </a:pPr>
            <a:r>
              <a:rPr lang="en-US" b="1" dirty="0" smtClean="0">
                <a:solidFill>
                  <a:schemeClr val="tx2">
                    <a:lumMod val="20000"/>
                    <a:lumOff val="80000"/>
                  </a:schemeClr>
                </a:solidFill>
              </a:rPr>
              <a:t>Messiah to be betrayed by a friend</a:t>
            </a:r>
            <a:r>
              <a:rPr lang="en-US" sz="2800" b="1" dirty="0" smtClean="0">
                <a:solidFill>
                  <a:schemeClr val="tx2">
                    <a:lumMod val="20000"/>
                    <a:lumOff val="80000"/>
                  </a:schemeClr>
                </a:solidFill>
              </a:rPr>
              <a:t>—</a:t>
            </a:r>
            <a:r>
              <a:rPr lang="en-US" dirty="0" smtClean="0">
                <a:solidFill>
                  <a:schemeClr val="tx2">
                    <a:lumMod val="20000"/>
                    <a:lumOff val="80000"/>
                  </a:schemeClr>
                </a:solidFill>
              </a:rPr>
              <a:t>Psalm 41:9 ****    Mark 14:10</a:t>
            </a:r>
          </a:p>
          <a:p>
            <a:pPr>
              <a:defRPr/>
            </a:pPr>
            <a:r>
              <a:rPr lang="en-US" dirty="0" smtClean="0">
                <a:solidFill>
                  <a:schemeClr val="tx2">
                    <a:lumMod val="20000"/>
                    <a:lumOff val="80000"/>
                  </a:schemeClr>
                </a:solidFill>
              </a:rPr>
              <a:t>Messiah to be </a:t>
            </a:r>
            <a:r>
              <a:rPr lang="en-US" b="1" dirty="0" smtClean="0">
                <a:solidFill>
                  <a:schemeClr val="tx2">
                    <a:lumMod val="20000"/>
                    <a:lumOff val="80000"/>
                  </a:schemeClr>
                </a:solidFill>
              </a:rPr>
              <a:t>sold </a:t>
            </a:r>
            <a:r>
              <a:rPr lang="en-US" dirty="0" smtClean="0">
                <a:solidFill>
                  <a:schemeClr val="tx2">
                    <a:lumMod val="20000"/>
                    <a:lumOff val="80000"/>
                  </a:schemeClr>
                </a:solidFill>
              </a:rPr>
              <a:t>for thirty pieces of silver</a:t>
            </a:r>
            <a:r>
              <a:rPr lang="en-US" sz="2800" b="1" dirty="0" smtClean="0">
                <a:solidFill>
                  <a:schemeClr val="tx2">
                    <a:lumMod val="20000"/>
                    <a:lumOff val="80000"/>
                  </a:schemeClr>
                </a:solidFill>
              </a:rPr>
              <a:t>—</a:t>
            </a:r>
            <a:r>
              <a:rPr lang="en-US" dirty="0" smtClean="0">
                <a:solidFill>
                  <a:schemeClr val="tx2">
                    <a:lumMod val="20000"/>
                    <a:lumOff val="80000"/>
                  </a:schemeClr>
                </a:solidFill>
              </a:rPr>
              <a:t> Zech. 11:12-13 **** Matt. 20:15; 27:3-10</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838200"/>
            <a:ext cx="9144000" cy="4343400"/>
          </a:xfrm>
        </p:spPr>
        <p:txBody>
          <a:bodyPr/>
          <a:lstStyle/>
          <a:p>
            <a:pPr>
              <a:defRPr/>
            </a:pPr>
            <a:r>
              <a:rPr lang="en-US" sz="2800" b="1" dirty="0" smtClean="0">
                <a:solidFill>
                  <a:schemeClr val="tx2">
                    <a:lumMod val="20000"/>
                    <a:lumOff val="80000"/>
                  </a:schemeClr>
                </a:solidFill>
              </a:rPr>
              <a:t>Silver to be returned for a Potter’s Field—</a:t>
            </a:r>
            <a:r>
              <a:rPr lang="en-US" sz="2800" dirty="0" smtClean="0">
                <a:solidFill>
                  <a:schemeClr val="tx2">
                    <a:lumMod val="20000"/>
                    <a:lumOff val="80000"/>
                  </a:schemeClr>
                </a:solidFill>
              </a:rPr>
              <a:t>Zech. 11:13 **** Matt. 27:3-10 </a:t>
            </a:r>
            <a:r>
              <a:rPr lang="en-US" b="1" dirty="0" smtClean="0">
                <a:solidFill>
                  <a:schemeClr val="tx2">
                    <a:lumMod val="20000"/>
                    <a:lumOff val="80000"/>
                  </a:schemeClr>
                </a:solidFill>
              </a:rPr>
              <a:t>Judas’ office to be taken over by another</a:t>
            </a:r>
            <a:r>
              <a:rPr lang="en-US" sz="2400" b="1" dirty="0" smtClean="0">
                <a:solidFill>
                  <a:schemeClr val="tx2">
                    <a:lumMod val="20000"/>
                    <a:lumOff val="80000"/>
                  </a:schemeClr>
                </a:solidFill>
              </a:rPr>
              <a:t>—</a:t>
            </a:r>
            <a:r>
              <a:rPr lang="en-US" dirty="0" smtClean="0">
                <a:solidFill>
                  <a:schemeClr val="tx2">
                    <a:lumMod val="20000"/>
                    <a:lumOff val="80000"/>
                  </a:schemeClr>
                </a:solidFill>
              </a:rPr>
              <a:t> Psalm 109:7-8 **** Acts 1:16-20</a:t>
            </a:r>
          </a:p>
          <a:p>
            <a:pPr>
              <a:defRPr/>
            </a:pPr>
            <a:r>
              <a:rPr lang="en-US" b="1" dirty="0" smtClean="0">
                <a:solidFill>
                  <a:schemeClr val="tx2">
                    <a:lumMod val="20000"/>
                    <a:lumOff val="80000"/>
                  </a:schemeClr>
                </a:solidFill>
              </a:rPr>
              <a:t>False witnesses to accuse Messiah</a:t>
            </a:r>
            <a:r>
              <a:rPr lang="en-US" dirty="0" smtClean="0">
                <a:solidFill>
                  <a:schemeClr val="tx2">
                    <a:lumMod val="20000"/>
                    <a:lumOff val="80000"/>
                  </a:schemeClr>
                </a:solidFill>
              </a:rPr>
              <a:t> </a:t>
            </a:r>
            <a:r>
              <a:rPr lang="en-US" sz="2400" b="1" dirty="0" smtClean="0">
                <a:solidFill>
                  <a:schemeClr val="tx2">
                    <a:lumMod val="20000"/>
                    <a:lumOff val="80000"/>
                  </a:schemeClr>
                </a:solidFill>
              </a:rPr>
              <a:t>—</a:t>
            </a:r>
            <a:r>
              <a:rPr lang="en-US" dirty="0" smtClean="0">
                <a:solidFill>
                  <a:schemeClr val="tx2">
                    <a:lumMod val="20000"/>
                    <a:lumOff val="80000"/>
                  </a:schemeClr>
                </a:solidFill>
              </a:rPr>
              <a:t>Psalm 27:12; 35:11 **** Matt. 26:60-61</a:t>
            </a:r>
          </a:p>
          <a:p>
            <a:pPr>
              <a:defRPr/>
            </a:pPr>
            <a:r>
              <a:rPr lang="en-US" b="1" dirty="0" smtClean="0">
                <a:solidFill>
                  <a:schemeClr val="tx2">
                    <a:lumMod val="20000"/>
                    <a:lumOff val="80000"/>
                  </a:schemeClr>
                </a:solidFill>
              </a:rPr>
              <a:t>Messiah would be silent when accused</a:t>
            </a:r>
            <a:r>
              <a:rPr lang="en-US" sz="2400" b="1" dirty="0" smtClean="0">
                <a:solidFill>
                  <a:schemeClr val="tx2">
                    <a:lumMod val="20000"/>
                    <a:lumOff val="80000"/>
                  </a:schemeClr>
                </a:solidFill>
              </a:rPr>
              <a:t>—</a:t>
            </a:r>
            <a:r>
              <a:rPr lang="en-US" dirty="0" smtClean="0">
                <a:solidFill>
                  <a:schemeClr val="tx2">
                    <a:lumMod val="20000"/>
                    <a:lumOff val="80000"/>
                  </a:schemeClr>
                </a:solidFill>
              </a:rPr>
              <a:t> Isaiah 53:7;           Ps. 38:13 **** Matt 26:62-63</a:t>
            </a:r>
          </a:p>
          <a:p>
            <a:pPr>
              <a:defRPr/>
            </a:pPr>
            <a:r>
              <a:rPr lang="en-US" b="1" dirty="0" smtClean="0">
                <a:solidFill>
                  <a:schemeClr val="tx2">
                    <a:lumMod val="20000"/>
                    <a:lumOff val="80000"/>
                  </a:schemeClr>
                </a:solidFill>
              </a:rPr>
              <a:t>He would be smitten and spat upon</a:t>
            </a:r>
            <a:r>
              <a:rPr lang="en-US" sz="2400" b="1" dirty="0" smtClean="0">
                <a:solidFill>
                  <a:schemeClr val="tx2">
                    <a:lumMod val="20000"/>
                    <a:lumOff val="80000"/>
                  </a:schemeClr>
                </a:solidFill>
              </a:rPr>
              <a:t>—                              </a:t>
            </a:r>
            <a:r>
              <a:rPr lang="en-US" dirty="0" smtClean="0">
                <a:solidFill>
                  <a:schemeClr val="tx2">
                    <a:lumMod val="20000"/>
                    <a:lumOff val="80000"/>
                  </a:schemeClr>
                </a:solidFill>
              </a:rPr>
              <a:t>Isaiah 50:6 **** Mark 14:65; 15:17; Jn. 19</a:t>
            </a:r>
          </a:p>
        </p:txBody>
      </p:sp>
      <p:pic>
        <p:nvPicPr>
          <p:cNvPr id="4" name="Picture 3" descr="judas getting paid.jpg"/>
          <p:cNvPicPr>
            <a:picLocks noChangeAspect="1"/>
          </p:cNvPicPr>
          <p:nvPr/>
        </p:nvPicPr>
        <p:blipFill>
          <a:blip r:embed="rId3" cstate="print"/>
          <a:srcRect l="14000" t="11351"/>
          <a:stretch>
            <a:fillRect/>
          </a:stretch>
        </p:blipFill>
        <p:spPr>
          <a:xfrm>
            <a:off x="6172200" y="3657600"/>
            <a:ext cx="2797096" cy="2666999"/>
          </a:xfrm>
          <a:prstGeom prst="rect">
            <a:avLst/>
          </a:prstGeom>
        </p:spPr>
      </p:pic>
      <p:pic>
        <p:nvPicPr>
          <p:cNvPr id="5" name="Picture 4" descr="silver pieces-from Bible times.jpg"/>
          <p:cNvPicPr>
            <a:picLocks noChangeAspect="1"/>
          </p:cNvPicPr>
          <p:nvPr/>
        </p:nvPicPr>
        <p:blipFill>
          <a:blip r:embed="rId4" cstate="print">
            <a:clrChange>
              <a:clrFrom>
                <a:srgbClr val="FBFBFB"/>
              </a:clrFrom>
              <a:clrTo>
                <a:srgbClr val="FBFBFB">
                  <a:alpha val="0"/>
                </a:srgbClr>
              </a:clrTo>
            </a:clrChange>
          </a:blip>
          <a:stretch>
            <a:fillRect/>
          </a:stretch>
        </p:blipFill>
        <p:spPr>
          <a:xfrm>
            <a:off x="1514475" y="4724400"/>
            <a:ext cx="2219325" cy="2066925"/>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ross-Old Rugged Cross digital.jpg"/>
          <p:cNvPicPr>
            <a:picLocks noChangeAspect="1"/>
          </p:cNvPicPr>
          <p:nvPr/>
        </p:nvPicPr>
        <p:blipFill>
          <a:blip r:embed="rId3" cstate="print"/>
          <a:stretch>
            <a:fillRect/>
          </a:stretch>
        </p:blipFill>
        <p:spPr>
          <a:xfrm>
            <a:off x="2286000" y="1"/>
            <a:ext cx="4177801" cy="2288828"/>
          </a:xfrm>
          <a:prstGeom prst="rect">
            <a:avLst/>
          </a:prstGeom>
        </p:spPr>
      </p:pic>
      <p:sp>
        <p:nvSpPr>
          <p:cNvPr id="9219" name="Rectangle 3"/>
          <p:cNvSpPr>
            <a:spLocks noGrp="1" noChangeArrowheads="1"/>
          </p:cNvSpPr>
          <p:nvPr>
            <p:ph idx="1"/>
          </p:nvPr>
        </p:nvSpPr>
        <p:spPr>
          <a:xfrm>
            <a:off x="685800" y="2057400"/>
            <a:ext cx="8001000" cy="4876800"/>
          </a:xfrm>
        </p:spPr>
        <p:txBody>
          <a:bodyPr>
            <a:normAutofit/>
          </a:bodyPr>
          <a:lstStyle/>
          <a:p>
            <a:pPr>
              <a:defRPr/>
            </a:pPr>
            <a:r>
              <a:rPr lang="en-US" sz="2800" b="1" dirty="0" smtClean="0">
                <a:solidFill>
                  <a:schemeClr val="tx2">
                    <a:lumMod val="20000"/>
                    <a:lumOff val="80000"/>
                  </a:schemeClr>
                </a:solidFill>
              </a:rPr>
              <a:t>Messiah would be hated without a cause—</a:t>
            </a:r>
            <a:r>
              <a:rPr lang="en-US" sz="2800" dirty="0" smtClean="0">
                <a:solidFill>
                  <a:schemeClr val="tx2">
                    <a:lumMod val="20000"/>
                    <a:lumOff val="80000"/>
                  </a:schemeClr>
                </a:solidFill>
              </a:rPr>
              <a:t>Psalm 69:4;109:3-5 **** John 15:23-25</a:t>
            </a:r>
          </a:p>
          <a:p>
            <a:pPr>
              <a:defRPr/>
            </a:pPr>
            <a:r>
              <a:rPr lang="en-US" sz="2800" dirty="0" smtClean="0">
                <a:solidFill>
                  <a:schemeClr val="tx2">
                    <a:lumMod val="20000"/>
                    <a:lumOff val="80000"/>
                  </a:schemeClr>
                </a:solidFill>
              </a:rPr>
              <a:t>Messiah was to </a:t>
            </a:r>
            <a:r>
              <a:rPr lang="en-US" sz="2800" b="1" dirty="0" smtClean="0">
                <a:solidFill>
                  <a:schemeClr val="tx2">
                    <a:lumMod val="20000"/>
                    <a:lumOff val="80000"/>
                  </a:schemeClr>
                </a:solidFill>
              </a:rPr>
              <a:t>suffer</a:t>
            </a:r>
            <a:r>
              <a:rPr lang="en-US" sz="2800" dirty="0" smtClean="0">
                <a:solidFill>
                  <a:schemeClr val="tx2">
                    <a:lumMod val="20000"/>
                    <a:lumOff val="80000"/>
                  </a:schemeClr>
                </a:solidFill>
              </a:rPr>
              <a:t> for the sins of others</a:t>
            </a:r>
            <a:r>
              <a:rPr lang="en-US" sz="2800" b="1" dirty="0" smtClean="0">
                <a:solidFill>
                  <a:schemeClr val="tx2">
                    <a:lumMod val="20000"/>
                    <a:lumOff val="80000"/>
                  </a:schemeClr>
                </a:solidFill>
              </a:rPr>
              <a:t>— </a:t>
            </a:r>
            <a:r>
              <a:rPr lang="en-US" sz="2800" dirty="0" smtClean="0">
                <a:solidFill>
                  <a:schemeClr val="tx2">
                    <a:lumMod val="20000"/>
                    <a:lumOff val="80000"/>
                  </a:schemeClr>
                </a:solidFill>
              </a:rPr>
              <a:t>Isaiah 53:4-12 **** Matt. 8:16-17; Rom. 4:25</a:t>
            </a:r>
          </a:p>
          <a:p>
            <a:pPr>
              <a:defRPr/>
            </a:pPr>
            <a:r>
              <a:rPr lang="en-US" sz="2800" dirty="0" smtClean="0">
                <a:solidFill>
                  <a:schemeClr val="tx2">
                    <a:lumMod val="20000"/>
                    <a:lumOff val="80000"/>
                  </a:schemeClr>
                </a:solidFill>
              </a:rPr>
              <a:t>Immanuel would be </a:t>
            </a:r>
            <a:r>
              <a:rPr lang="en-US" sz="2800" b="1" dirty="0" smtClean="0">
                <a:solidFill>
                  <a:schemeClr val="tx2">
                    <a:lumMod val="20000"/>
                    <a:lumOff val="80000"/>
                  </a:schemeClr>
                </a:solidFill>
              </a:rPr>
              <a:t>crucified</a:t>
            </a:r>
            <a:r>
              <a:rPr lang="en-US" sz="2800" dirty="0" smtClean="0">
                <a:solidFill>
                  <a:schemeClr val="tx2">
                    <a:lumMod val="20000"/>
                    <a:lumOff val="80000"/>
                  </a:schemeClr>
                </a:solidFill>
              </a:rPr>
              <a:t> with sinners              Isaiah 53:12 **** Matt. 27:38; Luke 23:33</a:t>
            </a:r>
          </a:p>
          <a:p>
            <a:pPr>
              <a:defRPr/>
            </a:pPr>
            <a:r>
              <a:rPr lang="en-US" sz="2800" dirty="0" smtClean="0">
                <a:solidFill>
                  <a:schemeClr val="tx2">
                    <a:lumMod val="20000"/>
                    <a:lumOff val="80000"/>
                  </a:schemeClr>
                </a:solidFill>
              </a:rPr>
              <a:t> </a:t>
            </a:r>
            <a:r>
              <a:rPr lang="en-US" sz="2800" b="1" dirty="0" smtClean="0">
                <a:solidFill>
                  <a:schemeClr val="tx2">
                    <a:lumMod val="20000"/>
                    <a:lumOff val="80000"/>
                  </a:schemeClr>
                </a:solidFill>
              </a:rPr>
              <a:t>Messiah’s hands and feet to be pierced</a:t>
            </a:r>
            <a:r>
              <a:rPr lang="en-US" sz="2800" dirty="0" smtClean="0">
                <a:solidFill>
                  <a:schemeClr val="tx2">
                    <a:lumMod val="20000"/>
                    <a:lumOff val="80000"/>
                  </a:schemeClr>
                </a:solidFill>
              </a:rPr>
              <a:t>         Psalm 22:16; Zech. 12:10 **** Jn. 19:17-37   </a:t>
            </a:r>
          </a:p>
          <a:p>
            <a:pPr>
              <a:defRPr/>
            </a:pPr>
            <a:r>
              <a:rPr lang="en-US" sz="2800" b="1" dirty="0" smtClean="0">
                <a:solidFill>
                  <a:schemeClr val="tx2">
                    <a:lumMod val="20000"/>
                    <a:lumOff val="80000"/>
                  </a:schemeClr>
                </a:solidFill>
              </a:rPr>
              <a:t>Jesus would be mocked and insulted              </a:t>
            </a:r>
            <a:r>
              <a:rPr lang="en-US" sz="2800" dirty="0" smtClean="0">
                <a:solidFill>
                  <a:schemeClr val="tx2">
                    <a:lumMod val="20000"/>
                    <a:lumOff val="80000"/>
                  </a:schemeClr>
                </a:solidFill>
              </a:rPr>
              <a:t>Psalm 22:6-8 **** Matt. 27:39-44; Mk. 15</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croll with writer's hand.jpg"/>
          <p:cNvPicPr>
            <a:picLocks noChangeAspect="1"/>
          </p:cNvPicPr>
          <p:nvPr/>
        </p:nvPicPr>
        <p:blipFill>
          <a:blip r:embed="rId3" cstate="print"/>
          <a:srcRect l="5947"/>
          <a:stretch>
            <a:fillRect/>
          </a:stretch>
        </p:blipFill>
        <p:spPr>
          <a:xfrm>
            <a:off x="5875019" y="4343400"/>
            <a:ext cx="3268981" cy="2514601"/>
          </a:xfrm>
          <a:prstGeom prst="rect">
            <a:avLst/>
          </a:prstGeom>
        </p:spPr>
      </p:pic>
      <p:sp>
        <p:nvSpPr>
          <p:cNvPr id="10243" name="Rectangle 3"/>
          <p:cNvSpPr>
            <a:spLocks noGrp="1" noChangeArrowheads="1"/>
          </p:cNvSpPr>
          <p:nvPr>
            <p:ph idx="1"/>
          </p:nvPr>
        </p:nvSpPr>
        <p:spPr>
          <a:xfrm>
            <a:off x="0" y="762000"/>
            <a:ext cx="9144000" cy="5638800"/>
          </a:xfrm>
        </p:spPr>
        <p:txBody>
          <a:bodyPr/>
          <a:lstStyle/>
          <a:p>
            <a:pPr>
              <a:defRPr/>
            </a:pPr>
            <a:r>
              <a:rPr lang="en-US" sz="2800" b="1" dirty="0" smtClean="0">
                <a:solidFill>
                  <a:schemeClr val="tx2">
                    <a:lumMod val="20000"/>
                    <a:lumOff val="80000"/>
                  </a:schemeClr>
                </a:solidFill>
              </a:rPr>
              <a:t>Messiah to be given gall and vinegar—</a:t>
            </a:r>
            <a:r>
              <a:rPr lang="en-US" sz="2800" dirty="0" smtClean="0">
                <a:solidFill>
                  <a:schemeClr val="tx2">
                    <a:lumMod val="20000"/>
                    <a:lumOff val="80000"/>
                  </a:schemeClr>
                </a:solidFill>
              </a:rPr>
              <a:t>Psalm 69:21 **** Jn. 19:29, Matt. 27:34,48</a:t>
            </a:r>
          </a:p>
          <a:p>
            <a:pPr>
              <a:defRPr/>
            </a:pPr>
            <a:r>
              <a:rPr lang="en-US" b="1" dirty="0" smtClean="0">
                <a:solidFill>
                  <a:schemeClr val="tx2">
                    <a:lumMod val="20000"/>
                    <a:lumOff val="80000"/>
                  </a:schemeClr>
                </a:solidFill>
              </a:rPr>
              <a:t>He would hear the Scriptures mocked</a:t>
            </a:r>
            <a:r>
              <a:rPr lang="en-US" sz="2400" b="1" dirty="0" smtClean="0">
                <a:solidFill>
                  <a:schemeClr val="tx2">
                    <a:lumMod val="20000"/>
                    <a:lumOff val="80000"/>
                  </a:schemeClr>
                </a:solidFill>
              </a:rPr>
              <a:t>—</a:t>
            </a:r>
            <a:r>
              <a:rPr lang="en-US" dirty="0" smtClean="0">
                <a:solidFill>
                  <a:schemeClr val="tx2">
                    <a:lumMod val="20000"/>
                    <a:lumOff val="80000"/>
                  </a:schemeClr>
                </a:solidFill>
              </a:rPr>
              <a:t>Psalm 22:8 **** Matt. 27:43</a:t>
            </a:r>
          </a:p>
          <a:p>
            <a:pPr>
              <a:defRPr/>
            </a:pPr>
            <a:r>
              <a:rPr lang="en-US" b="1" dirty="0" smtClean="0">
                <a:solidFill>
                  <a:schemeClr val="tx2">
                    <a:lumMod val="20000"/>
                    <a:lumOff val="80000"/>
                  </a:schemeClr>
                </a:solidFill>
              </a:rPr>
              <a:t>Messiah would pray for his enemies</a:t>
            </a:r>
            <a:r>
              <a:rPr lang="en-US" sz="2400" b="1" dirty="0" smtClean="0">
                <a:solidFill>
                  <a:schemeClr val="tx2">
                    <a:lumMod val="20000"/>
                    <a:lumOff val="80000"/>
                  </a:schemeClr>
                </a:solidFill>
              </a:rPr>
              <a:t>—</a:t>
            </a:r>
            <a:r>
              <a:rPr lang="en-US" dirty="0" smtClean="0">
                <a:solidFill>
                  <a:schemeClr val="tx2">
                    <a:lumMod val="20000"/>
                    <a:lumOff val="80000"/>
                  </a:schemeClr>
                </a:solidFill>
              </a:rPr>
              <a:t>Psa. 109:4;               Isa. 53:12 **** Luke 23:34 </a:t>
            </a:r>
          </a:p>
          <a:p>
            <a:pPr>
              <a:defRPr/>
            </a:pPr>
            <a:r>
              <a:rPr lang="en-US" b="1" dirty="0" smtClean="0">
                <a:solidFill>
                  <a:schemeClr val="tx2">
                    <a:lumMod val="20000"/>
                    <a:lumOff val="80000"/>
                  </a:schemeClr>
                </a:solidFill>
              </a:rPr>
              <a:t>Messiah’s side was to be pierced</a:t>
            </a:r>
            <a:r>
              <a:rPr lang="en-US" sz="2400" b="1" dirty="0" smtClean="0">
                <a:solidFill>
                  <a:schemeClr val="tx2">
                    <a:lumMod val="20000"/>
                    <a:lumOff val="80000"/>
                  </a:schemeClr>
                </a:solidFill>
              </a:rPr>
              <a:t>—</a:t>
            </a:r>
            <a:r>
              <a:rPr lang="en-US" dirty="0" smtClean="0">
                <a:solidFill>
                  <a:schemeClr val="tx2">
                    <a:lumMod val="20000"/>
                    <a:lumOff val="80000"/>
                  </a:schemeClr>
                </a:solidFill>
              </a:rPr>
              <a:t>Zechariah 12:10 **** John 19:34</a:t>
            </a:r>
          </a:p>
          <a:p>
            <a:pPr>
              <a:defRPr/>
            </a:pPr>
            <a:r>
              <a:rPr lang="en-US" b="1" dirty="0" smtClean="0">
                <a:solidFill>
                  <a:schemeClr val="tx2">
                    <a:lumMod val="20000"/>
                    <a:lumOff val="80000"/>
                  </a:schemeClr>
                </a:solidFill>
              </a:rPr>
              <a:t>Soldiers would cast lots for his coat</a:t>
            </a:r>
            <a:r>
              <a:rPr lang="en-US" sz="2400" b="1" dirty="0" smtClean="0">
                <a:solidFill>
                  <a:schemeClr val="tx2">
                    <a:lumMod val="20000"/>
                    <a:lumOff val="80000"/>
                  </a:schemeClr>
                </a:solidFill>
              </a:rPr>
              <a:t>—                                  </a:t>
            </a:r>
            <a:r>
              <a:rPr lang="en-US" dirty="0" smtClean="0">
                <a:solidFill>
                  <a:schemeClr val="tx2">
                    <a:lumMod val="20000"/>
                    <a:lumOff val="80000"/>
                  </a:schemeClr>
                </a:solidFill>
              </a:rPr>
              <a:t>Psalm 22:18 **** Mark 15:24, John 19:24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57200"/>
            <a:ext cx="9144000" cy="2209800"/>
          </a:xfrm>
        </p:spPr>
        <p:txBody>
          <a:bodyPr>
            <a:normAutofit fontScale="90000"/>
            <a:scene3d>
              <a:camera prst="orthographicFront"/>
              <a:lightRig rig="threePt" dir="t"/>
            </a:scene3d>
            <a:sp3d extrusionH="57150">
              <a:bevelT w="38100" h="38100"/>
            </a:sp3d>
          </a:bodyPr>
          <a:lstStyle/>
          <a:p>
            <a:pPr algn="ctr">
              <a:defRPr/>
            </a:pPr>
            <a:r>
              <a:rPr lang="en-US" b="1" dirty="0" smtClean="0">
                <a:solidFill>
                  <a:schemeClr val="accent6">
                    <a:lumMod val="60000"/>
                    <a:lumOff val="40000"/>
                  </a:schemeClr>
                </a:solidFill>
              </a:rPr>
              <a:t>Messianic prophecies are all fulfilled </a:t>
            </a:r>
            <a:r>
              <a:rPr lang="en-US" b="1" u="sng" dirty="0" smtClean="0">
                <a:solidFill>
                  <a:schemeClr val="accent6">
                    <a:lumMod val="60000"/>
                    <a:lumOff val="40000"/>
                  </a:schemeClr>
                </a:solidFill>
                <a:effectLst>
                  <a:outerShdw blurRad="38100" dist="38100" dir="2700000" algn="tl">
                    <a:srgbClr val="000000"/>
                  </a:outerShdw>
                </a:effectLst>
              </a:rPr>
              <a:t>literally</a:t>
            </a:r>
            <a:r>
              <a:rPr lang="en-US" b="1" dirty="0" smtClean="0">
                <a:solidFill>
                  <a:schemeClr val="accent6">
                    <a:lumMod val="60000"/>
                    <a:lumOff val="40000"/>
                  </a:schemeClr>
                </a:solidFill>
              </a:rPr>
              <a:t> and </a:t>
            </a:r>
            <a:r>
              <a:rPr lang="en-US" b="1" u="sng" dirty="0" smtClean="0">
                <a:solidFill>
                  <a:schemeClr val="accent6">
                    <a:lumMod val="60000"/>
                    <a:lumOff val="40000"/>
                  </a:schemeClr>
                </a:solidFill>
                <a:effectLst>
                  <a:outerShdw blurRad="38100" dist="38100" dir="2700000" algn="tl">
                    <a:srgbClr val="000000"/>
                  </a:outerShdw>
                </a:effectLst>
              </a:rPr>
              <a:t>historically</a:t>
            </a:r>
          </a:p>
        </p:txBody>
      </p:sp>
      <p:sp>
        <p:nvSpPr>
          <p:cNvPr id="11267" name="Rectangle 3"/>
          <p:cNvSpPr>
            <a:spLocks noGrp="1" noChangeArrowheads="1"/>
          </p:cNvSpPr>
          <p:nvPr>
            <p:ph idx="1"/>
          </p:nvPr>
        </p:nvSpPr>
        <p:spPr>
          <a:xfrm>
            <a:off x="152400" y="2514600"/>
            <a:ext cx="8305800" cy="4343400"/>
          </a:xfrm>
        </p:spPr>
        <p:txBody>
          <a:bodyPr>
            <a:noAutofit/>
          </a:bodyPr>
          <a:lstStyle/>
          <a:p>
            <a:pPr>
              <a:defRPr/>
            </a:pPr>
            <a:r>
              <a:rPr lang="en-US" sz="3200" b="1" dirty="0" smtClean="0">
                <a:solidFill>
                  <a:schemeClr val="tx2">
                    <a:lumMod val="20000"/>
                    <a:lumOff val="80000"/>
                  </a:schemeClr>
                </a:solidFill>
              </a:rPr>
              <a:t>Messiah’s bones were not to be broken—</a:t>
            </a:r>
            <a:r>
              <a:rPr lang="en-US" sz="3200" dirty="0" smtClean="0">
                <a:solidFill>
                  <a:schemeClr val="tx2">
                    <a:lumMod val="20000"/>
                    <a:lumOff val="80000"/>
                  </a:schemeClr>
                </a:solidFill>
              </a:rPr>
              <a:t>Psalm 34:20; Exod. 12:46 **** John 19:33</a:t>
            </a:r>
          </a:p>
          <a:p>
            <a:pPr>
              <a:defRPr/>
            </a:pPr>
            <a:r>
              <a:rPr lang="en-US" sz="3200" b="1" dirty="0" smtClean="0">
                <a:solidFill>
                  <a:schemeClr val="tx2">
                    <a:lumMod val="20000"/>
                    <a:lumOff val="80000"/>
                  </a:schemeClr>
                </a:solidFill>
              </a:rPr>
              <a:t>Messiah would be buried with the rich—</a:t>
            </a:r>
            <a:r>
              <a:rPr lang="en-US" sz="3200" dirty="0" smtClean="0">
                <a:solidFill>
                  <a:schemeClr val="tx2">
                    <a:lumMod val="20000"/>
                    <a:lumOff val="80000"/>
                  </a:schemeClr>
                </a:solidFill>
              </a:rPr>
              <a:t>Isaiah 53:9 **** Matt. 27:57-60</a:t>
            </a:r>
          </a:p>
          <a:p>
            <a:pPr>
              <a:defRPr/>
            </a:pPr>
            <a:r>
              <a:rPr lang="en-US" sz="3200" dirty="0" smtClean="0">
                <a:solidFill>
                  <a:schemeClr val="tx2">
                    <a:lumMod val="20000"/>
                    <a:lumOff val="80000"/>
                  </a:schemeClr>
                </a:solidFill>
              </a:rPr>
              <a:t>Messiah would be </a:t>
            </a:r>
            <a:r>
              <a:rPr lang="en-US" sz="3200" u="sng" dirty="0" smtClean="0">
                <a:solidFill>
                  <a:schemeClr val="tx2">
                    <a:lumMod val="20000"/>
                    <a:lumOff val="80000"/>
                  </a:schemeClr>
                </a:solidFill>
                <a:effectLst>
                  <a:outerShdw blurRad="38100" dist="38100" dir="2700000" algn="tl">
                    <a:srgbClr val="000000"/>
                  </a:outerShdw>
                </a:effectLst>
              </a:rPr>
              <a:t>resurrected</a:t>
            </a:r>
            <a:r>
              <a:rPr lang="en-US" sz="3200" dirty="0" smtClean="0">
                <a:solidFill>
                  <a:schemeClr val="tx2">
                    <a:lumMod val="20000"/>
                    <a:lumOff val="80000"/>
                  </a:schemeClr>
                </a:solidFill>
              </a:rPr>
              <a:t> from the dead</a:t>
            </a:r>
            <a:r>
              <a:rPr lang="en-US" sz="3200" b="1" dirty="0" smtClean="0">
                <a:solidFill>
                  <a:schemeClr val="tx2">
                    <a:lumMod val="20000"/>
                    <a:lumOff val="80000"/>
                  </a:schemeClr>
                </a:solidFill>
              </a:rPr>
              <a:t>—</a:t>
            </a:r>
            <a:r>
              <a:rPr lang="en-US" sz="3200" dirty="0" smtClean="0">
                <a:solidFill>
                  <a:schemeClr val="tx2">
                    <a:lumMod val="20000"/>
                    <a:lumOff val="80000"/>
                  </a:schemeClr>
                </a:solidFill>
              </a:rPr>
              <a:t>Psalm 16:10 **** Matt. 16:21; 28:9, </a:t>
            </a:r>
            <a:r>
              <a:rPr lang="en-US" sz="3200" dirty="0" err="1" smtClean="0">
                <a:solidFill>
                  <a:schemeClr val="tx2">
                    <a:lumMod val="20000"/>
                    <a:lumOff val="80000"/>
                  </a:schemeClr>
                </a:solidFill>
              </a:rPr>
              <a:t>Lk</a:t>
            </a:r>
            <a:r>
              <a:rPr lang="en-US" sz="3200" dirty="0" smtClean="0">
                <a:solidFill>
                  <a:schemeClr val="tx2">
                    <a:lumMod val="20000"/>
                    <a:lumOff val="80000"/>
                  </a:schemeClr>
                </a:solidFill>
              </a:rPr>
              <a:t>. 24</a:t>
            </a:r>
          </a:p>
          <a:p>
            <a:pPr>
              <a:defRPr/>
            </a:pPr>
            <a:r>
              <a:rPr lang="en-US" sz="3200" b="1" dirty="0" smtClean="0">
                <a:solidFill>
                  <a:schemeClr val="tx2">
                    <a:lumMod val="20000"/>
                    <a:lumOff val="80000"/>
                  </a:schemeClr>
                </a:solidFill>
              </a:rPr>
              <a:t>Messiah would ascend up to Heaven—</a:t>
            </a:r>
            <a:r>
              <a:rPr lang="en-US" sz="3200" dirty="0" smtClean="0">
                <a:solidFill>
                  <a:schemeClr val="tx2">
                    <a:lumMod val="20000"/>
                    <a:lumOff val="80000"/>
                  </a:schemeClr>
                </a:solidFill>
              </a:rPr>
              <a:t> Psalm 68:18 **** </a:t>
            </a:r>
            <a:r>
              <a:rPr lang="en-US" sz="3200" dirty="0" err="1" smtClean="0">
                <a:solidFill>
                  <a:schemeClr val="tx2">
                    <a:lumMod val="20000"/>
                    <a:lumOff val="80000"/>
                  </a:schemeClr>
                </a:solidFill>
              </a:rPr>
              <a:t>Lk</a:t>
            </a:r>
            <a:r>
              <a:rPr lang="en-US" sz="3200" dirty="0" smtClean="0">
                <a:solidFill>
                  <a:schemeClr val="tx2">
                    <a:lumMod val="20000"/>
                    <a:lumOff val="80000"/>
                  </a:schemeClr>
                </a:solidFill>
              </a:rPr>
              <a:t>. 24:500-51;  Acts 1:9</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533400"/>
            <a:ext cx="8534400" cy="1371600"/>
          </a:xfrm>
        </p:spPr>
        <p:txBody>
          <a:bodyPr>
            <a:normAutofit/>
            <a:scene3d>
              <a:camera prst="orthographicFront"/>
              <a:lightRig rig="threePt" dir="t"/>
            </a:scene3d>
            <a:sp3d extrusionH="57150">
              <a:bevelT w="38100" h="38100"/>
            </a:sp3d>
          </a:bodyPr>
          <a:lstStyle/>
          <a:p>
            <a:pPr algn="ctr"/>
            <a:r>
              <a:rPr lang="en-US" sz="5400" b="1" u="sng" dirty="0" smtClean="0">
                <a:solidFill>
                  <a:schemeClr val="accent6">
                    <a:lumMod val="60000"/>
                    <a:lumOff val="40000"/>
                  </a:schemeClr>
                </a:solidFill>
              </a:rPr>
              <a:t>His First Coming  </a:t>
            </a:r>
          </a:p>
        </p:txBody>
      </p:sp>
      <p:sp>
        <p:nvSpPr>
          <p:cNvPr id="20483" name="Content Placeholder 2"/>
          <p:cNvSpPr>
            <a:spLocks noGrp="1"/>
          </p:cNvSpPr>
          <p:nvPr>
            <p:ph idx="1"/>
          </p:nvPr>
        </p:nvSpPr>
        <p:spPr>
          <a:xfrm>
            <a:off x="304800" y="1935480"/>
            <a:ext cx="8382000" cy="3322320"/>
          </a:xfrm>
        </p:spPr>
        <p:txBody>
          <a:bodyPr/>
          <a:lstStyle/>
          <a:p>
            <a:pPr marL="0" indent="0" algn="ctr">
              <a:buFont typeface="Arial" charset="0"/>
              <a:buNone/>
            </a:pPr>
            <a:r>
              <a:rPr lang="en-US" sz="4400" dirty="0" smtClean="0">
                <a:solidFill>
                  <a:schemeClr val="tx2">
                    <a:lumMod val="90000"/>
                  </a:schemeClr>
                </a:solidFill>
              </a:rPr>
              <a:t>The Messiah was to descend from heaven and enter the human race as a baby.</a:t>
            </a:r>
          </a:p>
        </p:txBody>
      </p:sp>
      <p:pic>
        <p:nvPicPr>
          <p:cNvPr id="4" name="Picture 3" descr="baby-jesus-0103 from turnbacktogod.jpg"/>
          <p:cNvPicPr>
            <a:picLocks noChangeAspect="1"/>
          </p:cNvPicPr>
          <p:nvPr/>
        </p:nvPicPr>
        <p:blipFill>
          <a:blip r:embed="rId3" cstate="print"/>
          <a:stretch>
            <a:fillRect/>
          </a:stretch>
        </p:blipFill>
        <p:spPr>
          <a:xfrm>
            <a:off x="2971800" y="4038600"/>
            <a:ext cx="3200400" cy="2389632"/>
          </a:xfrm>
          <a:prstGeom prst="roundRect">
            <a:avLst>
              <a:gd name="adj" fmla="val 4167"/>
            </a:avLst>
          </a:prstGeom>
          <a:solidFill>
            <a:srgbClr val="FFFFFF"/>
          </a:solidFill>
          <a:ln w="76200" cap="sq">
            <a:solidFill>
              <a:srgbClr val="A7400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704088"/>
            <a:ext cx="9144000" cy="1143000"/>
          </a:xfrm>
        </p:spPr>
        <p:txBody>
          <a:bodyPr>
            <a:noAutofit/>
          </a:bodyPr>
          <a:lstStyle/>
          <a:p>
            <a:pPr algn="ctr"/>
            <a:r>
              <a:rPr lang="en-US" sz="5400" dirty="0" smtClean="0">
                <a:effectLst>
                  <a:outerShdw blurRad="38100" dist="38100" dir="2700000" algn="tl">
                    <a:srgbClr val="000000">
                      <a:alpha val="43137"/>
                    </a:srgbClr>
                  </a:outerShdw>
                </a:effectLst>
              </a:rPr>
              <a:t>Purpose of this Message</a:t>
            </a:r>
          </a:p>
        </p:txBody>
      </p:sp>
      <p:sp>
        <p:nvSpPr>
          <p:cNvPr id="4099" name="Content Placeholder 2"/>
          <p:cNvSpPr>
            <a:spLocks noGrp="1"/>
          </p:cNvSpPr>
          <p:nvPr>
            <p:ph idx="1"/>
          </p:nvPr>
        </p:nvSpPr>
        <p:spPr>
          <a:xfrm>
            <a:off x="304800" y="1935480"/>
            <a:ext cx="8382000" cy="4389120"/>
          </a:xfrm>
        </p:spPr>
        <p:txBody>
          <a:bodyPr/>
          <a:lstStyle/>
          <a:p>
            <a:pPr>
              <a:buNone/>
            </a:pPr>
            <a:r>
              <a:rPr lang="en-US" dirty="0" smtClean="0"/>
              <a:t>1. </a:t>
            </a:r>
            <a:r>
              <a:rPr lang="en-US" sz="3200" dirty="0" smtClean="0"/>
              <a:t>To review some of the details regarding the birth and life of Messiah </a:t>
            </a:r>
            <a:r>
              <a:rPr lang="en-US" sz="3200" dirty="0" err="1" smtClean="0"/>
              <a:t>Yeshua</a:t>
            </a:r>
            <a:r>
              <a:rPr lang="en-US" sz="3200" dirty="0" smtClean="0"/>
              <a:t> [Jesus] as presented in the Bible.</a:t>
            </a:r>
          </a:p>
          <a:p>
            <a:pPr>
              <a:buNone/>
            </a:pPr>
            <a:r>
              <a:rPr lang="en-US" sz="3200" dirty="0" smtClean="0"/>
              <a:t>2. To remind Christians that we can believe the Bible—it is true although not exhaustive.</a:t>
            </a:r>
          </a:p>
          <a:p>
            <a:pPr>
              <a:buNone/>
            </a:pPr>
            <a:r>
              <a:rPr lang="en-US" sz="3200" dirty="0" smtClean="0"/>
              <a:t>3. To encourage non-Christians to investigate the Biblical prophecies about the  Deliverer Messiah and the salvation that is in Him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pPr algn="ctr"/>
            <a:r>
              <a:rPr lang="en-US" sz="6000" dirty="0" smtClean="0"/>
              <a:t>Galatians </a:t>
            </a:r>
            <a:r>
              <a:rPr lang="en-US" sz="6000" dirty="0" smtClean="0"/>
              <a:t>4:4-5</a:t>
            </a:r>
            <a:endParaRPr lang="en-US" sz="6000" dirty="0"/>
          </a:p>
        </p:txBody>
      </p:sp>
      <p:sp>
        <p:nvSpPr>
          <p:cNvPr id="3" name="Content Placeholder 2"/>
          <p:cNvSpPr>
            <a:spLocks noGrp="1"/>
          </p:cNvSpPr>
          <p:nvPr>
            <p:ph idx="1"/>
          </p:nvPr>
        </p:nvSpPr>
        <p:spPr>
          <a:xfrm>
            <a:off x="457200" y="2621280"/>
            <a:ext cx="8229600" cy="3093720"/>
          </a:xfrm>
        </p:spPr>
        <p:txBody>
          <a:bodyPr>
            <a:normAutofit/>
          </a:bodyPr>
          <a:lstStyle/>
          <a:p>
            <a:pPr algn="ctr">
              <a:buNone/>
            </a:pPr>
            <a:r>
              <a:rPr lang="en-US" sz="3600" baseline="30000" dirty="0" smtClean="0"/>
              <a:t>    4</a:t>
            </a:r>
            <a:r>
              <a:rPr lang="en-US" sz="3600" dirty="0" smtClean="0"/>
              <a:t>But </a:t>
            </a:r>
            <a:r>
              <a:rPr lang="en-US" sz="3600" dirty="0" smtClean="0"/>
              <a:t>when the fulness of the time was come, God sent forth his Son, made of a woman, made under the law</a:t>
            </a:r>
            <a:r>
              <a:rPr lang="en-US" sz="3600" dirty="0" smtClean="0"/>
              <a:t>, </a:t>
            </a:r>
            <a:r>
              <a:rPr lang="en-US" sz="3600" baseline="30000" dirty="0" smtClean="0"/>
              <a:t>5</a:t>
            </a:r>
            <a:r>
              <a:rPr lang="en-US" sz="3600" dirty="0" smtClean="0"/>
              <a:t>To </a:t>
            </a:r>
            <a:r>
              <a:rPr lang="en-US" sz="3600" dirty="0" smtClean="0"/>
              <a:t>redeem them that were under the law, that we might receive the adoption of sons. </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ss-Old Rugged Cross digital.jpg"/>
          <p:cNvPicPr>
            <a:picLocks noChangeAspect="1"/>
          </p:cNvPicPr>
          <p:nvPr/>
        </p:nvPicPr>
        <p:blipFill>
          <a:blip r:embed="rId3" cstate="print"/>
          <a:stretch>
            <a:fillRect/>
          </a:stretch>
        </p:blipFill>
        <p:spPr>
          <a:xfrm>
            <a:off x="2249739" y="4343400"/>
            <a:ext cx="4303461" cy="2514599"/>
          </a:xfrm>
          <a:prstGeom prst="rect">
            <a:avLst/>
          </a:prstGeom>
        </p:spPr>
      </p:pic>
      <p:sp>
        <p:nvSpPr>
          <p:cNvPr id="21506" name="Title 1"/>
          <p:cNvSpPr>
            <a:spLocks noGrp="1"/>
          </p:cNvSpPr>
          <p:nvPr>
            <p:ph type="title"/>
          </p:nvPr>
        </p:nvSpPr>
        <p:spPr>
          <a:xfrm>
            <a:off x="152400" y="838200"/>
            <a:ext cx="8839200" cy="1600200"/>
          </a:xfrm>
        </p:spPr>
        <p:txBody>
          <a:bodyPr>
            <a:noAutofit/>
            <a:scene3d>
              <a:camera prst="orthographicFront"/>
              <a:lightRig rig="threePt" dir="t"/>
            </a:scene3d>
            <a:sp3d extrusionH="57150">
              <a:bevelT w="38100" h="38100"/>
            </a:sp3d>
          </a:bodyPr>
          <a:lstStyle/>
          <a:p>
            <a:pPr algn="ctr"/>
            <a:r>
              <a:rPr lang="en-US" sz="5400" b="1" u="sng" dirty="0" smtClean="0">
                <a:solidFill>
                  <a:schemeClr val="accent2">
                    <a:lumMod val="60000"/>
                    <a:lumOff val="40000"/>
                  </a:schemeClr>
                </a:solidFill>
              </a:rPr>
              <a:t>The Purpose of His First Coming</a:t>
            </a:r>
          </a:p>
        </p:txBody>
      </p:sp>
      <p:sp>
        <p:nvSpPr>
          <p:cNvPr id="21507" name="Content Placeholder 2"/>
          <p:cNvSpPr>
            <a:spLocks noGrp="1"/>
          </p:cNvSpPr>
          <p:nvPr>
            <p:ph idx="1"/>
          </p:nvPr>
        </p:nvSpPr>
        <p:spPr>
          <a:xfrm>
            <a:off x="304800" y="2438400"/>
            <a:ext cx="8382000" cy="3855720"/>
          </a:xfrm>
        </p:spPr>
        <p:txBody>
          <a:bodyPr/>
          <a:lstStyle/>
          <a:p>
            <a:pPr algn="ctr">
              <a:buFont typeface="Arial" charset="0"/>
              <a:buNone/>
            </a:pPr>
            <a:r>
              <a:rPr lang="en-US" sz="4400" dirty="0" smtClean="0"/>
              <a:t> He came to die by crucifixion (as the unblemished sacrificial lamb) on behalf of all sinful people.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512"/>
            <a:ext cx="8229600" cy="932688"/>
          </a:xfrm>
        </p:spPr>
        <p:txBody>
          <a:bodyPr>
            <a:normAutofit fontScale="90000"/>
          </a:bodyPr>
          <a:lstStyle/>
          <a:p>
            <a:pPr algn="ctr"/>
            <a:r>
              <a:rPr lang="en-US" sz="6000" dirty="0" smtClean="0"/>
              <a:t>John </a:t>
            </a:r>
            <a:r>
              <a:rPr lang="en-US" sz="6000" dirty="0" smtClean="0"/>
              <a:t>19:16-18</a:t>
            </a:r>
            <a:endParaRPr lang="en-US" sz="6000" dirty="0"/>
          </a:p>
        </p:txBody>
      </p:sp>
      <p:sp>
        <p:nvSpPr>
          <p:cNvPr id="3" name="Content Placeholder 2"/>
          <p:cNvSpPr>
            <a:spLocks noGrp="1"/>
          </p:cNvSpPr>
          <p:nvPr>
            <p:ph idx="1"/>
          </p:nvPr>
        </p:nvSpPr>
        <p:spPr>
          <a:xfrm>
            <a:off x="457200" y="1752600"/>
            <a:ext cx="8229600" cy="4389120"/>
          </a:xfrm>
        </p:spPr>
        <p:txBody>
          <a:bodyPr>
            <a:noAutofit/>
          </a:bodyPr>
          <a:lstStyle/>
          <a:p>
            <a:pPr>
              <a:buNone/>
            </a:pPr>
            <a:r>
              <a:rPr lang="en-US" sz="3600" baseline="30000" dirty="0" smtClean="0"/>
              <a:t>    16</a:t>
            </a:r>
            <a:r>
              <a:rPr lang="en-US" sz="3600" dirty="0" smtClean="0"/>
              <a:t>Then </a:t>
            </a:r>
            <a:r>
              <a:rPr lang="en-US" sz="3600" dirty="0" smtClean="0"/>
              <a:t>delivered he him therefore unto them to be crucified. And they took Jesus, and led </a:t>
            </a:r>
            <a:r>
              <a:rPr lang="en-US" sz="3600" i="1" dirty="0" smtClean="0"/>
              <a:t>him</a:t>
            </a:r>
            <a:r>
              <a:rPr lang="en-US" sz="3600" dirty="0" smtClean="0"/>
              <a:t> away</a:t>
            </a:r>
            <a:r>
              <a:rPr lang="en-US" sz="3600" dirty="0" smtClean="0"/>
              <a:t>. </a:t>
            </a:r>
            <a:r>
              <a:rPr lang="en-US" sz="3600" baseline="30000" dirty="0" smtClean="0"/>
              <a:t>17</a:t>
            </a:r>
            <a:r>
              <a:rPr lang="en-US" sz="3600" dirty="0" smtClean="0"/>
              <a:t>And </a:t>
            </a:r>
            <a:r>
              <a:rPr lang="en-US" sz="3600" dirty="0" smtClean="0"/>
              <a:t>he bearing his cross went forth into a place called </a:t>
            </a:r>
            <a:r>
              <a:rPr lang="en-US" sz="3600" i="1" dirty="0" smtClean="0"/>
              <a:t>the place</a:t>
            </a:r>
            <a:r>
              <a:rPr lang="en-US" sz="3600" dirty="0" smtClean="0"/>
              <a:t> of a skull, which is called in the Hebrew Golgotha</a:t>
            </a:r>
            <a:r>
              <a:rPr lang="en-US" sz="3600" dirty="0" smtClean="0"/>
              <a:t>: </a:t>
            </a:r>
            <a:r>
              <a:rPr lang="en-US" sz="3600" baseline="30000" dirty="0" smtClean="0"/>
              <a:t>18</a:t>
            </a:r>
            <a:r>
              <a:rPr lang="en-US" sz="3600" dirty="0" smtClean="0"/>
              <a:t>Where </a:t>
            </a:r>
            <a:r>
              <a:rPr lang="en-US" sz="3600" dirty="0" smtClean="0"/>
              <a:t>they crucified him, and two </a:t>
            </a:r>
            <a:r>
              <a:rPr lang="en-US" sz="3600" dirty="0" smtClean="0"/>
              <a:t>others </a:t>
            </a:r>
            <a:r>
              <a:rPr lang="en-US" sz="3600" dirty="0" smtClean="0"/>
              <a:t>with him, </a:t>
            </a:r>
            <a:r>
              <a:rPr lang="en-US" sz="3600" dirty="0" smtClean="0"/>
              <a:t>one on </a:t>
            </a:r>
            <a:r>
              <a:rPr lang="en-US" sz="3600" dirty="0" smtClean="0"/>
              <a:t>either </a:t>
            </a:r>
            <a:r>
              <a:rPr lang="en-US" sz="3600" dirty="0" smtClean="0"/>
              <a:t>side, </a:t>
            </a:r>
            <a:r>
              <a:rPr lang="en-US" sz="3600" dirty="0" smtClean="0"/>
              <a:t>and Jesus in the midst</a:t>
            </a:r>
            <a:r>
              <a:rPr lang="en-US" sz="3600" dirty="0" smtClean="0"/>
              <a:t>.</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04800"/>
            <a:ext cx="9144000" cy="1524000"/>
          </a:xfrm>
        </p:spPr>
        <p:txBody>
          <a:bodyPr>
            <a:normAutofit/>
            <a:scene3d>
              <a:camera prst="orthographicFront"/>
              <a:lightRig rig="threePt" dir="t"/>
            </a:scene3d>
            <a:sp3d extrusionH="57150">
              <a:bevelT w="38100" h="38100"/>
            </a:sp3d>
          </a:bodyPr>
          <a:lstStyle/>
          <a:p>
            <a:pPr algn="ctr"/>
            <a:r>
              <a:rPr lang="en-US" sz="4800" b="1" u="sng" dirty="0" smtClean="0">
                <a:solidFill>
                  <a:schemeClr val="accent1">
                    <a:lumMod val="60000"/>
                    <a:lumOff val="40000"/>
                  </a:schemeClr>
                </a:solidFill>
              </a:rPr>
              <a:t>The Result of His First Coming</a:t>
            </a:r>
          </a:p>
        </p:txBody>
      </p:sp>
      <p:sp>
        <p:nvSpPr>
          <p:cNvPr id="22531" name="Content Placeholder 2"/>
          <p:cNvSpPr>
            <a:spLocks noGrp="1"/>
          </p:cNvSpPr>
          <p:nvPr>
            <p:ph idx="1"/>
          </p:nvPr>
        </p:nvSpPr>
        <p:spPr>
          <a:xfrm>
            <a:off x="2743200" y="1828800"/>
            <a:ext cx="6400800" cy="4922520"/>
          </a:xfrm>
        </p:spPr>
        <p:txBody>
          <a:bodyPr>
            <a:normAutofit lnSpcReduction="10000"/>
          </a:bodyPr>
          <a:lstStyle/>
          <a:p>
            <a:pPr marL="0" indent="0" algn="ctr">
              <a:buFont typeface="Arial" charset="0"/>
              <a:buNone/>
            </a:pPr>
            <a:r>
              <a:rPr lang="en-US" dirty="0" smtClean="0"/>
              <a:t>   </a:t>
            </a:r>
            <a:r>
              <a:rPr lang="en-US" sz="4400" dirty="0" smtClean="0"/>
              <a:t>He conquered death at His resurrection, ascended to heaven as our advocate, and then will return to earth in the future as the sovereign King of Kings to rule the world from Jerusalem</a:t>
            </a:r>
            <a:r>
              <a:rPr lang="en-US" dirty="0" smtClean="0"/>
              <a:t>.</a:t>
            </a:r>
          </a:p>
        </p:txBody>
      </p:sp>
      <p:pic>
        <p:nvPicPr>
          <p:cNvPr id="5" name="Picture 4" descr="jesus ascension.jpg"/>
          <p:cNvPicPr>
            <a:picLocks noChangeAspect="1"/>
          </p:cNvPicPr>
          <p:nvPr/>
        </p:nvPicPr>
        <p:blipFill>
          <a:blip r:embed="rId3" cstate="print"/>
          <a:stretch>
            <a:fillRect/>
          </a:stretch>
        </p:blipFill>
        <p:spPr>
          <a:xfrm>
            <a:off x="212286" y="2057400"/>
            <a:ext cx="2607114" cy="38481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tht King Returns.jpg"/>
          <p:cNvPicPr>
            <a:picLocks noChangeAspect="1"/>
          </p:cNvPicPr>
          <p:nvPr/>
        </p:nvPicPr>
        <p:blipFill>
          <a:blip r:embed="rId3" cstate="print"/>
          <a:srcRect t="6040"/>
          <a:stretch>
            <a:fillRect/>
          </a:stretch>
        </p:blipFill>
        <p:spPr>
          <a:xfrm>
            <a:off x="1397000" y="0"/>
            <a:ext cx="6350000" cy="3556000"/>
          </a:xfrm>
          <a:prstGeom prst="rect">
            <a:avLst/>
          </a:prstGeom>
        </p:spPr>
      </p:pic>
      <p:sp>
        <p:nvSpPr>
          <p:cNvPr id="23554" name="Content Placeholder 2"/>
          <p:cNvSpPr>
            <a:spLocks noGrp="1"/>
          </p:cNvSpPr>
          <p:nvPr>
            <p:ph idx="1"/>
          </p:nvPr>
        </p:nvSpPr>
        <p:spPr>
          <a:xfrm>
            <a:off x="76200" y="3505200"/>
            <a:ext cx="8991600" cy="3352800"/>
          </a:xfrm>
        </p:spPr>
        <p:txBody>
          <a:bodyPr>
            <a:normAutofit lnSpcReduction="10000"/>
          </a:bodyPr>
          <a:lstStyle/>
          <a:p>
            <a:pPr algn="ctr">
              <a:buFont typeface="Arial" charset="0"/>
              <a:buNone/>
            </a:pPr>
            <a:r>
              <a:rPr lang="en-US" sz="3200" dirty="0" smtClean="0"/>
              <a:t>The Messiah was to descend from heaven and enter the human race as a baby, ultimately to die of crucifixion as the unblemished sacrificial lamb on behalf of all sinful people, to conquer death at His resurrection, ascend to heaven as our advocate, and then return to earth as the sovereign King of Kings to rule the world from Jerusalem.</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990600"/>
            <a:ext cx="9144000" cy="1828800"/>
          </a:xfrm>
        </p:spPr>
        <p:txBody>
          <a:bodyPr>
            <a:normAutofit fontScale="90000"/>
            <a:scene3d>
              <a:camera prst="orthographicFront"/>
              <a:lightRig rig="threePt" dir="t"/>
            </a:scene3d>
            <a:sp3d extrusionH="57150">
              <a:bevelT w="38100" h="38100"/>
            </a:sp3d>
          </a:bodyPr>
          <a:lstStyle/>
          <a:p>
            <a:pPr algn="ctr"/>
            <a:r>
              <a:rPr lang="en-US" sz="4800" b="1" dirty="0" smtClean="0">
                <a:solidFill>
                  <a:schemeClr val="accent1">
                    <a:lumMod val="60000"/>
                    <a:lumOff val="40000"/>
                  </a:schemeClr>
                </a:solidFill>
              </a:rPr>
              <a:t>The Events of His Birth, Death, and Resurrection Were Prophesied . . . </a:t>
            </a:r>
          </a:p>
        </p:txBody>
      </p:sp>
      <p:sp>
        <p:nvSpPr>
          <p:cNvPr id="3" name="Content Placeholder 2"/>
          <p:cNvSpPr>
            <a:spLocks noGrp="1"/>
          </p:cNvSpPr>
          <p:nvPr>
            <p:ph idx="1"/>
          </p:nvPr>
        </p:nvSpPr>
        <p:spPr>
          <a:xfrm>
            <a:off x="0" y="2362200"/>
            <a:ext cx="9144000" cy="4191000"/>
          </a:xfrm>
        </p:spPr>
        <p:txBody>
          <a:bodyPr/>
          <a:lstStyle/>
          <a:p>
            <a:endParaRPr lang="en-US" dirty="0" smtClean="0"/>
          </a:p>
          <a:p>
            <a:r>
              <a:rPr lang="en-US" sz="3200" dirty="0" smtClean="0"/>
              <a:t>Messiah would be born in human flesh </a:t>
            </a:r>
            <a:r>
              <a:rPr lang="en-US" sz="3200" u="sng" dirty="0" smtClean="0"/>
              <a:t>Isaiah 7:14; Micah 5:2 </a:t>
            </a:r>
          </a:p>
          <a:p>
            <a:r>
              <a:rPr lang="en-US" sz="3200" dirty="0" smtClean="0"/>
              <a:t>Messiah would manifest His glory with miracles  </a:t>
            </a:r>
            <a:r>
              <a:rPr lang="en-US" sz="3200" u="sng" dirty="0" smtClean="0"/>
              <a:t>John 2</a:t>
            </a:r>
          </a:p>
          <a:p>
            <a:r>
              <a:rPr lang="en-US" sz="3200" dirty="0" smtClean="0"/>
              <a:t>Messiah would be sacrificed for our sins</a:t>
            </a:r>
            <a:r>
              <a:rPr lang="en-US" sz="3200" u="sng" dirty="0" smtClean="0"/>
              <a:t> Isaiah 53</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447800"/>
            <a:ext cx="3276600" cy="4114800"/>
          </a:xfrm>
        </p:spPr>
        <p:txBody>
          <a:bodyPr>
            <a:scene3d>
              <a:camera prst="orthographicFront"/>
              <a:lightRig rig="threePt" dir="t"/>
            </a:scene3d>
            <a:sp3d extrusionH="57150">
              <a:bevelT w="38100" h="38100"/>
            </a:sp3d>
          </a:bodyPr>
          <a:lstStyle/>
          <a:p>
            <a:pPr algn="ctr"/>
            <a:r>
              <a:rPr lang="en-US" sz="4800" b="1" dirty="0" smtClean="0">
                <a:solidFill>
                  <a:schemeClr val="accent1">
                    <a:lumMod val="60000"/>
                    <a:lumOff val="40000"/>
                  </a:schemeClr>
                </a:solidFill>
              </a:rPr>
              <a:t>What does the historical evidence show?</a:t>
            </a:r>
          </a:p>
        </p:txBody>
      </p:sp>
      <p:sp>
        <p:nvSpPr>
          <p:cNvPr id="3" name="Content Placeholder 2"/>
          <p:cNvSpPr>
            <a:spLocks noGrp="1"/>
          </p:cNvSpPr>
          <p:nvPr>
            <p:ph sz="half" idx="1"/>
          </p:nvPr>
        </p:nvSpPr>
        <p:spPr>
          <a:xfrm>
            <a:off x="3575050" y="1143000"/>
            <a:ext cx="5568950" cy="5715000"/>
          </a:xfrm>
        </p:spPr>
        <p:txBody>
          <a:bodyPr>
            <a:normAutofit/>
          </a:bodyPr>
          <a:lstStyle/>
          <a:p>
            <a:r>
              <a:rPr lang="en-US" sz="3600" dirty="0" smtClean="0"/>
              <a:t>Messiah died, the evidence: He was buried                  </a:t>
            </a:r>
            <a:r>
              <a:rPr lang="en-US" sz="3600" u="sng" dirty="0" smtClean="0"/>
              <a:t>1 Corinthians 15</a:t>
            </a:r>
          </a:p>
          <a:p>
            <a:r>
              <a:rPr lang="en-US" sz="3600" dirty="0" smtClean="0"/>
              <a:t>Messiah rose from the dead [resurrection]   </a:t>
            </a:r>
            <a:r>
              <a:rPr lang="en-US" sz="3600" u="sng" dirty="0" smtClean="0"/>
              <a:t>Matthew 28:7</a:t>
            </a:r>
          </a:p>
          <a:p>
            <a:r>
              <a:rPr lang="en-US" sz="3600" dirty="0" smtClean="0"/>
              <a:t>The evidence He arose—He was seen (500+)          </a:t>
            </a:r>
            <a:r>
              <a:rPr lang="en-US" sz="3600" u="sng" dirty="0" smtClean="0"/>
              <a:t>1 Corinthians 15:5-8</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800600"/>
          </a:xfrm>
        </p:spPr>
        <p:txBody>
          <a:bodyPr/>
          <a:lstStyle/>
          <a:p>
            <a:r>
              <a:rPr lang="en-US" sz="3600" dirty="0" smtClean="0"/>
              <a:t>Messiah ascended into heaven (seen)    </a:t>
            </a:r>
            <a:r>
              <a:rPr lang="en-US" sz="3600" u="sng" dirty="0" smtClean="0"/>
              <a:t>Psalm 68:18; Acts 1:9</a:t>
            </a:r>
          </a:p>
          <a:p>
            <a:r>
              <a:rPr lang="en-US" sz="3600" dirty="0" smtClean="0"/>
              <a:t> Messiah sits at the right hand of God           </a:t>
            </a:r>
            <a:r>
              <a:rPr lang="en-US" sz="3600" u="sng" dirty="0" smtClean="0"/>
              <a:t>Hebrews 10:12</a:t>
            </a:r>
          </a:p>
          <a:p>
            <a:r>
              <a:rPr lang="en-US" sz="3600" dirty="0" smtClean="0"/>
              <a:t>Messiah is coming to earth again to rule     </a:t>
            </a:r>
            <a:r>
              <a:rPr lang="en-US" sz="3600" u="sng" dirty="0" smtClean="0"/>
              <a:t>Revelation 19:11</a:t>
            </a:r>
          </a:p>
          <a:p>
            <a:endParaRPr lang="en-US" dirty="0" smtClean="0"/>
          </a:p>
        </p:txBody>
      </p:sp>
      <p:pic>
        <p:nvPicPr>
          <p:cNvPr id="4" name="Picture 3" descr="Jesus Rapture and trumpet of the Lord.jpg"/>
          <p:cNvPicPr>
            <a:picLocks noChangeAspect="1"/>
          </p:cNvPicPr>
          <p:nvPr/>
        </p:nvPicPr>
        <p:blipFill>
          <a:blip r:embed="rId3" cstate="print"/>
          <a:stretch>
            <a:fillRect/>
          </a:stretch>
        </p:blipFill>
        <p:spPr>
          <a:xfrm>
            <a:off x="4648200" y="4572000"/>
            <a:ext cx="3911600" cy="2061072"/>
          </a:xfrm>
          <a:prstGeom prst="rect">
            <a:avLst/>
          </a:prstGeom>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914400"/>
            <a:ext cx="9144000" cy="5943600"/>
          </a:xfrm>
        </p:spPr>
        <p:txBody>
          <a:bodyPr>
            <a:normAutofit lnSpcReduction="10000"/>
          </a:bodyPr>
          <a:lstStyle/>
          <a:p>
            <a:pPr marL="0" indent="0">
              <a:buFont typeface="Arial" charset="0"/>
              <a:buNone/>
              <a:defRPr/>
            </a:pPr>
            <a:r>
              <a:rPr lang="en-US" sz="3600" b="1" dirty="0" smtClean="0">
                <a:solidFill>
                  <a:schemeClr val="tx2">
                    <a:lumMod val="20000"/>
                    <a:lumOff val="80000"/>
                  </a:schemeClr>
                </a:solidFill>
              </a:rPr>
              <a:t>   </a:t>
            </a:r>
            <a:r>
              <a:rPr lang="en-US" sz="3600" b="1" dirty="0" smtClean="0">
                <a:solidFill>
                  <a:schemeClr val="accent1">
                    <a:lumMod val="60000"/>
                    <a:lumOff val="40000"/>
                  </a:schemeClr>
                </a:solidFill>
              </a:rPr>
              <a:t>“And when [Jesus] had spoken these things, while they beheld, he was taken up; and a cloud received him out of their sight. And while they looked steadfastly toward heaven as he went up, behold, two men stood by them in white apparel; which also said, Ye men of Galilee, why stand ye gazing up into heaven? This same Jesus, which is taken up from you into heaven, shall so come in like manner as ye have seen him go into heaven.” </a:t>
            </a:r>
            <a:r>
              <a:rPr lang="en-US" b="1" dirty="0" smtClean="0">
                <a:solidFill>
                  <a:schemeClr val="accent1">
                    <a:lumMod val="60000"/>
                    <a:lumOff val="40000"/>
                  </a:schemeClr>
                </a:solidFill>
                <a:effectLst>
                  <a:outerShdw blurRad="38100" dist="38100" dir="2700000" algn="tl">
                    <a:srgbClr val="000000"/>
                  </a:outerShdw>
                </a:effectLst>
              </a:rPr>
              <a:t>ACTS 1:9-11</a:t>
            </a:r>
            <a:r>
              <a:rPr lang="en-US" sz="3600" b="1" dirty="0" smtClean="0">
                <a:solidFill>
                  <a:schemeClr val="accent1">
                    <a:lumMod val="60000"/>
                    <a:lumOff val="40000"/>
                  </a:schemeClr>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scene3d>
              <a:camera prst="orthographicFront"/>
              <a:lightRig rig="threePt" dir="t"/>
            </a:scene3d>
            <a:sp3d extrusionH="57150">
              <a:bevelT w="38100" h="38100"/>
            </a:sp3d>
          </a:bodyPr>
          <a:lstStyle/>
          <a:p>
            <a:pPr>
              <a:defRPr/>
            </a:pPr>
            <a:r>
              <a:rPr lang="en-US" sz="6000" b="1" dirty="0" smtClean="0">
                <a:solidFill>
                  <a:schemeClr val="bg2">
                    <a:lumMod val="50000"/>
                  </a:schemeClr>
                </a:solidFill>
              </a:rPr>
              <a:t>His Sacrifice</a:t>
            </a:r>
          </a:p>
        </p:txBody>
      </p:sp>
      <p:sp>
        <p:nvSpPr>
          <p:cNvPr id="3" name="Content Placeholder 2"/>
          <p:cNvSpPr>
            <a:spLocks noGrp="1"/>
          </p:cNvSpPr>
          <p:nvPr>
            <p:ph idx="1"/>
          </p:nvPr>
        </p:nvSpPr>
        <p:spPr>
          <a:xfrm>
            <a:off x="228600" y="2133600"/>
            <a:ext cx="7467600" cy="4724400"/>
          </a:xfrm>
        </p:spPr>
        <p:txBody>
          <a:bodyPr>
            <a:normAutofit/>
          </a:bodyPr>
          <a:lstStyle/>
          <a:p>
            <a:pPr>
              <a:buClr>
                <a:schemeClr val="bg2"/>
              </a:buClr>
            </a:pPr>
            <a:r>
              <a:rPr lang="en-US" sz="3600" b="1" i="1" dirty="0" smtClean="0">
                <a:solidFill>
                  <a:srgbClr val="FFFF66"/>
                </a:solidFill>
                <a:effectLst>
                  <a:outerShdw blurRad="38100" dist="38100" dir="2700000" algn="tl">
                    <a:srgbClr val="000000">
                      <a:alpha val="43137"/>
                    </a:srgbClr>
                  </a:outerShdw>
                </a:effectLst>
              </a:rPr>
              <a:t>On the cross Jesus said, “MY GOD, MY GOD,  WHY HAST THOU FORSAKEN ME?”</a:t>
            </a:r>
            <a:r>
              <a:rPr lang="en-US" sz="3600" b="1" dirty="0" smtClean="0">
                <a:solidFill>
                  <a:schemeClr val="bg1"/>
                </a:solidFill>
              </a:rPr>
              <a:t/>
            </a:r>
            <a:br>
              <a:rPr lang="en-US" sz="3600" b="1" dirty="0" smtClean="0">
                <a:solidFill>
                  <a:schemeClr val="bg1"/>
                </a:solidFill>
              </a:rPr>
            </a:br>
            <a:r>
              <a:rPr lang="en-US" sz="3600" b="1" u="sng" dirty="0" smtClean="0">
                <a:solidFill>
                  <a:schemeClr val="bg1"/>
                </a:solidFill>
                <a:effectLst>
                  <a:outerShdw blurRad="38100" dist="38100" dir="2700000" algn="tl">
                    <a:srgbClr val="000000"/>
                  </a:outerShdw>
                </a:effectLst>
              </a:rPr>
              <a:t> PSALM 22:1a </a:t>
            </a:r>
            <a:endParaRPr lang="en-US" sz="3600" b="1" dirty="0" smtClean="0">
              <a:solidFill>
                <a:schemeClr val="bg1"/>
              </a:solidFill>
            </a:endParaRPr>
          </a:p>
          <a:p>
            <a:pPr>
              <a:buClr>
                <a:schemeClr val="bg2"/>
              </a:buClr>
            </a:pPr>
            <a:r>
              <a:rPr lang="en-US" sz="3600" b="1" dirty="0" smtClean="0">
                <a:solidFill>
                  <a:schemeClr val="bg1"/>
                </a:solidFill>
              </a:rPr>
              <a:t>His sacrifice for us—a sinful human race—is difficult to comprehend.  </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1143000"/>
          </a:xfrm>
        </p:spPr>
        <p:txBody>
          <a:bodyPr>
            <a:normAutofit/>
          </a:bodyPr>
          <a:lstStyle/>
          <a:p>
            <a:r>
              <a:rPr lang="en-US" sz="6000" dirty="0" smtClean="0"/>
              <a:t>Jesus said,</a:t>
            </a:r>
          </a:p>
        </p:txBody>
      </p:sp>
      <p:sp>
        <p:nvSpPr>
          <p:cNvPr id="5123" name="Content Placeholder 2"/>
          <p:cNvSpPr>
            <a:spLocks noGrp="1"/>
          </p:cNvSpPr>
          <p:nvPr>
            <p:ph idx="1"/>
          </p:nvPr>
        </p:nvSpPr>
        <p:spPr>
          <a:xfrm>
            <a:off x="0" y="1524000"/>
            <a:ext cx="9144000" cy="4114800"/>
          </a:xfrm>
        </p:spPr>
        <p:txBody>
          <a:bodyPr>
            <a:noAutofit/>
          </a:bodyPr>
          <a:lstStyle/>
          <a:p>
            <a:pPr algn="ctr">
              <a:buFont typeface="Arial" charset="0"/>
              <a:buNone/>
            </a:pPr>
            <a:r>
              <a:rPr lang="en-US" sz="3200" dirty="0" smtClean="0"/>
              <a:t>“These </a:t>
            </a:r>
            <a:r>
              <a:rPr lang="en-US" sz="3200" i="1" dirty="0" smtClean="0"/>
              <a:t>are</a:t>
            </a:r>
            <a:r>
              <a:rPr lang="en-US" sz="3200" dirty="0" smtClean="0"/>
              <a:t> the words which I </a:t>
            </a:r>
            <a:r>
              <a:rPr lang="en-US" sz="3200" dirty="0" err="1" smtClean="0"/>
              <a:t>spake</a:t>
            </a:r>
            <a:r>
              <a:rPr lang="en-US" sz="3200" dirty="0" smtClean="0"/>
              <a:t> unto you, while I was yet with you, that all things must be fulfilled, which were written in the law of Moses, and </a:t>
            </a:r>
            <a:r>
              <a:rPr lang="en-US" sz="3200" i="1" dirty="0" smtClean="0"/>
              <a:t>in</a:t>
            </a:r>
            <a:r>
              <a:rPr lang="en-US" sz="3200" dirty="0" smtClean="0"/>
              <a:t> the prophets, and </a:t>
            </a:r>
            <a:r>
              <a:rPr lang="en-US" sz="3200" i="1" dirty="0" smtClean="0"/>
              <a:t>in</a:t>
            </a:r>
            <a:r>
              <a:rPr lang="en-US" sz="3200" dirty="0" smtClean="0"/>
              <a:t> the psalms, concerning me.” </a:t>
            </a:r>
          </a:p>
          <a:p>
            <a:pPr algn="ctr">
              <a:buFont typeface="Arial" charset="0"/>
              <a:buNone/>
            </a:pPr>
            <a:r>
              <a:rPr lang="en-US" sz="3200" dirty="0" smtClean="0"/>
              <a:t>Luke 24:44</a:t>
            </a:r>
          </a:p>
          <a:p>
            <a:pPr algn="ctr">
              <a:buFont typeface="Arial" charset="0"/>
              <a:buNone/>
            </a:pPr>
            <a:r>
              <a:rPr lang="en-US" sz="3200" dirty="0" err="1" smtClean="0"/>
              <a:t>Yeshua</a:t>
            </a:r>
            <a:r>
              <a:rPr lang="en-US" sz="3200" dirty="0" smtClean="0"/>
              <a:t> [Jesus] was referring to the </a:t>
            </a:r>
            <a:r>
              <a:rPr lang="en-US" sz="3200" dirty="0" err="1" smtClean="0"/>
              <a:t>Tanakh</a:t>
            </a:r>
            <a:r>
              <a:rPr lang="en-US" sz="3200" dirty="0" smtClean="0"/>
              <a:t> </a:t>
            </a:r>
          </a:p>
          <a:p>
            <a:pPr algn="ctr">
              <a:buFont typeface="Arial" charset="0"/>
              <a:buNone/>
            </a:pPr>
            <a:r>
              <a:rPr lang="en-US" sz="3200" dirty="0" smtClean="0"/>
              <a:t>or Old Testament.  A good starting place there is Isaiah 53.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533400"/>
            <a:ext cx="9144000" cy="1752600"/>
          </a:xfrm>
        </p:spPr>
        <p:txBody>
          <a:bodyPr>
            <a:normAutofit fontScale="90000"/>
            <a:scene3d>
              <a:camera prst="orthographicFront"/>
              <a:lightRig rig="threePt" dir="t"/>
            </a:scene3d>
            <a:sp3d extrusionH="57150">
              <a:bevelT w="38100" h="38100"/>
            </a:sp3d>
          </a:bodyPr>
          <a:lstStyle/>
          <a:p>
            <a:pPr algn="ctr"/>
            <a:r>
              <a:rPr lang="en-US" b="1" dirty="0" smtClean="0">
                <a:solidFill>
                  <a:schemeClr val="accent1">
                    <a:lumMod val="60000"/>
                    <a:lumOff val="40000"/>
                  </a:schemeClr>
                </a:solidFill>
              </a:rPr>
              <a:t>King David Prophesied in the about Psalms Jesus’ Agony  </a:t>
            </a:r>
          </a:p>
        </p:txBody>
      </p:sp>
      <p:sp>
        <p:nvSpPr>
          <p:cNvPr id="3" name="Content Placeholder 2"/>
          <p:cNvSpPr>
            <a:spLocks noGrp="1"/>
          </p:cNvSpPr>
          <p:nvPr>
            <p:ph idx="1"/>
          </p:nvPr>
        </p:nvSpPr>
        <p:spPr>
          <a:xfrm>
            <a:off x="228600" y="2362200"/>
            <a:ext cx="8915400" cy="4495800"/>
          </a:xfrm>
        </p:spPr>
        <p:txBody>
          <a:bodyPr/>
          <a:lstStyle/>
          <a:p>
            <a:pPr marL="273050" indent="-273050">
              <a:buFont typeface="Arial" charset="0"/>
              <a:buNone/>
              <a:defRPr/>
            </a:pPr>
            <a:r>
              <a:rPr lang="en-US" sz="2800" b="1" dirty="0" smtClean="0">
                <a:solidFill>
                  <a:schemeClr val="tx2">
                    <a:lumMod val="20000"/>
                    <a:lumOff val="80000"/>
                  </a:schemeClr>
                </a:solidFill>
              </a:rPr>
              <a:t>“All they that see me laugh me to scorn.”</a:t>
            </a:r>
          </a:p>
          <a:p>
            <a:pPr marL="273050" indent="-273050">
              <a:buFont typeface="Arial" charset="0"/>
              <a:buNone/>
              <a:defRPr/>
            </a:pPr>
            <a:r>
              <a:rPr lang="en-US" sz="2800" b="1" dirty="0" smtClean="0">
                <a:solidFill>
                  <a:schemeClr val="tx2">
                    <a:lumMod val="20000"/>
                    <a:lumOff val="80000"/>
                  </a:schemeClr>
                </a:solidFill>
              </a:rPr>
              <a:t>“I am poured out like water, all my bones are out of joint: my heart is like wax; it is melted in the midst of my bowels.”</a:t>
            </a:r>
          </a:p>
          <a:p>
            <a:pPr marL="273050" indent="-273050">
              <a:buFont typeface="Arial" charset="0"/>
              <a:buNone/>
              <a:defRPr/>
            </a:pPr>
            <a:r>
              <a:rPr lang="en-US" sz="2800" b="1" dirty="0" smtClean="0">
                <a:solidFill>
                  <a:schemeClr val="tx2">
                    <a:lumMod val="20000"/>
                    <a:lumOff val="80000"/>
                  </a:schemeClr>
                </a:solidFill>
              </a:rPr>
              <a:t>“My strength is dried up like a potsherd: and my tongue </a:t>
            </a:r>
            <a:r>
              <a:rPr lang="en-US" sz="2800" b="1" dirty="0" err="1" smtClean="0">
                <a:solidFill>
                  <a:schemeClr val="tx2">
                    <a:lumMod val="20000"/>
                    <a:lumOff val="80000"/>
                  </a:schemeClr>
                </a:solidFill>
              </a:rPr>
              <a:t>cleaveth</a:t>
            </a:r>
            <a:r>
              <a:rPr lang="en-US" sz="2800" b="1" dirty="0" smtClean="0">
                <a:solidFill>
                  <a:schemeClr val="tx2">
                    <a:lumMod val="20000"/>
                    <a:lumOff val="80000"/>
                  </a:schemeClr>
                </a:solidFill>
              </a:rPr>
              <a:t> to my jaws….”</a:t>
            </a:r>
          </a:p>
          <a:p>
            <a:pPr marL="273050" indent="-273050">
              <a:buFont typeface="Arial" charset="0"/>
              <a:buNone/>
              <a:defRPr/>
            </a:pPr>
            <a:r>
              <a:rPr lang="en-US" sz="2800" b="1" dirty="0" smtClean="0">
                <a:solidFill>
                  <a:schemeClr val="tx2">
                    <a:lumMod val="20000"/>
                    <a:lumOff val="80000"/>
                  </a:schemeClr>
                </a:solidFill>
              </a:rPr>
              <a:t>“They pierced my hands and my feet.” </a:t>
            </a:r>
          </a:p>
          <a:p>
            <a:pPr marL="273050" indent="-273050">
              <a:buFont typeface="Arial" charset="0"/>
              <a:buNone/>
              <a:defRPr/>
            </a:pPr>
            <a:r>
              <a:rPr lang="en-US" sz="2800" b="1" dirty="0" smtClean="0">
                <a:solidFill>
                  <a:schemeClr val="tx2">
                    <a:lumMod val="20000"/>
                    <a:lumOff val="80000"/>
                  </a:schemeClr>
                </a:solidFill>
              </a:rPr>
              <a:t> 			         </a:t>
            </a:r>
            <a:r>
              <a:rPr lang="en-US" sz="2800" b="1" u="sng" dirty="0" smtClean="0">
                <a:solidFill>
                  <a:schemeClr val="tx2">
                    <a:lumMod val="20000"/>
                    <a:lumOff val="80000"/>
                  </a:schemeClr>
                </a:solidFill>
                <a:effectLst>
                  <a:outerShdw blurRad="38100" dist="38100" dir="2700000" algn="tl">
                    <a:srgbClr val="000000"/>
                  </a:outerShdw>
                </a:effectLst>
              </a:rPr>
              <a:t>PSALM 22:7a, 14, 15a, 16b.</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533400"/>
            <a:ext cx="9144000" cy="1066800"/>
          </a:xfrm>
        </p:spPr>
        <p:txBody>
          <a:bodyPr>
            <a:normAutofit fontScale="90000"/>
            <a:scene3d>
              <a:camera prst="orthographicFront"/>
              <a:lightRig rig="threePt" dir="t"/>
            </a:scene3d>
            <a:sp3d extrusionH="57150">
              <a:bevelT w="38100" h="38100"/>
            </a:sp3d>
          </a:bodyPr>
          <a:lstStyle/>
          <a:p>
            <a:pPr algn="ctr" eaLnBrk="1" hangingPunct="1"/>
            <a:r>
              <a:rPr lang="en-US" sz="5400" b="1" dirty="0" smtClean="0">
                <a:solidFill>
                  <a:schemeClr val="accent1">
                    <a:lumMod val="60000"/>
                    <a:lumOff val="40000"/>
                  </a:schemeClr>
                </a:solidFill>
              </a:rPr>
              <a:t>His Significance Prophesied</a:t>
            </a:r>
          </a:p>
        </p:txBody>
      </p:sp>
      <p:sp>
        <p:nvSpPr>
          <p:cNvPr id="30723" name="Content Placeholder 2"/>
          <p:cNvSpPr>
            <a:spLocks noGrp="1"/>
          </p:cNvSpPr>
          <p:nvPr>
            <p:ph idx="1"/>
          </p:nvPr>
        </p:nvSpPr>
        <p:spPr>
          <a:xfrm>
            <a:off x="0" y="1600200"/>
            <a:ext cx="5334000" cy="5257800"/>
          </a:xfrm>
        </p:spPr>
        <p:txBody>
          <a:bodyPr>
            <a:normAutofit fontScale="92500" lnSpcReduction="10000"/>
          </a:bodyPr>
          <a:lstStyle/>
          <a:p>
            <a:pPr algn="ctr" eaLnBrk="1" hangingPunct="1">
              <a:buFont typeface="Arial" charset="0"/>
              <a:buNone/>
            </a:pPr>
            <a:r>
              <a:rPr lang="en-US" sz="4000" dirty="0" smtClean="0"/>
              <a:t>    For unto us a child is born, unto us a son is given: and the government shall be upon his shoulder: and his name shall be called Wonderful </a:t>
            </a:r>
            <a:r>
              <a:rPr lang="en-US" sz="4000" dirty="0" err="1" smtClean="0"/>
              <a:t>Counsellor</a:t>
            </a:r>
            <a:r>
              <a:rPr lang="en-US" sz="4000" dirty="0" smtClean="0"/>
              <a:t>, the mighty God, the everlasting Father, the Prince of Peace. Isaiah 9:6</a:t>
            </a:r>
          </a:p>
        </p:txBody>
      </p:sp>
      <p:pic>
        <p:nvPicPr>
          <p:cNvPr id="4" name="Picture 3" descr="angels singing Glory to God in the Highest from Standard Bible Story Readers, Book One.jpg"/>
          <p:cNvPicPr>
            <a:picLocks noChangeAspect="1"/>
          </p:cNvPicPr>
          <p:nvPr/>
        </p:nvPicPr>
        <p:blipFill>
          <a:blip r:embed="rId3" cstate="print"/>
          <a:stretch>
            <a:fillRect/>
          </a:stretch>
        </p:blipFill>
        <p:spPr>
          <a:xfrm>
            <a:off x="5486400" y="1981200"/>
            <a:ext cx="3437930" cy="4191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33400"/>
            <a:ext cx="9144000" cy="1981200"/>
          </a:xfrm>
        </p:spPr>
        <p:txBody>
          <a:bodyPr>
            <a:normAutofit/>
            <a:scene3d>
              <a:camera prst="orthographicFront"/>
              <a:lightRig rig="threePt" dir="t"/>
            </a:scene3d>
            <a:sp3d extrusionH="57150">
              <a:bevelT w="38100" h="38100"/>
            </a:sp3d>
          </a:bodyPr>
          <a:lstStyle/>
          <a:p>
            <a:pPr algn="ctr" eaLnBrk="1" hangingPunct="1">
              <a:defRPr/>
            </a:pPr>
            <a:r>
              <a:rPr lang="en-US" sz="5400" b="1" dirty="0" smtClean="0">
                <a:solidFill>
                  <a:schemeClr val="accent1">
                    <a:lumMod val="60000"/>
                    <a:lumOff val="40000"/>
                  </a:schemeClr>
                </a:solidFill>
              </a:rPr>
              <a:t>His Purpose and Identity: Proclaimed by Angels</a:t>
            </a:r>
            <a:endParaRPr lang="en-US" sz="6000" b="1" dirty="0" smtClean="0">
              <a:solidFill>
                <a:schemeClr val="accent1">
                  <a:lumMod val="60000"/>
                  <a:lumOff val="40000"/>
                </a:schemeClr>
              </a:solidFill>
            </a:endParaRPr>
          </a:p>
        </p:txBody>
      </p:sp>
      <p:sp>
        <p:nvSpPr>
          <p:cNvPr id="20483" name="Content Placeholder 2"/>
          <p:cNvSpPr>
            <a:spLocks noGrp="1"/>
          </p:cNvSpPr>
          <p:nvPr>
            <p:ph idx="1"/>
          </p:nvPr>
        </p:nvSpPr>
        <p:spPr>
          <a:xfrm>
            <a:off x="0" y="2590800"/>
            <a:ext cx="9144000" cy="3886200"/>
          </a:xfrm>
        </p:spPr>
        <p:txBody>
          <a:bodyPr>
            <a:normAutofit lnSpcReduction="10000"/>
            <a:scene3d>
              <a:camera prst="orthographicFront"/>
              <a:lightRig rig="threePt" dir="t"/>
            </a:scene3d>
            <a:sp3d extrusionH="57150">
              <a:bevelT w="38100" h="38100"/>
            </a:sp3d>
          </a:bodyPr>
          <a:lstStyle/>
          <a:p>
            <a:pPr algn="ctr" eaLnBrk="1" hangingPunct="1">
              <a:buFont typeface="Arial" charset="0"/>
              <a:buNone/>
              <a:defRPr/>
            </a:pPr>
            <a:r>
              <a:rPr lang="en-US" sz="4400" dirty="0" smtClean="0"/>
              <a:t>    “For unto you is born this day in the city of David a Saviour, which is Christ the Lord.” Luke 2:11 </a:t>
            </a:r>
          </a:p>
          <a:p>
            <a:pPr algn="ctr" eaLnBrk="1" hangingPunct="1">
              <a:buFont typeface="Arial" charset="0"/>
              <a:buNone/>
              <a:defRPr/>
            </a:pPr>
            <a:endParaRPr lang="en-US" sz="700" dirty="0" smtClean="0"/>
          </a:p>
          <a:p>
            <a:pPr algn="ctr" eaLnBrk="1" hangingPunct="1">
              <a:buFont typeface="Arial" charset="0"/>
              <a:buNone/>
              <a:defRPr/>
            </a:pPr>
            <a:r>
              <a:rPr lang="en-US" sz="5400" b="1" dirty="0" smtClean="0">
                <a:solidFill>
                  <a:schemeClr val="accent1">
                    <a:lumMod val="60000"/>
                    <a:lumOff val="40000"/>
                  </a:schemeClr>
                </a:solidFill>
              </a:rPr>
              <a:t>Prophesied Long Before His Birth . . .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85800"/>
            <a:ext cx="8229600" cy="856488"/>
          </a:xfrm>
        </p:spPr>
        <p:txBody>
          <a:bodyPr/>
          <a:lstStyle/>
          <a:p>
            <a:r>
              <a:rPr lang="en-US" dirty="0" smtClean="0"/>
              <a:t>Luke 1:30</a:t>
            </a:r>
          </a:p>
        </p:txBody>
      </p:sp>
      <p:sp>
        <p:nvSpPr>
          <p:cNvPr id="32771" name="Content Placeholder 2"/>
          <p:cNvSpPr>
            <a:spLocks noGrp="1"/>
          </p:cNvSpPr>
          <p:nvPr>
            <p:ph idx="1"/>
          </p:nvPr>
        </p:nvSpPr>
        <p:spPr>
          <a:xfrm>
            <a:off x="228600" y="1600200"/>
            <a:ext cx="8458200" cy="4525963"/>
          </a:xfrm>
        </p:spPr>
        <p:txBody>
          <a:bodyPr>
            <a:normAutofit/>
          </a:bodyPr>
          <a:lstStyle/>
          <a:p>
            <a:pPr>
              <a:buFont typeface="Arial" charset="0"/>
              <a:buNone/>
            </a:pPr>
            <a:r>
              <a:rPr lang="en-US" sz="3200" baseline="30000" dirty="0" smtClean="0"/>
              <a:t>    30</a:t>
            </a:r>
            <a:r>
              <a:rPr lang="en-US" sz="3200" dirty="0" smtClean="0"/>
              <a:t>And the angel said unto her, Fear not, Mary: for thou hast found </a:t>
            </a:r>
            <a:r>
              <a:rPr lang="en-US" sz="3200" dirty="0" err="1" smtClean="0"/>
              <a:t>favour</a:t>
            </a:r>
            <a:r>
              <a:rPr lang="en-US" sz="3200" dirty="0" smtClean="0"/>
              <a:t> with God. </a:t>
            </a:r>
            <a:r>
              <a:rPr lang="en-US" sz="3200" baseline="30000" dirty="0" smtClean="0"/>
              <a:t>31</a:t>
            </a:r>
            <a:r>
              <a:rPr lang="en-US" sz="3200" dirty="0" smtClean="0"/>
              <a:t>And, behold, thou shalt conceive in thy womb, and bring forth a son, and shalt call his name JESUS. </a:t>
            </a:r>
            <a:r>
              <a:rPr lang="en-US" sz="3200" baseline="30000" dirty="0" smtClean="0"/>
              <a:t>32</a:t>
            </a:r>
            <a:r>
              <a:rPr lang="en-US" sz="3200" dirty="0" smtClean="0"/>
              <a:t>He shall be great, and shall be called the Son of the Highest: and the Lord God shall give unto him the throne of his father David: </a:t>
            </a:r>
            <a:r>
              <a:rPr lang="en-US" sz="3200" baseline="30000" dirty="0" smtClean="0"/>
              <a:t>33</a:t>
            </a:r>
            <a:r>
              <a:rPr lang="en-US" sz="3200" dirty="0" smtClean="0"/>
              <a:t>And he shall reign over the house of Jacob for ever; and of his kingdom there shall be no end.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57200"/>
            <a:ext cx="8229600" cy="932688"/>
          </a:xfrm>
        </p:spPr>
        <p:txBody>
          <a:bodyPr/>
          <a:lstStyle/>
          <a:p>
            <a:r>
              <a:rPr lang="en-US" dirty="0" smtClean="0"/>
              <a:t>Matthew 1:20b-23</a:t>
            </a:r>
          </a:p>
        </p:txBody>
      </p:sp>
      <p:sp>
        <p:nvSpPr>
          <p:cNvPr id="33795" name="Content Placeholder 2"/>
          <p:cNvSpPr>
            <a:spLocks noGrp="1"/>
          </p:cNvSpPr>
          <p:nvPr>
            <p:ph idx="1"/>
          </p:nvPr>
        </p:nvSpPr>
        <p:spPr>
          <a:xfrm>
            <a:off x="0" y="1295400"/>
            <a:ext cx="9144000" cy="5562600"/>
          </a:xfrm>
        </p:spPr>
        <p:txBody>
          <a:bodyPr>
            <a:normAutofit/>
          </a:bodyPr>
          <a:lstStyle/>
          <a:p>
            <a:pPr algn="ctr">
              <a:buFont typeface="Arial" charset="0"/>
              <a:buNone/>
            </a:pPr>
            <a:r>
              <a:rPr lang="en-US" sz="3200" dirty="0" smtClean="0"/>
              <a:t>    Joseph, thou son of David, fear not to take unto thee Mary thy wife: for that which is conceived in her is of the Holy Ghost. </a:t>
            </a:r>
            <a:r>
              <a:rPr lang="en-US" sz="3200" baseline="30000" dirty="0" smtClean="0"/>
              <a:t>21</a:t>
            </a:r>
            <a:r>
              <a:rPr lang="en-US" sz="3200" dirty="0" smtClean="0"/>
              <a:t>And she shall bring forth a son, and thou shalt call his name </a:t>
            </a:r>
            <a:r>
              <a:rPr lang="en-US" sz="3200" i="1" dirty="0" smtClean="0"/>
              <a:t>JESUS: for he shall save his people from their sins</a:t>
            </a:r>
            <a:r>
              <a:rPr lang="en-US" sz="3200" dirty="0" smtClean="0"/>
              <a:t>. </a:t>
            </a:r>
            <a:r>
              <a:rPr lang="en-US" sz="3200" baseline="30000" dirty="0" smtClean="0"/>
              <a:t>22</a:t>
            </a:r>
            <a:r>
              <a:rPr lang="en-US" sz="3200" dirty="0" smtClean="0"/>
              <a:t>Now all this was done, that it might be fulfilled which was spoken of the Lord by the prophet, saying, </a:t>
            </a:r>
            <a:r>
              <a:rPr lang="en-US" sz="3200" baseline="30000" dirty="0" smtClean="0"/>
              <a:t>23</a:t>
            </a:r>
            <a:r>
              <a:rPr lang="en-US" sz="3200" dirty="0" smtClean="0"/>
              <a:t>Behold, a </a:t>
            </a:r>
            <a:r>
              <a:rPr lang="en-US" sz="3200" dirty="0" smtClean="0">
                <a:solidFill>
                  <a:srgbClr val="FCD8F7"/>
                </a:solidFill>
              </a:rPr>
              <a:t>virgin </a:t>
            </a:r>
            <a:r>
              <a:rPr lang="en-US" sz="3200" dirty="0" smtClean="0"/>
              <a:t>shall be with child, and shall bring forth a son, and they shall call his name Emmanuel, which being interpreted is, God with us.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685800"/>
            <a:ext cx="9144000" cy="5943600"/>
          </a:xfrm>
        </p:spPr>
        <p:txBody>
          <a:bodyPr>
            <a:normAutofit lnSpcReduction="10000"/>
            <a:scene3d>
              <a:camera prst="orthographicFront"/>
              <a:lightRig rig="threePt" dir="t"/>
            </a:scene3d>
            <a:sp3d extrusionH="57150">
              <a:bevelT w="38100" h="38100"/>
            </a:sp3d>
          </a:bodyPr>
          <a:lstStyle/>
          <a:p>
            <a:pPr marL="0" indent="0" algn="ctr">
              <a:buFont typeface="Arial" charset="0"/>
              <a:buNone/>
              <a:defRPr/>
            </a:pPr>
            <a:r>
              <a:rPr lang="en-US" sz="4000" dirty="0" smtClean="0">
                <a:solidFill>
                  <a:schemeClr val="accent1">
                    <a:lumMod val="60000"/>
                    <a:lumOff val="40000"/>
                  </a:schemeClr>
                </a:solidFill>
              </a:rPr>
              <a:t>    </a:t>
            </a:r>
            <a:r>
              <a:rPr lang="en-US" sz="5400" b="1" dirty="0" smtClean="0">
                <a:solidFill>
                  <a:schemeClr val="accent1">
                    <a:lumMod val="60000"/>
                    <a:lumOff val="40000"/>
                  </a:schemeClr>
                </a:solidFill>
              </a:rPr>
              <a:t>“Therefore the Lord himself shall give you a sign; Behold, a virgin   [Heb.  </a:t>
            </a:r>
            <a:r>
              <a:rPr lang="en-US" sz="5400" b="1" dirty="0" err="1" smtClean="0">
                <a:solidFill>
                  <a:schemeClr val="accent1">
                    <a:lumMod val="60000"/>
                    <a:lumOff val="40000"/>
                  </a:schemeClr>
                </a:solidFill>
              </a:rPr>
              <a:t>Almah</a:t>
            </a:r>
            <a:r>
              <a:rPr lang="en-US" sz="5400" b="1" dirty="0" smtClean="0">
                <a:solidFill>
                  <a:schemeClr val="accent1">
                    <a:lumMod val="60000"/>
                    <a:lumOff val="40000"/>
                  </a:schemeClr>
                </a:solidFill>
              </a:rPr>
              <a:t>] shall conceive, and bear a son, and shall call his name Immanuel.”</a:t>
            </a:r>
          </a:p>
          <a:p>
            <a:pPr algn="ctr">
              <a:buFont typeface="Arial" charset="0"/>
              <a:buNone/>
              <a:defRPr/>
            </a:pPr>
            <a:r>
              <a:rPr lang="en-US" sz="5400" b="1" dirty="0" smtClean="0">
                <a:solidFill>
                  <a:schemeClr val="accent1">
                    <a:lumMod val="60000"/>
                    <a:lumOff val="40000"/>
                  </a:schemeClr>
                </a:solidFill>
              </a:rPr>
              <a:t>Isaiah 7:14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Genesis 24:43-44 </a:t>
            </a:r>
          </a:p>
        </p:txBody>
      </p:sp>
      <p:sp>
        <p:nvSpPr>
          <p:cNvPr id="35843" name="Content Placeholder 2"/>
          <p:cNvSpPr>
            <a:spLocks noGrp="1"/>
          </p:cNvSpPr>
          <p:nvPr>
            <p:ph idx="1"/>
          </p:nvPr>
        </p:nvSpPr>
        <p:spPr>
          <a:xfrm>
            <a:off x="0" y="1600200"/>
            <a:ext cx="9144000" cy="5257800"/>
          </a:xfrm>
        </p:spPr>
        <p:txBody>
          <a:bodyPr>
            <a:noAutofit/>
          </a:bodyPr>
          <a:lstStyle/>
          <a:p>
            <a:pPr marL="0" indent="0" algn="ctr">
              <a:buFont typeface="Arial" charset="0"/>
              <a:buNone/>
              <a:defRPr/>
            </a:pPr>
            <a:r>
              <a:rPr lang="en-US" sz="3200" dirty="0" smtClean="0"/>
              <a:t>   Behold, I stand by the well of water; and it shall come to pass, that when the </a:t>
            </a:r>
            <a:r>
              <a:rPr lang="en-US" sz="3200" b="1" dirty="0" smtClean="0">
                <a:solidFill>
                  <a:schemeClr val="accent6">
                    <a:lumMod val="20000"/>
                    <a:lumOff val="80000"/>
                  </a:schemeClr>
                </a:solidFill>
              </a:rPr>
              <a:t>virgin</a:t>
            </a:r>
            <a:r>
              <a:rPr lang="en-US" sz="3200" dirty="0" smtClean="0">
                <a:solidFill>
                  <a:srgbClr val="FCD8F7"/>
                </a:solidFill>
              </a:rPr>
              <a:t> [Heb.  </a:t>
            </a:r>
            <a:r>
              <a:rPr lang="en-US" sz="3200" dirty="0" err="1" smtClean="0">
                <a:solidFill>
                  <a:srgbClr val="FCD8F7"/>
                </a:solidFill>
              </a:rPr>
              <a:t>Almah</a:t>
            </a:r>
            <a:r>
              <a:rPr lang="en-US" sz="3200" dirty="0" smtClean="0">
                <a:solidFill>
                  <a:srgbClr val="FCD8F7"/>
                </a:solidFill>
              </a:rPr>
              <a:t>]</a:t>
            </a:r>
            <a:r>
              <a:rPr lang="en-US" sz="3200" dirty="0" smtClean="0"/>
              <a:t> cometh forth to draw </a:t>
            </a:r>
            <a:r>
              <a:rPr lang="en-US" sz="3200" i="1" dirty="0" smtClean="0"/>
              <a:t>water</a:t>
            </a:r>
            <a:r>
              <a:rPr lang="en-US" sz="3200" dirty="0" smtClean="0"/>
              <a:t>, and I say to her, Give me, I pray thee, a little water of thy pitcher to drink; </a:t>
            </a:r>
            <a:r>
              <a:rPr lang="en-US" sz="3200" baseline="30000" dirty="0" smtClean="0"/>
              <a:t>44</a:t>
            </a:r>
            <a:r>
              <a:rPr lang="en-US" sz="3200" dirty="0" smtClean="0"/>
              <a:t>And she say to me, Both drink thou, and I will also draw for thy camels: </a:t>
            </a:r>
            <a:r>
              <a:rPr lang="en-US" sz="3200" i="1" dirty="0" smtClean="0"/>
              <a:t>let</a:t>
            </a:r>
            <a:r>
              <a:rPr lang="en-US" sz="3200" dirty="0" smtClean="0"/>
              <a:t> the same </a:t>
            </a:r>
            <a:r>
              <a:rPr lang="en-US" sz="3200" i="1" dirty="0" smtClean="0"/>
              <a:t>be</a:t>
            </a:r>
            <a:r>
              <a:rPr lang="en-US" sz="3200" dirty="0" smtClean="0"/>
              <a:t> the woman whom the LORD hath appointed out for my master’s son.</a:t>
            </a:r>
          </a:p>
          <a:p>
            <a:pPr algn="ctr">
              <a:buFont typeface="Arial" charset="0"/>
              <a:buNone/>
              <a:defRPr/>
            </a:pPr>
            <a:r>
              <a:rPr lang="en-US" sz="3200" b="1" dirty="0" smtClean="0"/>
              <a:t>In the context of Isaiah 7:14                               “</a:t>
            </a:r>
            <a:r>
              <a:rPr lang="en-US" sz="3200" b="1" dirty="0" err="1" smtClean="0"/>
              <a:t>almah</a:t>
            </a:r>
            <a:r>
              <a:rPr lang="en-US" sz="3200" b="1" dirty="0" smtClean="0"/>
              <a:t>” means virgin.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76200" y="762000"/>
            <a:ext cx="6858000" cy="5943600"/>
          </a:xfrm>
        </p:spPr>
        <p:txBody>
          <a:bodyPr>
            <a:noAutofit/>
          </a:bodyPr>
          <a:lstStyle/>
          <a:p>
            <a:pPr marL="0" indent="0" algn="ctr" eaLnBrk="1" hangingPunct="1">
              <a:buNone/>
            </a:pPr>
            <a:r>
              <a:rPr lang="en-US" sz="3600" dirty="0" smtClean="0"/>
              <a:t>In the </a:t>
            </a:r>
            <a:r>
              <a:rPr lang="en-US" sz="3600" dirty="0" err="1" smtClean="0"/>
              <a:t>Tanakh</a:t>
            </a:r>
            <a:r>
              <a:rPr lang="en-US" sz="3600" dirty="0" smtClean="0"/>
              <a:t>, the Old Testament, it is told beforehand that the Messiah would eventually come to mankind. He would be the seed of Abraham, Isaac and Jacob, the seed of King David, be born in Bethlehem, the city of David, rule in Jerusalem [the location of the throne of David], and die in Jerusalem , the place where David died. </a:t>
            </a:r>
          </a:p>
        </p:txBody>
      </p:sp>
      <p:pic>
        <p:nvPicPr>
          <p:cNvPr id="3" name="Picture 1" descr="C:\Documents and Settings\Jenna Dee\Local Settings\Temporary Internet Files\Content.IE5\4LYVBY6I\MP900400144[1].jpg"/>
          <p:cNvPicPr>
            <a:picLocks noChangeAspect="1" noChangeArrowheads="1"/>
          </p:cNvPicPr>
          <p:nvPr/>
        </p:nvPicPr>
        <p:blipFill>
          <a:blip r:embed="rId3" cstate="print"/>
          <a:srcRect/>
          <a:stretch>
            <a:fillRect/>
          </a:stretch>
        </p:blipFill>
        <p:spPr bwMode="auto">
          <a:xfrm>
            <a:off x="6934200" y="1905000"/>
            <a:ext cx="2083668" cy="3123977"/>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304800"/>
            <a:ext cx="8915400" cy="2667000"/>
          </a:xfrm>
        </p:spPr>
        <p:txBody>
          <a:bodyPr>
            <a:normAutofit/>
            <a:scene3d>
              <a:camera prst="orthographicFront"/>
              <a:lightRig rig="threePt" dir="t"/>
            </a:scene3d>
            <a:sp3d extrusionH="57150">
              <a:bevelT w="38100" h="38100"/>
            </a:sp3d>
          </a:bodyPr>
          <a:lstStyle/>
          <a:p>
            <a:pPr algn="ctr" eaLnBrk="1" hangingPunct="1"/>
            <a:r>
              <a:rPr lang="en-US" sz="5400" b="1" dirty="0" smtClean="0">
                <a:solidFill>
                  <a:schemeClr val="accent1">
                    <a:lumMod val="60000"/>
                    <a:lumOff val="40000"/>
                  </a:schemeClr>
                </a:solidFill>
              </a:rPr>
              <a:t>Consider the Parallels King David’s Life to That of Jesus</a:t>
            </a:r>
          </a:p>
        </p:txBody>
      </p:sp>
      <p:sp>
        <p:nvSpPr>
          <p:cNvPr id="37891" name="Content Placeholder 2"/>
          <p:cNvSpPr>
            <a:spLocks noGrp="1"/>
          </p:cNvSpPr>
          <p:nvPr>
            <p:ph idx="1"/>
          </p:nvPr>
        </p:nvSpPr>
        <p:spPr>
          <a:xfrm>
            <a:off x="152400" y="3048000"/>
            <a:ext cx="8991600" cy="3810000"/>
          </a:xfrm>
        </p:spPr>
        <p:txBody>
          <a:bodyPr>
            <a:normAutofit/>
          </a:bodyPr>
          <a:lstStyle/>
          <a:p>
            <a:pPr marL="0" indent="0" algn="ctr" eaLnBrk="1" hangingPunct="1">
              <a:buFont typeface="Arial" charset="0"/>
              <a:buNone/>
            </a:pPr>
            <a:r>
              <a:rPr lang="en-US" sz="3600" baseline="30000" dirty="0" smtClean="0"/>
              <a:t>    </a:t>
            </a:r>
            <a:r>
              <a:rPr lang="en-US" sz="3600" dirty="0" smtClean="0"/>
              <a:t>So David slept with his fathers, and was buried in the city of David. And the days that David reigned over Israel </a:t>
            </a:r>
            <a:r>
              <a:rPr lang="en-US" sz="3600" i="1" dirty="0" smtClean="0"/>
              <a:t>were</a:t>
            </a:r>
            <a:r>
              <a:rPr lang="en-US" sz="3600" dirty="0" smtClean="0"/>
              <a:t> forty years: seven years reigned he in Hebron, and thirty and three years reigned he in Jerusalem.                                                       1 Kings 2:10-11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scene3d>
              <a:camera prst="orthographicFront"/>
              <a:lightRig rig="threePt" dir="t"/>
            </a:scene3d>
            <a:sp3d extrusionH="57150">
              <a:bevelT w="38100" h="38100"/>
            </a:sp3d>
          </a:bodyPr>
          <a:lstStyle/>
          <a:p>
            <a:pPr eaLnBrk="1" hangingPunct="1"/>
            <a:r>
              <a:rPr lang="en-US" sz="5400" b="1" dirty="0" smtClean="0">
                <a:solidFill>
                  <a:schemeClr val="accent1">
                    <a:lumMod val="60000"/>
                    <a:lumOff val="40000"/>
                  </a:schemeClr>
                </a:solidFill>
              </a:rPr>
              <a:t>1 Samuel 17:15</a:t>
            </a:r>
          </a:p>
        </p:txBody>
      </p:sp>
      <p:sp>
        <p:nvSpPr>
          <p:cNvPr id="7171" name="Content Placeholder 2"/>
          <p:cNvSpPr>
            <a:spLocks noGrp="1"/>
          </p:cNvSpPr>
          <p:nvPr>
            <p:ph idx="1"/>
          </p:nvPr>
        </p:nvSpPr>
        <p:spPr>
          <a:xfrm>
            <a:off x="0" y="1935480"/>
            <a:ext cx="6324600" cy="4922520"/>
          </a:xfrm>
        </p:spPr>
        <p:txBody>
          <a:bodyPr>
            <a:normAutofit/>
          </a:bodyPr>
          <a:lstStyle/>
          <a:p>
            <a:pPr marL="287338" indent="-273050" eaLnBrk="1" hangingPunct="1">
              <a:buFont typeface="Arial" charset="0"/>
              <a:buNone/>
            </a:pPr>
            <a:r>
              <a:rPr lang="en-US" sz="3200" dirty="0" smtClean="0"/>
              <a:t>“But David went and returned from Saul to feed his father’s sheep at Bethlehem.” </a:t>
            </a:r>
          </a:p>
          <a:p>
            <a:pPr marL="287338" indent="-273050" eaLnBrk="1" hangingPunct="1">
              <a:buFont typeface="Arial" charset="0"/>
              <a:buNone/>
            </a:pPr>
            <a:r>
              <a:rPr lang="en-US" sz="3200" dirty="0" smtClean="0"/>
              <a:t>David’s hometown and his place of birth was Bethlehem.</a:t>
            </a:r>
          </a:p>
          <a:p>
            <a:pPr marL="287338" indent="-273050" eaLnBrk="1" hangingPunct="1">
              <a:buFont typeface="Arial" charset="0"/>
              <a:buNone/>
            </a:pPr>
            <a:r>
              <a:rPr lang="en-US" sz="3200" dirty="0" smtClean="0"/>
              <a:t>David shepherded sheep in the very area that the sheep destined to be sacrificed in the Jerusalem temple in Jesus day were raised.</a:t>
            </a:r>
          </a:p>
        </p:txBody>
      </p:sp>
      <p:pic>
        <p:nvPicPr>
          <p:cNvPr id="4" name="Picture 3" descr="David Playing the Lyre as He Watches His Sheep from Bible Cllip Art The United Kingdom.jpg"/>
          <p:cNvPicPr>
            <a:picLocks noChangeAspect="1"/>
          </p:cNvPicPr>
          <p:nvPr/>
        </p:nvPicPr>
        <p:blipFill>
          <a:blip r:embed="rId3" cstate="print"/>
          <a:stretch>
            <a:fillRect/>
          </a:stretch>
        </p:blipFill>
        <p:spPr>
          <a:xfrm>
            <a:off x="6105355" y="1905000"/>
            <a:ext cx="2962445" cy="3810000"/>
          </a:xfrm>
          <a:prstGeom prst="roundRect">
            <a:avLst>
              <a:gd name="adj" fmla="val 4167"/>
            </a:avLst>
          </a:prstGeom>
          <a:solidFill>
            <a:srgbClr val="FFFFFF"/>
          </a:solidFill>
          <a:ln w="76200" cap="sq">
            <a:solidFill>
              <a:schemeClr val="accent1">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6096000" y="5791200"/>
            <a:ext cx="2667000" cy="461665"/>
          </a:xfrm>
          <a:prstGeom prst="rect">
            <a:avLst/>
          </a:prstGeom>
          <a:noFill/>
        </p:spPr>
        <p:txBody>
          <a:bodyPr wrap="square" rtlCol="0">
            <a:spAutoFit/>
          </a:bodyPr>
          <a:lstStyle/>
          <a:p>
            <a:pPr algn="ctr"/>
            <a:r>
              <a:rPr lang="en-US" sz="800" dirty="0" smtClean="0">
                <a:solidFill>
                  <a:schemeClr val="accent2">
                    <a:lumMod val="60000"/>
                    <a:lumOff val="40000"/>
                  </a:schemeClr>
                </a:solidFill>
              </a:rPr>
              <a:t>Accessed on 12-17-11 from: http://bibleclipart.blogspot.com/2010/01/united-kingdom-miscellaneous-16.html</a:t>
            </a:r>
            <a:endParaRPr lang="en-US" sz="800"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762000"/>
            <a:ext cx="9144000" cy="3276600"/>
          </a:xfrm>
        </p:spPr>
        <p:txBody>
          <a:bodyPr>
            <a:scene3d>
              <a:camera prst="orthographicFront"/>
              <a:lightRig rig="threePt" dir="t"/>
            </a:scene3d>
            <a:sp3d extrusionH="57150">
              <a:bevelT w="38100" h="38100"/>
            </a:sp3d>
          </a:bodyPr>
          <a:lstStyle/>
          <a:p>
            <a:pPr marL="0" indent="0" algn="ctr">
              <a:buFont typeface="Arial" charset="0"/>
              <a:buNone/>
            </a:pPr>
            <a:r>
              <a:rPr lang="en-US" sz="4400" b="1" dirty="0" smtClean="0">
                <a:solidFill>
                  <a:schemeClr val="accent6">
                    <a:lumMod val="60000"/>
                    <a:lumOff val="40000"/>
                  </a:schemeClr>
                </a:solidFill>
              </a:rPr>
              <a:t>What things were written in the law of Moses, and </a:t>
            </a:r>
            <a:r>
              <a:rPr lang="en-US" sz="4400" b="1" i="1" dirty="0" smtClean="0">
                <a:solidFill>
                  <a:schemeClr val="accent6">
                    <a:lumMod val="60000"/>
                    <a:lumOff val="40000"/>
                  </a:schemeClr>
                </a:solidFill>
              </a:rPr>
              <a:t>in</a:t>
            </a:r>
            <a:r>
              <a:rPr lang="en-US" sz="4400" b="1" dirty="0" smtClean="0">
                <a:solidFill>
                  <a:schemeClr val="accent6">
                    <a:lumMod val="60000"/>
                    <a:lumOff val="40000"/>
                  </a:schemeClr>
                </a:solidFill>
              </a:rPr>
              <a:t> the prophets, and </a:t>
            </a:r>
            <a:r>
              <a:rPr lang="en-US" sz="4400" b="1" i="1" dirty="0" smtClean="0">
                <a:solidFill>
                  <a:schemeClr val="accent6">
                    <a:lumMod val="60000"/>
                    <a:lumOff val="40000"/>
                  </a:schemeClr>
                </a:solidFill>
              </a:rPr>
              <a:t>in</a:t>
            </a:r>
            <a:r>
              <a:rPr lang="en-US" sz="4400" b="1" dirty="0" smtClean="0">
                <a:solidFill>
                  <a:schemeClr val="accent6">
                    <a:lumMod val="60000"/>
                    <a:lumOff val="40000"/>
                  </a:schemeClr>
                </a:solidFill>
              </a:rPr>
              <a:t> the psalms, concerning Jesus?</a:t>
            </a:r>
          </a:p>
        </p:txBody>
      </p:sp>
      <p:pic>
        <p:nvPicPr>
          <p:cNvPr id="3" name="Picture 2" descr="Dead Sea Scroll.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676400" y="3581400"/>
            <a:ext cx="5715000" cy="23622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685800"/>
            <a:ext cx="8229600" cy="1143000"/>
          </a:xfrm>
        </p:spPr>
        <p:txBody>
          <a:bodyPr>
            <a:normAutofit/>
            <a:scene3d>
              <a:camera prst="orthographicFront"/>
              <a:lightRig rig="threePt" dir="t"/>
            </a:scene3d>
            <a:sp3d extrusionH="57150">
              <a:bevelT w="38100" h="38100"/>
            </a:sp3d>
          </a:bodyPr>
          <a:lstStyle/>
          <a:p>
            <a:pPr eaLnBrk="1" hangingPunct="1"/>
            <a:r>
              <a:rPr lang="en-US" sz="6000" b="1" dirty="0" smtClean="0">
                <a:solidFill>
                  <a:schemeClr val="accent6">
                    <a:lumMod val="60000"/>
                    <a:lumOff val="40000"/>
                  </a:schemeClr>
                </a:solidFill>
              </a:rPr>
              <a:t>Micah 5:2</a:t>
            </a:r>
          </a:p>
        </p:txBody>
      </p:sp>
      <p:sp>
        <p:nvSpPr>
          <p:cNvPr id="28675" name="Content Placeholder 2"/>
          <p:cNvSpPr>
            <a:spLocks noGrp="1"/>
          </p:cNvSpPr>
          <p:nvPr>
            <p:ph idx="1"/>
          </p:nvPr>
        </p:nvSpPr>
        <p:spPr>
          <a:xfrm>
            <a:off x="228600" y="1905000"/>
            <a:ext cx="8686800" cy="4572000"/>
          </a:xfrm>
        </p:spPr>
        <p:txBody>
          <a:bodyPr>
            <a:normAutofit/>
          </a:bodyPr>
          <a:lstStyle/>
          <a:p>
            <a:pPr marL="0" indent="0" algn="ctr" eaLnBrk="1" hangingPunct="1">
              <a:buFont typeface="Arial" charset="0"/>
              <a:buNone/>
            </a:pPr>
            <a:r>
              <a:rPr lang="en-US" dirty="0" smtClean="0"/>
              <a:t> </a:t>
            </a:r>
            <a:r>
              <a:rPr lang="en-US" sz="3600" dirty="0" smtClean="0"/>
              <a:t>But thou, Bethlehem </a:t>
            </a:r>
            <a:r>
              <a:rPr lang="en-US" sz="3600" dirty="0" err="1" smtClean="0"/>
              <a:t>Ephratah</a:t>
            </a:r>
            <a:r>
              <a:rPr lang="en-US" sz="3600" dirty="0" smtClean="0"/>
              <a:t>, </a:t>
            </a:r>
            <a:r>
              <a:rPr lang="en-US" sz="3600" i="1" dirty="0" smtClean="0"/>
              <a:t>though</a:t>
            </a:r>
            <a:r>
              <a:rPr lang="en-US" sz="3600" dirty="0" smtClean="0"/>
              <a:t> thou be little among the thousands of Judah, </a:t>
            </a:r>
            <a:r>
              <a:rPr lang="en-US" sz="3600" i="1" dirty="0" smtClean="0"/>
              <a:t>yet</a:t>
            </a:r>
            <a:r>
              <a:rPr lang="en-US" sz="3600" dirty="0" smtClean="0"/>
              <a:t> out of thee shall He come forth unto me </a:t>
            </a:r>
            <a:r>
              <a:rPr lang="en-US" sz="3600" i="1" dirty="0" smtClean="0"/>
              <a:t>that is</a:t>
            </a:r>
            <a:r>
              <a:rPr lang="en-US" sz="3600" dirty="0" smtClean="0"/>
              <a:t> to be ruler in Israel; whose goings forth </a:t>
            </a:r>
            <a:r>
              <a:rPr lang="en-US" sz="3600" i="1" dirty="0" smtClean="0"/>
              <a:t>have been</a:t>
            </a:r>
            <a:r>
              <a:rPr lang="en-US" sz="3600" dirty="0" smtClean="0"/>
              <a:t> from of old, from everlasting.</a:t>
            </a:r>
            <a:r>
              <a:rPr lang="en-US" sz="3600" baseline="30000" dirty="0" smtClean="0">
                <a:hlinkClick r:id="rId3" action="ppaction://hlinkfile"/>
              </a:rPr>
              <a:t> </a:t>
            </a:r>
            <a:endParaRPr lang="en-US" sz="3600" baseline="30000" dirty="0" smtClean="0"/>
          </a:p>
          <a:p>
            <a:pPr marL="0" indent="0" algn="ctr" eaLnBrk="1" hangingPunct="1">
              <a:buFont typeface="Arial" charset="0"/>
              <a:buNone/>
            </a:pPr>
            <a:r>
              <a:rPr lang="en-US" sz="3600" dirty="0" smtClean="0"/>
              <a:t>Hebrew: “the days of eternity”</a:t>
            </a:r>
          </a:p>
          <a:p>
            <a:pPr algn="ctr" eaLnBrk="1" hangingPunct="1">
              <a:buFont typeface="Arial" charset="0"/>
              <a:buNone/>
            </a:pPr>
            <a:r>
              <a:rPr lang="en-US" sz="3600" dirty="0" smtClean="0"/>
              <a:t>Messiah was to be born in Bethlehem.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33400"/>
            <a:ext cx="8229600" cy="1313688"/>
          </a:xfrm>
        </p:spPr>
        <p:txBody>
          <a:bodyPr>
            <a:normAutofit/>
            <a:scene3d>
              <a:camera prst="orthographicFront"/>
              <a:lightRig rig="threePt" dir="t"/>
            </a:scene3d>
            <a:sp3d extrusionH="57150">
              <a:bevelT w="38100" h="38100"/>
            </a:sp3d>
          </a:bodyPr>
          <a:lstStyle/>
          <a:p>
            <a:pPr eaLnBrk="1" hangingPunct="1"/>
            <a:r>
              <a:rPr lang="en-US" sz="6000" b="1" dirty="0" smtClean="0">
                <a:solidFill>
                  <a:schemeClr val="tx2">
                    <a:lumMod val="75000"/>
                  </a:schemeClr>
                </a:solidFill>
              </a:rPr>
              <a:t>1 Samuel 16:1</a:t>
            </a:r>
          </a:p>
        </p:txBody>
      </p:sp>
      <p:sp>
        <p:nvSpPr>
          <p:cNvPr id="40963" name="Content Placeholder 2"/>
          <p:cNvSpPr>
            <a:spLocks noGrp="1"/>
          </p:cNvSpPr>
          <p:nvPr>
            <p:ph idx="1"/>
          </p:nvPr>
        </p:nvSpPr>
        <p:spPr/>
        <p:txBody>
          <a:bodyPr>
            <a:normAutofit/>
          </a:bodyPr>
          <a:lstStyle/>
          <a:p>
            <a:pPr marL="0" indent="0" eaLnBrk="1" hangingPunct="1">
              <a:buFont typeface="Arial" charset="0"/>
              <a:buNone/>
            </a:pPr>
            <a:r>
              <a:rPr lang="en-US" sz="3600" dirty="0" smtClean="0"/>
              <a:t>    And the LORD said unto Samuel, How long wilt thou mourn for Saul, seeing I have rejected him from reigning over Israel? fill thine horn with oil, and go, I will send thee to Jesse the </a:t>
            </a:r>
            <a:r>
              <a:rPr lang="en-US" sz="3600" dirty="0" err="1" smtClean="0"/>
              <a:t>Bethlehemite</a:t>
            </a:r>
            <a:r>
              <a:rPr lang="en-US" sz="3600" dirty="0" smtClean="0"/>
              <a:t>: for I have provided me a king among his sons.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533400"/>
            <a:ext cx="8458200" cy="1143000"/>
          </a:xfrm>
        </p:spPr>
        <p:txBody>
          <a:bodyPr>
            <a:normAutofit/>
            <a:scene3d>
              <a:camera prst="orthographicFront"/>
              <a:lightRig rig="threePt" dir="t"/>
            </a:scene3d>
            <a:sp3d extrusionH="57150">
              <a:bevelT w="38100" h="38100"/>
            </a:sp3d>
          </a:bodyPr>
          <a:lstStyle/>
          <a:p>
            <a:pPr eaLnBrk="1" hangingPunct="1"/>
            <a:r>
              <a:rPr lang="en-US" sz="5400" b="1" dirty="0" smtClean="0">
                <a:solidFill>
                  <a:schemeClr val="accent6">
                    <a:lumMod val="60000"/>
                    <a:lumOff val="40000"/>
                  </a:schemeClr>
                </a:solidFill>
              </a:rPr>
              <a:t>1 Samuel 16:17-19</a:t>
            </a:r>
          </a:p>
        </p:txBody>
      </p:sp>
      <p:sp>
        <p:nvSpPr>
          <p:cNvPr id="41987" name="Content Placeholder 2"/>
          <p:cNvSpPr>
            <a:spLocks noGrp="1"/>
          </p:cNvSpPr>
          <p:nvPr>
            <p:ph idx="1"/>
          </p:nvPr>
        </p:nvSpPr>
        <p:spPr>
          <a:xfrm>
            <a:off x="-152400" y="1600200"/>
            <a:ext cx="9144000" cy="4525963"/>
          </a:xfrm>
        </p:spPr>
        <p:txBody>
          <a:bodyPr>
            <a:normAutofit/>
          </a:bodyPr>
          <a:lstStyle/>
          <a:p>
            <a:pPr eaLnBrk="1" hangingPunct="1">
              <a:buFont typeface="Arial" charset="0"/>
              <a:buNone/>
            </a:pPr>
            <a:r>
              <a:rPr lang="en-US" sz="3200" baseline="30000" dirty="0" smtClean="0"/>
              <a:t>    17</a:t>
            </a:r>
            <a:r>
              <a:rPr lang="en-US" sz="3200" dirty="0" smtClean="0"/>
              <a:t>And Saul said unto his servants, Provide me now a man that can play well, and bring </a:t>
            </a:r>
            <a:r>
              <a:rPr lang="en-US" sz="3200" i="1" dirty="0" smtClean="0"/>
              <a:t>him</a:t>
            </a:r>
            <a:r>
              <a:rPr lang="en-US" sz="3200" dirty="0" smtClean="0"/>
              <a:t> to me. </a:t>
            </a:r>
            <a:r>
              <a:rPr lang="en-US" sz="3200" baseline="30000" dirty="0" smtClean="0"/>
              <a:t>18</a:t>
            </a:r>
            <a:r>
              <a:rPr lang="en-US" sz="3200" dirty="0" smtClean="0"/>
              <a:t>Then answered one of the servants, and said, Behold, I have seen a son of Jesse the </a:t>
            </a:r>
            <a:r>
              <a:rPr lang="en-US" sz="3200" dirty="0" err="1" smtClean="0"/>
              <a:t>Bethlehemite</a:t>
            </a:r>
            <a:r>
              <a:rPr lang="en-US" sz="3200" dirty="0" smtClean="0"/>
              <a:t>, </a:t>
            </a:r>
            <a:r>
              <a:rPr lang="en-US" sz="3200" i="1" dirty="0" smtClean="0"/>
              <a:t>that is</a:t>
            </a:r>
            <a:r>
              <a:rPr lang="en-US" sz="3200" dirty="0" smtClean="0"/>
              <a:t> cunning in playing, and a mighty valiant man, and a man of war, and prudent in matters, and a comely person, and the LORD </a:t>
            </a:r>
            <a:r>
              <a:rPr lang="en-US" sz="3200" i="1" dirty="0" smtClean="0"/>
              <a:t>is</a:t>
            </a:r>
            <a:r>
              <a:rPr lang="en-US" sz="3200" dirty="0" smtClean="0"/>
              <a:t> with him. </a:t>
            </a:r>
            <a:r>
              <a:rPr lang="en-US" sz="3200" baseline="30000" dirty="0" smtClean="0"/>
              <a:t>19</a:t>
            </a:r>
            <a:r>
              <a:rPr lang="en-US" sz="3200" dirty="0" smtClean="0"/>
              <a:t>Wherefore Saul sent messengers unto Jesse, and said, Send me David thy son, which </a:t>
            </a:r>
            <a:r>
              <a:rPr lang="en-US" sz="3200" i="1" dirty="0" smtClean="0"/>
              <a:t>is</a:t>
            </a:r>
            <a:r>
              <a:rPr lang="en-US" sz="3200" dirty="0" smtClean="0"/>
              <a:t> with the sheep.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762000"/>
            <a:ext cx="8229600" cy="2362200"/>
          </a:xfrm>
        </p:spPr>
        <p:txBody>
          <a:bodyPr/>
          <a:lstStyle/>
          <a:p>
            <a:pPr algn="ctr">
              <a:buNone/>
            </a:pPr>
            <a:r>
              <a:rPr lang="en-US" sz="4400" dirty="0" smtClean="0"/>
              <a:t>King David was a </a:t>
            </a:r>
            <a:r>
              <a:rPr lang="en-US" sz="4400" dirty="0" err="1" smtClean="0"/>
              <a:t>Bethlehemite</a:t>
            </a:r>
            <a:r>
              <a:rPr lang="en-US" sz="4400" dirty="0" smtClean="0"/>
              <a:t> and tended sheep close to the Jerusalem temple mount!</a:t>
            </a:r>
          </a:p>
        </p:txBody>
      </p:sp>
      <p:pic>
        <p:nvPicPr>
          <p:cNvPr id="3" name="Picture 2" descr="shepherd-tending-sheep.jpg"/>
          <p:cNvPicPr>
            <a:picLocks noChangeAspect="1"/>
          </p:cNvPicPr>
          <p:nvPr/>
        </p:nvPicPr>
        <p:blipFill>
          <a:blip r:embed="rId3" cstate="print"/>
          <a:stretch>
            <a:fillRect/>
          </a:stretch>
        </p:blipFill>
        <p:spPr>
          <a:xfrm>
            <a:off x="2895600" y="3276600"/>
            <a:ext cx="3644900" cy="3178692"/>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990600"/>
            <a:ext cx="8229600" cy="1143000"/>
          </a:xfrm>
        </p:spPr>
        <p:txBody>
          <a:bodyPr>
            <a:scene3d>
              <a:camera prst="orthographicFront"/>
              <a:lightRig rig="threePt" dir="t"/>
            </a:scene3d>
            <a:sp3d extrusionH="57150">
              <a:bevelT w="38100" h="38100"/>
            </a:sp3d>
          </a:bodyPr>
          <a:lstStyle/>
          <a:p>
            <a:pPr algn="ctr" eaLnBrk="1" hangingPunct="1"/>
            <a:r>
              <a:rPr lang="en-US" sz="6000" b="1" dirty="0" smtClean="0">
                <a:solidFill>
                  <a:schemeClr val="accent6">
                    <a:lumMod val="60000"/>
                    <a:lumOff val="40000"/>
                  </a:schemeClr>
                </a:solidFill>
              </a:rPr>
              <a:t>1 Samuel 17:12</a:t>
            </a:r>
          </a:p>
        </p:txBody>
      </p:sp>
      <p:sp>
        <p:nvSpPr>
          <p:cNvPr id="44035" name="Content Placeholder 2"/>
          <p:cNvSpPr>
            <a:spLocks noGrp="1"/>
          </p:cNvSpPr>
          <p:nvPr>
            <p:ph idx="1"/>
          </p:nvPr>
        </p:nvSpPr>
        <p:spPr>
          <a:xfrm>
            <a:off x="457200" y="2362200"/>
            <a:ext cx="8229600" cy="3657600"/>
          </a:xfrm>
        </p:spPr>
        <p:txBody>
          <a:bodyPr>
            <a:normAutofit/>
          </a:bodyPr>
          <a:lstStyle/>
          <a:p>
            <a:pPr marL="0" indent="0" algn="ctr" eaLnBrk="1" hangingPunct="1">
              <a:buFont typeface="Arial" charset="0"/>
              <a:buNone/>
            </a:pPr>
            <a:r>
              <a:rPr lang="en-US" sz="4400" dirty="0" smtClean="0"/>
              <a:t>    </a:t>
            </a:r>
            <a:r>
              <a:rPr lang="en-US" sz="4800" dirty="0" smtClean="0"/>
              <a:t>Now David </a:t>
            </a:r>
            <a:r>
              <a:rPr lang="en-US" sz="4800" i="1" dirty="0" smtClean="0"/>
              <a:t>was</a:t>
            </a:r>
            <a:r>
              <a:rPr lang="en-US" sz="4800" dirty="0" smtClean="0"/>
              <a:t> the son of that </a:t>
            </a:r>
            <a:r>
              <a:rPr lang="en-US" sz="4800" dirty="0" err="1" smtClean="0"/>
              <a:t>Ephrathite</a:t>
            </a:r>
            <a:r>
              <a:rPr lang="en-US" sz="4800" dirty="0" smtClean="0"/>
              <a:t> of </a:t>
            </a:r>
            <a:r>
              <a:rPr lang="en-US" sz="4800" dirty="0" err="1" smtClean="0"/>
              <a:t>Bethlehemjudah</a:t>
            </a:r>
            <a:r>
              <a:rPr lang="en-US" sz="4800" dirty="0" smtClean="0"/>
              <a:t>, whose name </a:t>
            </a:r>
            <a:r>
              <a:rPr lang="en-US" sz="4800" i="1" dirty="0" smtClean="0"/>
              <a:t>was</a:t>
            </a:r>
            <a:r>
              <a:rPr lang="en-US" sz="4800" dirty="0" smtClean="0"/>
              <a:t> Jesse.</a:t>
            </a:r>
            <a:endParaRPr lang="en-US" sz="4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0" y="457199"/>
            <a:ext cx="9144000" cy="3733801"/>
          </a:xfrm>
        </p:spPr>
        <p:txBody>
          <a:bodyPr>
            <a:normAutofit/>
          </a:bodyPr>
          <a:lstStyle/>
          <a:p>
            <a:pPr marL="0" indent="0" algn="ctr">
              <a:buClr>
                <a:schemeClr val="tx2">
                  <a:lumMod val="75000"/>
                </a:schemeClr>
              </a:buClr>
            </a:pPr>
            <a:r>
              <a:rPr lang="en-US" sz="3600" dirty="0" smtClean="0"/>
              <a:t>The father of David, Jesse the </a:t>
            </a:r>
            <a:r>
              <a:rPr lang="en-US" sz="3600" dirty="0" err="1" smtClean="0"/>
              <a:t>Bethlehemite</a:t>
            </a:r>
            <a:r>
              <a:rPr lang="en-US" sz="3600" dirty="0" smtClean="0"/>
              <a:t>, appears to have been well known in his day.</a:t>
            </a:r>
          </a:p>
          <a:p>
            <a:pPr marL="0" indent="0" algn="ctr">
              <a:buClr>
                <a:schemeClr val="tx2">
                  <a:lumMod val="75000"/>
                </a:schemeClr>
              </a:buClr>
            </a:pPr>
            <a:r>
              <a:rPr lang="en-US" sz="3600" dirty="0" smtClean="0"/>
              <a:t>Could it be that Jesse’s flock which David shepherded was the flock that provided the sacrificial lambs and that is why Jesse was well known?</a:t>
            </a:r>
          </a:p>
        </p:txBody>
      </p:sp>
      <p:pic>
        <p:nvPicPr>
          <p:cNvPr id="3" name="Picture 2" descr="Shepherd_with_sheep-from Bethlehem.jpg"/>
          <p:cNvPicPr>
            <a:picLocks noChangeAspect="1"/>
          </p:cNvPicPr>
          <p:nvPr/>
        </p:nvPicPr>
        <p:blipFill>
          <a:blip r:embed="rId3" cstate="print"/>
          <a:srcRect l="3500" t="6000" r="2000" b="6000"/>
          <a:stretch>
            <a:fillRect/>
          </a:stretch>
        </p:blipFill>
        <p:spPr>
          <a:xfrm>
            <a:off x="2133600" y="3886200"/>
            <a:ext cx="4800600" cy="2895600"/>
          </a:xfrm>
          <a:prstGeom prst="rect">
            <a:avLst/>
          </a:prstGeom>
          <a:scene3d>
            <a:camera prst="orthographicFront"/>
            <a:lightRig rig="threePt" dir="t"/>
          </a:scene3d>
          <a:sp3d>
            <a:bevelT prst="slope"/>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0"/>
            <a:ext cx="9144000" cy="3048000"/>
          </a:xfrm>
        </p:spPr>
        <p:txBody>
          <a:bodyPr>
            <a:normAutofit lnSpcReduction="10000"/>
          </a:bodyPr>
          <a:lstStyle/>
          <a:p>
            <a:pPr algn="ctr">
              <a:buClr>
                <a:srgbClr val="D98361"/>
              </a:buClr>
              <a:buSzPct val="90000"/>
            </a:pPr>
            <a:r>
              <a:rPr lang="en-US" sz="4000" dirty="0" smtClean="0"/>
              <a:t>Most of the lineage and history of the Messiah of the Bible is rooted in the area of Israel surrounding Bethlehem.</a:t>
            </a:r>
          </a:p>
          <a:p>
            <a:pPr algn="ctr">
              <a:buClr>
                <a:srgbClr val="D98361"/>
              </a:buClr>
              <a:buSzPct val="90000"/>
            </a:pPr>
            <a:r>
              <a:rPr lang="en-US" sz="4000" dirty="0" smtClean="0"/>
              <a:t>There is also significant typology in the names and places.</a:t>
            </a:r>
          </a:p>
        </p:txBody>
      </p:sp>
      <p:pic>
        <p:nvPicPr>
          <p:cNvPr id="3" name="Picture 2" descr="Bethlehem.jpg"/>
          <p:cNvPicPr>
            <a:picLocks noChangeAspect="1"/>
          </p:cNvPicPr>
          <p:nvPr/>
        </p:nvPicPr>
        <p:blipFill>
          <a:blip r:embed="rId3" cstate="print"/>
          <a:srcRect t="7339"/>
          <a:stretch>
            <a:fillRect/>
          </a:stretch>
        </p:blipFill>
        <p:spPr>
          <a:xfrm>
            <a:off x="1524000" y="38100"/>
            <a:ext cx="5715000" cy="3848100"/>
          </a:xfrm>
          <a:prstGeom prst="roundRect">
            <a:avLst>
              <a:gd name="adj" fmla="val 4167"/>
            </a:avLst>
          </a:prstGeom>
          <a:solidFill>
            <a:srgbClr val="FFFFFF"/>
          </a:solidFill>
          <a:ln w="76200" cap="sq">
            <a:solidFill>
              <a:srgbClr val="D9836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0"/>
            <a:ext cx="8229600" cy="1219200"/>
          </a:xfrm>
        </p:spPr>
        <p:txBody>
          <a:bodyPr>
            <a:noAutofit/>
            <a:scene3d>
              <a:camera prst="orthographicFront"/>
              <a:lightRig rig="threePt" dir="t"/>
            </a:scene3d>
            <a:sp3d extrusionH="57150">
              <a:bevelT w="38100" h="38100"/>
            </a:sp3d>
          </a:bodyPr>
          <a:lstStyle/>
          <a:p>
            <a:pPr algn="ctr"/>
            <a:r>
              <a:rPr lang="en-US" sz="6000" b="1" dirty="0" smtClean="0">
                <a:solidFill>
                  <a:schemeClr val="tx2">
                    <a:lumMod val="75000"/>
                  </a:schemeClr>
                </a:solidFill>
              </a:rPr>
              <a:t>Genesis 35:16-17</a:t>
            </a:r>
          </a:p>
        </p:txBody>
      </p:sp>
      <p:sp>
        <p:nvSpPr>
          <p:cNvPr id="47107" name="Content Placeholder 2"/>
          <p:cNvSpPr>
            <a:spLocks noGrp="1"/>
          </p:cNvSpPr>
          <p:nvPr>
            <p:ph idx="1"/>
          </p:nvPr>
        </p:nvSpPr>
        <p:spPr>
          <a:xfrm>
            <a:off x="0" y="2133600"/>
            <a:ext cx="9144000" cy="3505200"/>
          </a:xfrm>
        </p:spPr>
        <p:txBody>
          <a:bodyPr/>
          <a:lstStyle/>
          <a:p>
            <a:pPr algn="ctr">
              <a:buFont typeface="Arial" charset="0"/>
              <a:buNone/>
            </a:pPr>
            <a:r>
              <a:rPr lang="en-US" sz="3600" baseline="30000" dirty="0" smtClean="0"/>
              <a:t>    16</a:t>
            </a:r>
            <a:r>
              <a:rPr lang="en-US" sz="3600" dirty="0" smtClean="0"/>
              <a:t>And they journeyed from Bethel; and there was but a little way to come to </a:t>
            </a:r>
            <a:r>
              <a:rPr lang="en-US" sz="3600" dirty="0" err="1" smtClean="0"/>
              <a:t>Ephrath</a:t>
            </a:r>
            <a:r>
              <a:rPr lang="en-US" sz="3600" dirty="0" smtClean="0"/>
              <a:t>: and Rachel travailed, and she had hard </a:t>
            </a:r>
            <a:r>
              <a:rPr lang="en-US" sz="3600" dirty="0" err="1" smtClean="0"/>
              <a:t>labour</a:t>
            </a:r>
            <a:r>
              <a:rPr lang="en-US" sz="3600" dirty="0" smtClean="0"/>
              <a:t>.       </a:t>
            </a:r>
            <a:r>
              <a:rPr lang="en-US" sz="3600" baseline="30000" dirty="0" smtClean="0"/>
              <a:t>17</a:t>
            </a:r>
            <a:r>
              <a:rPr lang="en-US" sz="3600" dirty="0" smtClean="0"/>
              <a:t> And it came to pass, when she was in hard </a:t>
            </a:r>
            <a:r>
              <a:rPr lang="en-US" sz="3600" dirty="0" err="1" smtClean="0"/>
              <a:t>labour</a:t>
            </a:r>
            <a:r>
              <a:rPr lang="en-US" sz="3600" dirty="0" smtClean="0"/>
              <a:t>, that the midwife said unto her, Fear not; thou shalt have this son also.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76200"/>
            <a:ext cx="8991600" cy="1600200"/>
          </a:xfrm>
        </p:spPr>
        <p:txBody>
          <a:bodyPr>
            <a:noAutofit/>
            <a:scene3d>
              <a:camera prst="orthographicFront"/>
              <a:lightRig rig="threePt" dir="t"/>
            </a:scene3d>
            <a:sp3d extrusionH="57150">
              <a:bevelT w="38100" h="38100"/>
            </a:sp3d>
          </a:bodyPr>
          <a:lstStyle/>
          <a:p>
            <a:pPr algn="ctr"/>
            <a:r>
              <a:rPr lang="en-US" sz="6000" b="1" dirty="0" smtClean="0">
                <a:solidFill>
                  <a:srgbClr val="D98361"/>
                </a:solidFill>
              </a:rPr>
              <a:t>Genesis 35:18-20</a:t>
            </a:r>
          </a:p>
        </p:txBody>
      </p:sp>
      <p:sp>
        <p:nvSpPr>
          <p:cNvPr id="48131" name="Content Placeholder 2"/>
          <p:cNvSpPr>
            <a:spLocks noGrp="1"/>
          </p:cNvSpPr>
          <p:nvPr>
            <p:ph idx="1"/>
          </p:nvPr>
        </p:nvSpPr>
        <p:spPr>
          <a:xfrm>
            <a:off x="3352800" y="1600200"/>
            <a:ext cx="5638800" cy="5029200"/>
          </a:xfrm>
        </p:spPr>
        <p:txBody>
          <a:bodyPr/>
          <a:lstStyle/>
          <a:p>
            <a:pPr marL="0" indent="0">
              <a:buNone/>
            </a:pPr>
            <a:r>
              <a:rPr lang="en-US" sz="3200" baseline="30000" dirty="0" smtClean="0"/>
              <a:t>18</a:t>
            </a:r>
            <a:r>
              <a:rPr lang="en-US" sz="3200" dirty="0" smtClean="0"/>
              <a:t>And it came to pass, as her soul was in departing, (for she died) that she called his name </a:t>
            </a:r>
            <a:r>
              <a:rPr lang="en-US" sz="3200" dirty="0" err="1" smtClean="0"/>
              <a:t>Benoni</a:t>
            </a:r>
            <a:r>
              <a:rPr lang="en-US" sz="3200" dirty="0" smtClean="0"/>
              <a:t>: but his father called him Benjamin. </a:t>
            </a:r>
            <a:r>
              <a:rPr lang="en-US" sz="3200" baseline="30000" dirty="0" smtClean="0"/>
              <a:t>19</a:t>
            </a:r>
            <a:r>
              <a:rPr lang="en-US" sz="3200" dirty="0" smtClean="0"/>
              <a:t>And Rachel died, and was buried in the way to </a:t>
            </a:r>
            <a:r>
              <a:rPr lang="en-US" sz="3200" dirty="0" err="1" smtClean="0"/>
              <a:t>Ephrath</a:t>
            </a:r>
            <a:r>
              <a:rPr lang="en-US" sz="3200" dirty="0" smtClean="0"/>
              <a:t>, which </a:t>
            </a:r>
            <a:r>
              <a:rPr lang="en-US" sz="3200" i="1" dirty="0" smtClean="0"/>
              <a:t>is</a:t>
            </a:r>
            <a:r>
              <a:rPr lang="en-US" sz="3200" dirty="0" smtClean="0"/>
              <a:t> Bethlehem. </a:t>
            </a:r>
            <a:r>
              <a:rPr lang="en-US" sz="3200" baseline="30000" dirty="0" smtClean="0"/>
              <a:t>20</a:t>
            </a:r>
            <a:r>
              <a:rPr lang="en-US" sz="3200" dirty="0" smtClean="0"/>
              <a:t>And Jacob set a pillar upon her grave: that </a:t>
            </a:r>
            <a:r>
              <a:rPr lang="en-US" sz="3200" i="1" dirty="0" smtClean="0"/>
              <a:t>is</a:t>
            </a:r>
            <a:r>
              <a:rPr lang="en-US" sz="3200" dirty="0" smtClean="0"/>
              <a:t> the pillar of Rachel’s grave unto this day.</a:t>
            </a:r>
          </a:p>
          <a:p>
            <a:endParaRPr lang="en-US" dirty="0" smtClean="0"/>
          </a:p>
        </p:txBody>
      </p:sp>
      <p:pic>
        <p:nvPicPr>
          <p:cNvPr id="4" name="Picture 3" descr="Bethlehem_rachel_tomb_1880 from Wikipedia.jpg"/>
          <p:cNvPicPr>
            <a:picLocks noChangeAspect="1"/>
          </p:cNvPicPr>
          <p:nvPr/>
        </p:nvPicPr>
        <p:blipFill>
          <a:blip r:embed="rId3" cstate="print"/>
          <a:stretch>
            <a:fillRect/>
          </a:stretch>
        </p:blipFill>
        <p:spPr>
          <a:xfrm>
            <a:off x="152400" y="2209800"/>
            <a:ext cx="3102429" cy="3429000"/>
          </a:xfrm>
          <a:prstGeom prst="roundRect">
            <a:avLst>
              <a:gd name="adj" fmla="val 4167"/>
            </a:avLst>
          </a:prstGeom>
          <a:solidFill>
            <a:srgbClr val="FFFFFF"/>
          </a:solidFill>
          <a:ln w="76200" cap="sq">
            <a:solidFill>
              <a:srgbClr val="DF967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838200"/>
            <a:ext cx="8229600" cy="1371600"/>
          </a:xfrm>
        </p:spPr>
        <p:txBody>
          <a:bodyPr>
            <a:normAutofit/>
            <a:scene3d>
              <a:camera prst="orthographicFront"/>
              <a:lightRig rig="threePt" dir="t"/>
            </a:scene3d>
            <a:sp3d extrusionH="57150">
              <a:bevelT w="38100" h="38100"/>
            </a:sp3d>
          </a:bodyPr>
          <a:lstStyle/>
          <a:p>
            <a:r>
              <a:rPr lang="en-US" sz="6600" b="1" dirty="0" smtClean="0">
                <a:solidFill>
                  <a:srgbClr val="D98361"/>
                </a:solidFill>
              </a:rPr>
              <a:t>Genesis 49:22</a:t>
            </a:r>
          </a:p>
        </p:txBody>
      </p:sp>
      <p:sp>
        <p:nvSpPr>
          <p:cNvPr id="49155" name="Content Placeholder 2"/>
          <p:cNvSpPr>
            <a:spLocks noGrp="1"/>
          </p:cNvSpPr>
          <p:nvPr>
            <p:ph idx="1"/>
          </p:nvPr>
        </p:nvSpPr>
        <p:spPr>
          <a:xfrm>
            <a:off x="457200" y="2438400"/>
            <a:ext cx="8229600" cy="2895600"/>
          </a:xfrm>
        </p:spPr>
        <p:txBody>
          <a:bodyPr>
            <a:noAutofit/>
          </a:bodyPr>
          <a:lstStyle/>
          <a:p>
            <a:pPr>
              <a:buFont typeface="Arial" charset="0"/>
              <a:buNone/>
            </a:pPr>
            <a:r>
              <a:rPr lang="en-US" sz="4800" u="sng" dirty="0" err="1" smtClean="0"/>
              <a:t>Ephrath</a:t>
            </a:r>
            <a:r>
              <a:rPr lang="en-US" sz="4800" dirty="0" smtClean="0"/>
              <a:t> =  “place of fruitfulness”</a:t>
            </a:r>
          </a:p>
          <a:p>
            <a:pPr>
              <a:buFont typeface="Arial" charset="0"/>
              <a:buNone/>
            </a:pPr>
            <a:r>
              <a:rPr lang="en-US" sz="4800" dirty="0" smtClean="0"/>
              <a:t>Messiah was to be born here.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28600"/>
            <a:ext cx="9144000" cy="2133600"/>
          </a:xfrm>
        </p:spPr>
        <p:txBody>
          <a:bodyPr>
            <a:normAutofit fontScale="90000"/>
            <a:scene3d>
              <a:camera prst="orthographicFront"/>
              <a:lightRig rig="threePt" dir="t"/>
            </a:scene3d>
            <a:sp3d extrusionH="57150">
              <a:bevelT w="38100" h="38100"/>
            </a:sp3d>
          </a:bodyPr>
          <a:lstStyle/>
          <a:p>
            <a:pPr algn="ctr">
              <a:defRPr/>
            </a:pPr>
            <a:r>
              <a:rPr lang="en-US" dirty="0" smtClean="0">
                <a:solidFill>
                  <a:schemeClr val="accent6">
                    <a:lumMod val="60000"/>
                    <a:lumOff val="40000"/>
                  </a:schemeClr>
                </a:solidFill>
              </a:rPr>
              <a:t>The </a:t>
            </a:r>
            <a:r>
              <a:rPr lang="en-US" b="1" dirty="0" smtClean="0">
                <a:solidFill>
                  <a:schemeClr val="accent6">
                    <a:lumMod val="60000"/>
                    <a:lumOff val="40000"/>
                  </a:schemeClr>
                </a:solidFill>
              </a:rPr>
              <a:t>Messiah</a:t>
            </a:r>
            <a:r>
              <a:rPr lang="en-US" dirty="0" smtClean="0">
                <a:solidFill>
                  <a:schemeClr val="accent6">
                    <a:lumMod val="60000"/>
                    <a:lumOff val="40000"/>
                  </a:schemeClr>
                </a:solidFill>
              </a:rPr>
              <a:t> in </a:t>
            </a:r>
            <a:r>
              <a:rPr lang="en-US" b="1" dirty="0" smtClean="0">
                <a:solidFill>
                  <a:schemeClr val="accent6">
                    <a:lumMod val="60000"/>
                    <a:lumOff val="40000"/>
                  </a:schemeClr>
                </a:solidFill>
              </a:rPr>
              <a:t>O.T. Prophecy</a:t>
            </a:r>
            <a:r>
              <a:rPr lang="en-US" dirty="0" smtClean="0">
                <a:solidFill>
                  <a:schemeClr val="accent6">
                    <a:lumMod val="60000"/>
                    <a:lumOff val="40000"/>
                  </a:schemeClr>
                </a:solidFill>
              </a:rPr>
              <a:t> and </a:t>
            </a:r>
            <a:r>
              <a:rPr lang="en-US" b="1" dirty="0" smtClean="0">
                <a:solidFill>
                  <a:schemeClr val="accent6">
                    <a:lumMod val="60000"/>
                    <a:lumOff val="40000"/>
                  </a:schemeClr>
                </a:solidFill>
              </a:rPr>
              <a:t>N.T. Fulfillment</a:t>
            </a:r>
            <a:r>
              <a:rPr lang="en-US" dirty="0" smtClean="0">
                <a:solidFill>
                  <a:schemeClr val="accent6">
                    <a:lumMod val="60000"/>
                    <a:lumOff val="40000"/>
                  </a:schemeClr>
                </a:solidFill>
              </a:rPr>
              <a:t> </a:t>
            </a:r>
          </a:p>
        </p:txBody>
      </p:sp>
      <p:sp>
        <p:nvSpPr>
          <p:cNvPr id="4099" name="Rectangle 3"/>
          <p:cNvSpPr>
            <a:spLocks noGrp="1" noChangeArrowheads="1"/>
          </p:cNvSpPr>
          <p:nvPr>
            <p:ph idx="1"/>
          </p:nvPr>
        </p:nvSpPr>
        <p:spPr>
          <a:xfrm>
            <a:off x="152400" y="2362200"/>
            <a:ext cx="6934200" cy="4191000"/>
          </a:xfrm>
        </p:spPr>
        <p:txBody>
          <a:bodyPr/>
          <a:lstStyle/>
          <a:p>
            <a:pPr>
              <a:defRPr/>
            </a:pPr>
            <a:r>
              <a:rPr lang="en-US" b="1" dirty="0" smtClean="0">
                <a:solidFill>
                  <a:schemeClr val="tx2">
                    <a:lumMod val="20000"/>
                    <a:lumOff val="80000"/>
                  </a:schemeClr>
                </a:solidFill>
              </a:rPr>
              <a:t>He Would be the “Seed of a Woman.”</a:t>
            </a:r>
            <a:r>
              <a:rPr lang="en-US" dirty="0" smtClean="0">
                <a:solidFill>
                  <a:schemeClr val="tx2">
                    <a:lumMod val="20000"/>
                    <a:lumOff val="80000"/>
                  </a:schemeClr>
                </a:solidFill>
              </a:rPr>
              <a:t>   Gen. 3:15 **** Gal. 4:4, </a:t>
            </a:r>
            <a:r>
              <a:rPr lang="en-US" dirty="0" err="1" smtClean="0">
                <a:solidFill>
                  <a:schemeClr val="tx2">
                    <a:lumMod val="20000"/>
                    <a:lumOff val="80000"/>
                  </a:schemeClr>
                </a:solidFill>
              </a:rPr>
              <a:t>Lk</a:t>
            </a:r>
            <a:r>
              <a:rPr lang="en-US" dirty="0" smtClean="0">
                <a:solidFill>
                  <a:schemeClr val="tx2">
                    <a:lumMod val="20000"/>
                    <a:lumOff val="80000"/>
                  </a:schemeClr>
                </a:solidFill>
              </a:rPr>
              <a:t>. 2:7, Rev.12:5 </a:t>
            </a:r>
          </a:p>
          <a:p>
            <a:pPr>
              <a:defRPr/>
            </a:pPr>
            <a:r>
              <a:rPr lang="en-US" dirty="0" smtClean="0">
                <a:solidFill>
                  <a:schemeClr val="tx2">
                    <a:lumMod val="20000"/>
                    <a:lumOff val="80000"/>
                  </a:schemeClr>
                </a:solidFill>
              </a:rPr>
              <a:t> </a:t>
            </a:r>
            <a:r>
              <a:rPr lang="en-US" b="1" dirty="0" smtClean="0">
                <a:solidFill>
                  <a:schemeClr val="tx2">
                    <a:lumMod val="20000"/>
                    <a:lumOff val="80000"/>
                  </a:schemeClr>
                </a:solidFill>
              </a:rPr>
              <a:t>Promised seed of Abraham</a:t>
            </a:r>
            <a:r>
              <a:rPr lang="en-US" dirty="0" smtClean="0">
                <a:solidFill>
                  <a:schemeClr val="tx2">
                    <a:lumMod val="20000"/>
                    <a:lumOff val="80000"/>
                  </a:schemeClr>
                </a:solidFill>
              </a:rPr>
              <a:t>                            Gen. 18:18 **** Matt. 1:1, </a:t>
            </a:r>
            <a:r>
              <a:rPr lang="en-US" dirty="0" err="1" smtClean="0">
                <a:solidFill>
                  <a:schemeClr val="tx2">
                    <a:lumMod val="20000"/>
                    <a:lumOff val="80000"/>
                  </a:schemeClr>
                </a:solidFill>
              </a:rPr>
              <a:t>Lk</a:t>
            </a:r>
            <a:r>
              <a:rPr lang="en-US" dirty="0" smtClean="0">
                <a:solidFill>
                  <a:schemeClr val="tx2">
                    <a:lumMod val="20000"/>
                    <a:lumOff val="80000"/>
                  </a:schemeClr>
                </a:solidFill>
              </a:rPr>
              <a:t>. 3:34</a:t>
            </a:r>
          </a:p>
          <a:p>
            <a:pPr>
              <a:defRPr/>
            </a:pPr>
            <a:r>
              <a:rPr lang="en-US" b="1" dirty="0" smtClean="0">
                <a:solidFill>
                  <a:schemeClr val="tx2">
                    <a:lumMod val="20000"/>
                    <a:lumOff val="80000"/>
                  </a:schemeClr>
                </a:solidFill>
              </a:rPr>
              <a:t>Promised seed of Isaac</a:t>
            </a:r>
            <a:r>
              <a:rPr lang="en-US" dirty="0" smtClean="0">
                <a:solidFill>
                  <a:schemeClr val="tx2">
                    <a:lumMod val="20000"/>
                    <a:lumOff val="80000"/>
                  </a:schemeClr>
                </a:solidFill>
              </a:rPr>
              <a:t>                                   Gen. 17:19 **** Matt. 1:2, </a:t>
            </a:r>
            <a:r>
              <a:rPr lang="en-US" dirty="0" err="1" smtClean="0">
                <a:solidFill>
                  <a:schemeClr val="tx2">
                    <a:lumMod val="20000"/>
                    <a:lumOff val="80000"/>
                  </a:schemeClr>
                </a:solidFill>
              </a:rPr>
              <a:t>Lk</a:t>
            </a:r>
            <a:r>
              <a:rPr lang="en-US" dirty="0" smtClean="0">
                <a:solidFill>
                  <a:schemeClr val="tx2">
                    <a:lumMod val="20000"/>
                    <a:lumOff val="80000"/>
                  </a:schemeClr>
                </a:solidFill>
              </a:rPr>
              <a:t>. 3:34</a:t>
            </a:r>
          </a:p>
          <a:p>
            <a:pPr>
              <a:defRPr/>
            </a:pPr>
            <a:r>
              <a:rPr lang="en-US" b="1" dirty="0" smtClean="0">
                <a:solidFill>
                  <a:schemeClr val="tx2">
                    <a:lumMod val="20000"/>
                    <a:lumOff val="80000"/>
                  </a:schemeClr>
                </a:solidFill>
              </a:rPr>
              <a:t>Promised seed of Israel [Jacob]</a:t>
            </a:r>
            <a:r>
              <a:rPr lang="en-US" dirty="0" smtClean="0">
                <a:solidFill>
                  <a:schemeClr val="tx2">
                    <a:lumMod val="20000"/>
                    <a:lumOff val="80000"/>
                  </a:schemeClr>
                </a:solidFill>
              </a:rPr>
              <a:t>                                  Num. 24:17 **** Matt. 1:2, </a:t>
            </a:r>
            <a:r>
              <a:rPr lang="en-US" dirty="0" err="1" smtClean="0">
                <a:solidFill>
                  <a:schemeClr val="tx2">
                    <a:lumMod val="20000"/>
                    <a:lumOff val="80000"/>
                  </a:schemeClr>
                </a:solidFill>
              </a:rPr>
              <a:t>Lk</a:t>
            </a:r>
            <a:r>
              <a:rPr lang="en-US" dirty="0" smtClean="0">
                <a:solidFill>
                  <a:schemeClr val="tx2">
                    <a:lumMod val="20000"/>
                    <a:lumOff val="80000"/>
                  </a:schemeClr>
                </a:solidFill>
              </a:rPr>
              <a:t>. 3:34</a:t>
            </a:r>
          </a:p>
        </p:txBody>
      </p:sp>
      <p:pic>
        <p:nvPicPr>
          <p:cNvPr id="4" name="Picture 1" descr="C:\Documents and Settings\Jenna Dee\Local Settings\Temporary Internet Files\Content.IE5\4LYVBY6I\MP900400144[1].jpg"/>
          <p:cNvPicPr>
            <a:picLocks noChangeAspect="1" noChangeArrowheads="1"/>
          </p:cNvPicPr>
          <p:nvPr/>
        </p:nvPicPr>
        <p:blipFill>
          <a:blip r:embed="rId3" cstate="print"/>
          <a:srcRect/>
          <a:stretch>
            <a:fillRect/>
          </a:stretch>
        </p:blipFill>
        <p:spPr bwMode="auto">
          <a:xfrm>
            <a:off x="6755532" y="2514600"/>
            <a:ext cx="2083668" cy="3123977"/>
          </a:xfrm>
          <a:prstGeom prst="rect">
            <a:avLst/>
          </a:prstGeom>
          <a:noFill/>
          <a:effectLst>
            <a:reflection blurRad="6350" stA="50000" endA="300" endPos="55000" dir="5400000" sy="-100000" algn="bl" rotWithShape="0"/>
          </a:effec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533400" y="1524000"/>
            <a:ext cx="8153400" cy="3505200"/>
          </a:xfrm>
        </p:spPr>
        <p:txBody>
          <a:bodyPr>
            <a:noAutofit/>
          </a:bodyPr>
          <a:lstStyle/>
          <a:p>
            <a:pPr algn="ctr">
              <a:buFont typeface="Arial" charset="0"/>
              <a:buNone/>
            </a:pPr>
            <a:r>
              <a:rPr lang="en-US" sz="5400" u="sng" dirty="0" smtClean="0"/>
              <a:t>Bethel</a:t>
            </a:r>
            <a:r>
              <a:rPr lang="en-US" sz="5400" dirty="0" smtClean="0"/>
              <a:t> = “house of God”  (</a:t>
            </a:r>
            <a:r>
              <a:rPr lang="en-US" sz="5400" dirty="0" err="1" smtClean="0"/>
              <a:t>Beyth</a:t>
            </a:r>
            <a:r>
              <a:rPr lang="en-US" sz="5400" dirty="0" smtClean="0"/>
              <a:t>-’ El-)</a:t>
            </a:r>
          </a:p>
          <a:p>
            <a:pPr algn="ctr">
              <a:buFont typeface="Arial" charset="0"/>
              <a:buNone/>
            </a:pPr>
            <a:r>
              <a:rPr lang="en-US" sz="5400" dirty="0" smtClean="0"/>
              <a:t>He came from the house of God.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228600" y="1524000"/>
            <a:ext cx="8686800" cy="3352800"/>
          </a:xfrm>
        </p:spPr>
        <p:txBody>
          <a:bodyPr/>
          <a:lstStyle/>
          <a:p>
            <a:pPr algn="ctr">
              <a:buFont typeface="Arial" charset="0"/>
              <a:buNone/>
            </a:pPr>
            <a:r>
              <a:rPr lang="en-US" sz="3600" u="sng" dirty="0" smtClean="0"/>
              <a:t>Rachel</a:t>
            </a:r>
            <a:r>
              <a:rPr lang="en-US" sz="3600" dirty="0" smtClean="0"/>
              <a:t>  means “little ewe or lamb”</a:t>
            </a:r>
          </a:p>
          <a:p>
            <a:pPr algn="ctr">
              <a:buFont typeface="Arial" charset="0"/>
              <a:buNone/>
            </a:pPr>
            <a:r>
              <a:rPr lang="en-US" sz="3600" dirty="0" smtClean="0"/>
              <a:t>The female lamb was used for the peace offerings in the temple.</a:t>
            </a:r>
          </a:p>
          <a:p>
            <a:pPr algn="ctr">
              <a:buFont typeface="Arial" charset="0"/>
              <a:buNone/>
            </a:pPr>
            <a:r>
              <a:rPr lang="en-US" sz="3600" dirty="0" smtClean="0"/>
              <a:t>The Messiah became our peace offering with our Heavenly Father.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28600" y="1447800"/>
            <a:ext cx="8686800" cy="4800600"/>
          </a:xfrm>
        </p:spPr>
        <p:txBody>
          <a:bodyPr>
            <a:normAutofit/>
          </a:bodyPr>
          <a:lstStyle/>
          <a:p>
            <a:pPr>
              <a:buSzPct val="90000"/>
            </a:pPr>
            <a:r>
              <a:rPr lang="en-US" sz="4000" dirty="0" smtClean="0"/>
              <a:t>Ben-’</a:t>
            </a:r>
            <a:r>
              <a:rPr lang="en-US" sz="4000" dirty="0" err="1" smtClean="0"/>
              <a:t>Owniy</a:t>
            </a:r>
            <a:r>
              <a:rPr lang="en-US" sz="4000" dirty="0" smtClean="0"/>
              <a:t> = </a:t>
            </a:r>
            <a:r>
              <a:rPr lang="en-US" sz="4000" dirty="0" err="1" smtClean="0"/>
              <a:t>Benoni</a:t>
            </a:r>
            <a:r>
              <a:rPr lang="en-US" sz="4000" dirty="0" smtClean="0"/>
              <a:t>, “son of my pain” or “son of my sorrow”</a:t>
            </a:r>
          </a:p>
          <a:p>
            <a:pPr>
              <a:buSzPct val="90000"/>
            </a:pPr>
            <a:r>
              <a:rPr lang="en-US" sz="4000" dirty="0" smtClean="0"/>
              <a:t>Messiah became the Son of Sorrow.</a:t>
            </a:r>
          </a:p>
          <a:p>
            <a:pPr>
              <a:buSzPct val="90000"/>
            </a:pPr>
            <a:r>
              <a:rPr lang="en-US" sz="4000" dirty="0" smtClean="0"/>
              <a:t>Benjamin = “son of the right hand”</a:t>
            </a:r>
          </a:p>
          <a:p>
            <a:pPr>
              <a:buSzPct val="90000"/>
            </a:pPr>
            <a:r>
              <a:rPr lang="en-US" sz="4000" dirty="0" smtClean="0"/>
              <a:t>Messiah is the strong right hand of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0" y="609600"/>
            <a:ext cx="4724400" cy="6248400"/>
          </a:xfrm>
        </p:spPr>
        <p:txBody>
          <a:bodyPr>
            <a:normAutofit lnSpcReduction="10000"/>
            <a:scene3d>
              <a:camera prst="orthographicFront"/>
              <a:lightRig rig="threePt" dir="t"/>
            </a:scene3d>
            <a:sp3d extrusionH="57150">
              <a:bevelT w="38100" h="38100"/>
            </a:sp3d>
          </a:bodyPr>
          <a:lstStyle/>
          <a:p>
            <a:pPr marL="0" indent="0" algn="ctr">
              <a:buFont typeface="Arial" charset="0"/>
              <a:buNone/>
            </a:pPr>
            <a:r>
              <a:rPr lang="en-US" sz="4400" b="1" dirty="0" smtClean="0"/>
              <a:t>    </a:t>
            </a:r>
            <a:r>
              <a:rPr lang="en-US" sz="4800" b="1" dirty="0" smtClean="0">
                <a:solidFill>
                  <a:schemeClr val="tx2">
                    <a:lumMod val="90000"/>
                  </a:schemeClr>
                </a:solidFill>
              </a:rPr>
              <a:t>Beth-</a:t>
            </a:r>
            <a:r>
              <a:rPr lang="en-US" sz="4800" b="1" dirty="0" err="1" smtClean="0">
                <a:solidFill>
                  <a:schemeClr val="tx2">
                    <a:lumMod val="90000"/>
                  </a:schemeClr>
                </a:solidFill>
              </a:rPr>
              <a:t>lechem</a:t>
            </a:r>
            <a:r>
              <a:rPr lang="en-US" sz="4800" b="1" dirty="0" smtClean="0">
                <a:solidFill>
                  <a:schemeClr val="tx2">
                    <a:lumMod val="90000"/>
                  </a:schemeClr>
                </a:solidFill>
              </a:rPr>
              <a:t> = “house of bread”</a:t>
            </a:r>
          </a:p>
          <a:p>
            <a:pPr marL="0" indent="0" algn="ctr">
              <a:buFont typeface="Arial" charset="0"/>
              <a:buNone/>
            </a:pPr>
            <a:r>
              <a:rPr lang="en-US" sz="4800" b="1" dirty="0" smtClean="0">
                <a:solidFill>
                  <a:schemeClr val="tx2">
                    <a:lumMod val="90000"/>
                  </a:schemeClr>
                </a:solidFill>
              </a:rPr>
              <a:t>Messiah came from the “house of bread” to become the “Bread of Life.”</a:t>
            </a:r>
          </a:p>
        </p:txBody>
      </p:sp>
      <p:pic>
        <p:nvPicPr>
          <p:cNvPr id="3" name="Picture 2" descr="Bethlehem.jpg"/>
          <p:cNvPicPr>
            <a:picLocks noChangeAspect="1"/>
          </p:cNvPicPr>
          <p:nvPr/>
        </p:nvPicPr>
        <p:blipFill>
          <a:blip r:embed="rId3" cstate="print"/>
          <a:stretch>
            <a:fillRect/>
          </a:stretch>
        </p:blipFill>
        <p:spPr>
          <a:xfrm>
            <a:off x="3962400" y="1447800"/>
            <a:ext cx="5181600" cy="4152900"/>
          </a:xfrm>
          <a:prstGeom prst="rect">
            <a:avLst/>
          </a:prstGeom>
          <a:solidFill>
            <a:srgbClr val="FFFFFF">
              <a:shade val="85000"/>
            </a:srgbClr>
          </a:solidFill>
          <a:ln w="190500" cap="rnd">
            <a:solidFill>
              <a:schemeClr val="tx2">
                <a:lumMod val="9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304800"/>
            <a:ext cx="9144000" cy="1828800"/>
          </a:xfrm>
        </p:spPr>
        <p:txBody>
          <a:bodyPr>
            <a:normAutofit fontScale="90000"/>
            <a:scene3d>
              <a:camera prst="orthographicFront"/>
              <a:lightRig rig="threePt" dir="t"/>
            </a:scene3d>
            <a:sp3d extrusionH="57150">
              <a:bevelT w="38100" h="38100"/>
            </a:sp3d>
          </a:bodyPr>
          <a:lstStyle/>
          <a:p>
            <a:pPr algn="ctr"/>
            <a:r>
              <a:rPr lang="en-US" b="1" dirty="0" smtClean="0">
                <a:solidFill>
                  <a:schemeClr val="accent6">
                    <a:lumMod val="60000"/>
                    <a:lumOff val="40000"/>
                  </a:schemeClr>
                </a:solidFill>
              </a:rPr>
              <a:t>In Genesis 35:10 Jacob’s name is changed to “Israel.”</a:t>
            </a:r>
          </a:p>
        </p:txBody>
      </p:sp>
      <p:sp>
        <p:nvSpPr>
          <p:cNvPr id="54275" name="Content Placeholder 2"/>
          <p:cNvSpPr>
            <a:spLocks noGrp="1"/>
          </p:cNvSpPr>
          <p:nvPr>
            <p:ph idx="1"/>
          </p:nvPr>
        </p:nvSpPr>
        <p:spPr>
          <a:xfrm>
            <a:off x="0" y="2133600"/>
            <a:ext cx="9067800" cy="4724400"/>
          </a:xfrm>
        </p:spPr>
        <p:txBody>
          <a:bodyPr>
            <a:noAutofit/>
          </a:bodyPr>
          <a:lstStyle/>
          <a:p>
            <a:pPr marL="0" indent="0" algn="ctr">
              <a:buFont typeface="Arial" charset="0"/>
              <a:buNone/>
              <a:defRPr/>
            </a:pPr>
            <a:r>
              <a:rPr lang="en-US" sz="3600" dirty="0" smtClean="0"/>
              <a:t>    And God said unto him, Thy name </a:t>
            </a:r>
            <a:r>
              <a:rPr lang="en-US" sz="3600" i="1" dirty="0" smtClean="0"/>
              <a:t>is</a:t>
            </a:r>
            <a:r>
              <a:rPr lang="en-US" sz="3600" dirty="0" smtClean="0"/>
              <a:t> Jacob: thy name shall not be called any more Jacob, but Israel shall be thy name: and he called his name Israel.</a:t>
            </a:r>
          </a:p>
          <a:p>
            <a:pPr marL="0" indent="0" algn="ctr">
              <a:buFont typeface="Arial" charset="0"/>
              <a:buNone/>
              <a:defRPr/>
            </a:pPr>
            <a:r>
              <a:rPr lang="en-US" sz="3600" u="sng" dirty="0" smtClean="0"/>
              <a:t>Israel</a:t>
            </a:r>
            <a:r>
              <a:rPr lang="en-US" sz="3600" dirty="0" smtClean="0"/>
              <a:t> = “God prevails” or “He will rule as God.”</a:t>
            </a:r>
          </a:p>
          <a:p>
            <a:pPr marL="0" indent="0" algn="ctr">
              <a:buFont typeface="Arial" charset="0"/>
              <a:buNone/>
              <a:defRPr/>
            </a:pPr>
            <a:r>
              <a:rPr lang="en-US" sz="3600" b="1" i="1" dirty="0" smtClean="0">
                <a:solidFill>
                  <a:schemeClr val="accent6">
                    <a:lumMod val="20000"/>
                    <a:lumOff val="80000"/>
                  </a:schemeClr>
                </a:solidFill>
              </a:rPr>
              <a:t>Soon Yeshua will rule as God/King on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600200"/>
          </a:xfrm>
        </p:spPr>
        <p:txBody>
          <a:bodyPr>
            <a:scene3d>
              <a:camera prst="orthographicFront"/>
              <a:lightRig rig="threePt" dir="t"/>
            </a:scene3d>
            <a:sp3d extrusionH="57150">
              <a:bevelT w="38100" h="38100"/>
            </a:sp3d>
          </a:bodyPr>
          <a:lstStyle/>
          <a:p>
            <a:r>
              <a:rPr lang="en-US" b="1" dirty="0" err="1" smtClean="0">
                <a:solidFill>
                  <a:schemeClr val="accent6">
                    <a:lumMod val="60000"/>
                    <a:lumOff val="40000"/>
                  </a:schemeClr>
                </a:solidFill>
              </a:rPr>
              <a:t>Migdol</a:t>
            </a:r>
            <a:r>
              <a:rPr lang="en-US" b="1" dirty="0" smtClean="0">
                <a:solidFill>
                  <a:schemeClr val="accent6">
                    <a:lumMod val="60000"/>
                    <a:lumOff val="40000"/>
                  </a:schemeClr>
                </a:solidFill>
              </a:rPr>
              <a:t>-Eder (</a:t>
            </a:r>
            <a:r>
              <a:rPr lang="en-US" b="1" dirty="0" err="1" smtClean="0">
                <a:solidFill>
                  <a:schemeClr val="accent6">
                    <a:lumMod val="60000"/>
                    <a:lumOff val="40000"/>
                  </a:schemeClr>
                </a:solidFill>
              </a:rPr>
              <a:t>Edar</a:t>
            </a:r>
            <a:r>
              <a:rPr lang="en-US" b="1" dirty="0" smtClean="0">
                <a:solidFill>
                  <a:schemeClr val="accent6">
                    <a:lumMod val="60000"/>
                    <a:lumOff val="40000"/>
                  </a:schemeClr>
                </a:solidFill>
              </a:rPr>
              <a:t>)</a:t>
            </a:r>
          </a:p>
        </p:txBody>
      </p:sp>
      <p:sp>
        <p:nvSpPr>
          <p:cNvPr id="55299" name="Content Placeholder 2"/>
          <p:cNvSpPr>
            <a:spLocks noGrp="1"/>
          </p:cNvSpPr>
          <p:nvPr>
            <p:ph idx="1"/>
          </p:nvPr>
        </p:nvSpPr>
        <p:spPr>
          <a:xfrm>
            <a:off x="76200" y="1600200"/>
            <a:ext cx="6858000" cy="5029200"/>
          </a:xfrm>
        </p:spPr>
        <p:txBody>
          <a:bodyPr>
            <a:normAutofit fontScale="92500"/>
          </a:bodyPr>
          <a:lstStyle/>
          <a:p>
            <a:pPr algn="ctr">
              <a:buFont typeface="Arial" charset="0"/>
              <a:buNone/>
            </a:pPr>
            <a:r>
              <a:rPr lang="en-US" sz="3600" u="sng" dirty="0" err="1" smtClean="0"/>
              <a:t>Migdol</a:t>
            </a:r>
            <a:r>
              <a:rPr lang="en-US" sz="3600" dirty="0" smtClean="0"/>
              <a:t> = “tower”</a:t>
            </a:r>
          </a:p>
          <a:p>
            <a:pPr algn="ctr">
              <a:buFont typeface="Arial" charset="0"/>
              <a:buNone/>
            </a:pPr>
            <a:r>
              <a:rPr lang="en-US" sz="3600" u="sng" dirty="0" smtClean="0"/>
              <a:t>Eder or </a:t>
            </a:r>
            <a:r>
              <a:rPr lang="en-US" sz="3600" u="sng" dirty="0" err="1" smtClean="0"/>
              <a:t>Edar</a:t>
            </a:r>
            <a:r>
              <a:rPr lang="en-US" sz="3600" u="sng" dirty="0" smtClean="0"/>
              <a:t> </a:t>
            </a:r>
            <a:r>
              <a:rPr lang="en-US" sz="3600" dirty="0" smtClean="0"/>
              <a:t>= “flock” or “sheep fold”</a:t>
            </a:r>
          </a:p>
          <a:p>
            <a:pPr algn="ctr">
              <a:buFont typeface="Arial" charset="0"/>
              <a:buNone/>
            </a:pPr>
            <a:r>
              <a:rPr lang="en-US" sz="3600" dirty="0" smtClean="0"/>
              <a:t>And Israel [Jacob] journeyed, and spread his tent beyond the tower [</a:t>
            </a:r>
            <a:r>
              <a:rPr lang="en-US" sz="3600" dirty="0" err="1" smtClean="0"/>
              <a:t>Migdol</a:t>
            </a:r>
            <a:r>
              <a:rPr lang="en-US" sz="3600" dirty="0" smtClean="0"/>
              <a:t>] of </a:t>
            </a:r>
            <a:r>
              <a:rPr lang="en-US" sz="3600" dirty="0" err="1" smtClean="0"/>
              <a:t>Edar</a:t>
            </a:r>
            <a:r>
              <a:rPr lang="en-US" sz="3600" dirty="0" smtClean="0"/>
              <a:t>. </a:t>
            </a:r>
          </a:p>
          <a:p>
            <a:pPr algn="ctr">
              <a:buFont typeface="Arial" charset="0"/>
              <a:buNone/>
            </a:pPr>
            <a:r>
              <a:rPr lang="en-US" sz="3600" dirty="0" smtClean="0"/>
              <a:t>Genesis 35:21</a:t>
            </a:r>
          </a:p>
          <a:p>
            <a:pPr algn="ctr">
              <a:buFont typeface="Arial" charset="0"/>
              <a:buNone/>
            </a:pPr>
            <a:r>
              <a:rPr lang="en-US" sz="3600" dirty="0" err="1" smtClean="0"/>
              <a:t>Migdol-Edar</a:t>
            </a:r>
            <a:r>
              <a:rPr lang="en-US" sz="3600" dirty="0" smtClean="0"/>
              <a:t> was a tower to guard the sheep against predators and robbers.</a:t>
            </a:r>
          </a:p>
        </p:txBody>
      </p:sp>
      <p:pic>
        <p:nvPicPr>
          <p:cNvPr id="4" name="Picture 3" descr="Bethlehem.jpg"/>
          <p:cNvPicPr>
            <a:picLocks noChangeAspect="1"/>
          </p:cNvPicPr>
          <p:nvPr/>
        </p:nvPicPr>
        <p:blipFill>
          <a:blip r:embed="rId3" cstate="print"/>
          <a:srcRect r="70000"/>
          <a:stretch>
            <a:fillRect/>
          </a:stretch>
        </p:blipFill>
        <p:spPr>
          <a:xfrm>
            <a:off x="7086600" y="1066800"/>
            <a:ext cx="1714500" cy="4152900"/>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6000" b="1" dirty="0" smtClean="0">
                <a:solidFill>
                  <a:schemeClr val="accent6">
                    <a:lumMod val="60000"/>
                    <a:lumOff val="40000"/>
                  </a:schemeClr>
                </a:solidFill>
              </a:rPr>
              <a:t>Proverbs 18:10</a:t>
            </a:r>
          </a:p>
        </p:txBody>
      </p:sp>
      <p:sp>
        <p:nvSpPr>
          <p:cNvPr id="56323" name="Content Placeholder 2"/>
          <p:cNvSpPr>
            <a:spLocks noGrp="1"/>
          </p:cNvSpPr>
          <p:nvPr>
            <p:ph idx="1"/>
          </p:nvPr>
        </p:nvSpPr>
        <p:spPr/>
        <p:txBody>
          <a:bodyPr/>
          <a:lstStyle/>
          <a:p>
            <a:pPr algn="ctr">
              <a:buFont typeface="Arial" charset="0"/>
              <a:buNone/>
            </a:pPr>
            <a:r>
              <a:rPr lang="en-US" sz="4000" dirty="0" smtClean="0"/>
              <a:t>The name of the LORD </a:t>
            </a:r>
            <a:r>
              <a:rPr lang="en-US" sz="4000" i="1" dirty="0" smtClean="0"/>
              <a:t>is</a:t>
            </a:r>
            <a:r>
              <a:rPr lang="en-US" sz="4000" dirty="0" smtClean="0"/>
              <a:t> a strong tower: the righteous </a:t>
            </a:r>
            <a:r>
              <a:rPr lang="en-US" sz="4000" dirty="0" err="1" smtClean="0"/>
              <a:t>runneth</a:t>
            </a:r>
            <a:r>
              <a:rPr lang="en-US" sz="4000" dirty="0" smtClean="0"/>
              <a:t> into it, and is safe.</a:t>
            </a:r>
          </a:p>
          <a:p>
            <a:pPr algn="ctr">
              <a:buFont typeface="Arial" charset="0"/>
              <a:buNone/>
            </a:pPr>
            <a:r>
              <a:rPr lang="en-US" sz="4000" dirty="0" smtClean="0"/>
              <a:t>Our Messiah is our “strong tower” and we run to Him and are safe!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0" y="1219200"/>
            <a:ext cx="9144000" cy="4419600"/>
          </a:xfrm>
        </p:spPr>
        <p:txBody>
          <a:bodyPr>
            <a:noAutofit/>
          </a:bodyPr>
          <a:lstStyle/>
          <a:p>
            <a:pPr>
              <a:buSzPct val="90000"/>
            </a:pPr>
            <a:r>
              <a:rPr lang="en-US" sz="3600" dirty="0" smtClean="0"/>
              <a:t>It is quite possible that Joseph, with Mary in early labor and no room for them in the inn, “ran” to the nearest shelter which could have been </a:t>
            </a:r>
            <a:r>
              <a:rPr lang="en-US" sz="3600" dirty="0" err="1" smtClean="0"/>
              <a:t>Migdol</a:t>
            </a:r>
            <a:r>
              <a:rPr lang="en-US" sz="3600" dirty="0" smtClean="0"/>
              <a:t>-Eder, the tower of the sheep.</a:t>
            </a:r>
          </a:p>
          <a:p>
            <a:pPr>
              <a:buSzPct val="90000"/>
            </a:pPr>
            <a:r>
              <a:rPr lang="en-US" sz="3600" dirty="0" smtClean="0"/>
              <a:t>The tower was not just a pillar, but a place where shepherds could spend the night or climb the stairs to keep watch over the sheep.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762000"/>
            <a:ext cx="8229600" cy="1143000"/>
          </a:xfrm>
        </p:spPr>
        <p:txBody>
          <a:bodyPr>
            <a:scene3d>
              <a:camera prst="orthographicFront"/>
              <a:lightRig rig="threePt" dir="t"/>
            </a:scene3d>
            <a:sp3d extrusionH="57150">
              <a:bevelT w="38100" h="38100"/>
            </a:sp3d>
          </a:bodyPr>
          <a:lstStyle/>
          <a:p>
            <a:r>
              <a:rPr lang="en-US" sz="6000" b="1" dirty="0" err="1" smtClean="0">
                <a:solidFill>
                  <a:schemeClr val="accent6">
                    <a:lumMod val="60000"/>
                    <a:lumOff val="40000"/>
                  </a:schemeClr>
                </a:solidFill>
              </a:rPr>
              <a:t>Migdol</a:t>
            </a:r>
            <a:r>
              <a:rPr lang="en-US" sz="6000" b="1" dirty="0" smtClean="0">
                <a:solidFill>
                  <a:schemeClr val="accent6">
                    <a:lumMod val="60000"/>
                    <a:lumOff val="40000"/>
                  </a:schemeClr>
                </a:solidFill>
              </a:rPr>
              <a:t>-Eder</a:t>
            </a:r>
            <a:endParaRPr lang="en-US" b="1" dirty="0" smtClean="0">
              <a:solidFill>
                <a:schemeClr val="accent6">
                  <a:lumMod val="60000"/>
                  <a:lumOff val="40000"/>
                </a:schemeClr>
              </a:solidFill>
            </a:endParaRPr>
          </a:p>
        </p:txBody>
      </p:sp>
      <p:sp>
        <p:nvSpPr>
          <p:cNvPr id="58371" name="Content Placeholder 2"/>
          <p:cNvSpPr>
            <a:spLocks noGrp="1"/>
          </p:cNvSpPr>
          <p:nvPr>
            <p:ph idx="1"/>
          </p:nvPr>
        </p:nvSpPr>
        <p:spPr>
          <a:xfrm>
            <a:off x="0" y="1981200"/>
            <a:ext cx="5867400" cy="4648200"/>
          </a:xfrm>
        </p:spPr>
        <p:txBody>
          <a:bodyPr/>
          <a:lstStyle/>
          <a:p>
            <a:pPr algn="ctr">
              <a:buSzPct val="90000"/>
            </a:pPr>
            <a:r>
              <a:rPr lang="en-US" sz="4000" dirty="0" smtClean="0"/>
              <a:t>This is very likely the same tower that the priests would enter to ready the lambs for the temple sacrifices.</a:t>
            </a:r>
          </a:p>
        </p:txBody>
      </p:sp>
      <p:pic>
        <p:nvPicPr>
          <p:cNvPr id="4" name="Picture 3" descr="migdal EderTower of the flock2.jpg"/>
          <p:cNvPicPr>
            <a:picLocks noChangeAspect="1"/>
          </p:cNvPicPr>
          <p:nvPr/>
        </p:nvPicPr>
        <p:blipFill>
          <a:blip r:embed="rId3" cstate="print"/>
          <a:stretch>
            <a:fillRect/>
          </a:stretch>
        </p:blipFill>
        <p:spPr>
          <a:xfrm>
            <a:off x="6045200" y="1524000"/>
            <a:ext cx="2336800" cy="4457700"/>
          </a:xfrm>
          <a:prstGeom prst="roundRect">
            <a:avLst>
              <a:gd name="adj" fmla="val 4167"/>
            </a:avLst>
          </a:prstGeom>
          <a:solidFill>
            <a:srgbClr val="FFFFFF"/>
          </a:solidFill>
          <a:ln w="76200" cap="sq">
            <a:solidFill>
              <a:schemeClr val="accent3">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6000" b="1" dirty="0" smtClean="0">
                <a:solidFill>
                  <a:srgbClr val="D98361"/>
                </a:solidFill>
              </a:rPr>
              <a:t>Luke 2:11-12</a:t>
            </a:r>
          </a:p>
        </p:txBody>
      </p:sp>
      <p:sp>
        <p:nvSpPr>
          <p:cNvPr id="59395" name="Content Placeholder 2"/>
          <p:cNvSpPr>
            <a:spLocks noGrp="1"/>
          </p:cNvSpPr>
          <p:nvPr>
            <p:ph idx="1"/>
          </p:nvPr>
        </p:nvSpPr>
        <p:spPr/>
        <p:txBody>
          <a:bodyPr/>
          <a:lstStyle/>
          <a:p>
            <a:pPr marL="0" indent="0">
              <a:buFont typeface="Arial" charset="0"/>
              <a:buNone/>
            </a:pPr>
            <a:r>
              <a:rPr lang="en-US" dirty="0" smtClean="0"/>
              <a:t>    </a:t>
            </a:r>
            <a:r>
              <a:rPr lang="en-US" sz="3200" dirty="0" smtClean="0"/>
              <a:t>The angel said to the shepherds: “For unto you is born this day in the city of David a Saviour, which is Christ the Lord. </a:t>
            </a:r>
            <a:r>
              <a:rPr lang="en-US" sz="3200" baseline="30000" dirty="0" smtClean="0"/>
              <a:t>12</a:t>
            </a:r>
            <a:r>
              <a:rPr lang="en-US" sz="3200" dirty="0" smtClean="0"/>
              <a:t>And this </a:t>
            </a:r>
            <a:r>
              <a:rPr lang="en-US" sz="3200" i="1" dirty="0" smtClean="0"/>
              <a:t>shall be</a:t>
            </a:r>
            <a:r>
              <a:rPr lang="en-US" sz="3200" dirty="0" smtClean="0"/>
              <a:t> a sign unto you; Ye shall find the babe wrapped in swaddling clothes, lying in a manger.”</a:t>
            </a:r>
          </a:p>
          <a:p>
            <a:pPr marL="0" indent="0">
              <a:buFont typeface="Arial" charset="0"/>
              <a:buNone/>
            </a:pPr>
            <a:r>
              <a:rPr lang="en-US" sz="3200" u="sng" dirty="0" smtClean="0"/>
              <a:t>Notice</a:t>
            </a:r>
            <a:r>
              <a:rPr lang="en-US" sz="3200" dirty="0" smtClean="0"/>
              <a:t>: The shepherds were not given any directions as to the whereabouts of the Manger</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2362200"/>
            <a:ext cx="9144000" cy="3962400"/>
          </a:xfrm>
        </p:spPr>
        <p:txBody>
          <a:bodyPr/>
          <a:lstStyle/>
          <a:p>
            <a:pPr>
              <a:defRPr/>
            </a:pPr>
            <a:r>
              <a:rPr lang="en-US" sz="2800" b="1" dirty="0" smtClean="0">
                <a:solidFill>
                  <a:schemeClr val="tx2">
                    <a:lumMod val="20000"/>
                    <a:lumOff val="80000"/>
                  </a:schemeClr>
                </a:solidFill>
              </a:rPr>
              <a:t>Messiah to be from tribe of Judah — </a:t>
            </a:r>
            <a:r>
              <a:rPr lang="en-US" sz="2800" dirty="0" smtClean="0">
                <a:solidFill>
                  <a:schemeClr val="tx2">
                    <a:lumMod val="20000"/>
                    <a:lumOff val="80000"/>
                  </a:schemeClr>
                </a:solidFill>
              </a:rPr>
              <a:t>Gen. 49:10 **** Matt. 1:2, 3; </a:t>
            </a:r>
            <a:r>
              <a:rPr lang="en-US" sz="2800" dirty="0" err="1" smtClean="0">
                <a:solidFill>
                  <a:schemeClr val="tx2">
                    <a:lumMod val="20000"/>
                    <a:lumOff val="80000"/>
                  </a:schemeClr>
                </a:solidFill>
              </a:rPr>
              <a:t>Lk</a:t>
            </a:r>
            <a:r>
              <a:rPr lang="en-US" sz="2800" dirty="0" smtClean="0">
                <a:solidFill>
                  <a:schemeClr val="tx2">
                    <a:lumMod val="20000"/>
                    <a:lumOff val="80000"/>
                  </a:schemeClr>
                </a:solidFill>
              </a:rPr>
              <a:t>. 3:33</a:t>
            </a:r>
          </a:p>
          <a:p>
            <a:pPr>
              <a:defRPr/>
            </a:pPr>
            <a:r>
              <a:rPr lang="en-US" b="1" dirty="0" smtClean="0">
                <a:solidFill>
                  <a:schemeClr val="tx2">
                    <a:lumMod val="20000"/>
                    <a:lumOff val="80000"/>
                  </a:schemeClr>
                </a:solidFill>
              </a:rPr>
              <a:t>Heir to the throne of David—</a:t>
            </a:r>
            <a:r>
              <a:rPr lang="en-US" dirty="0" smtClean="0">
                <a:solidFill>
                  <a:schemeClr val="tx2">
                    <a:lumMod val="20000"/>
                    <a:lumOff val="80000"/>
                  </a:schemeClr>
                </a:solidFill>
              </a:rPr>
              <a:t>Isaiah 9:7 **** Matt. 1:1, 6</a:t>
            </a:r>
          </a:p>
          <a:p>
            <a:pPr>
              <a:defRPr/>
            </a:pPr>
            <a:r>
              <a:rPr lang="en-US" b="1" dirty="0" smtClean="0">
                <a:solidFill>
                  <a:schemeClr val="tx2">
                    <a:lumMod val="20000"/>
                    <a:lumOff val="80000"/>
                  </a:schemeClr>
                </a:solidFill>
              </a:rPr>
              <a:t>To be born in Bethlehem</a:t>
            </a:r>
            <a:r>
              <a:rPr lang="en-US" dirty="0" smtClean="0">
                <a:solidFill>
                  <a:schemeClr val="tx2">
                    <a:lumMod val="20000"/>
                    <a:lumOff val="80000"/>
                  </a:schemeClr>
                </a:solidFill>
              </a:rPr>
              <a:t> </a:t>
            </a:r>
            <a:r>
              <a:rPr lang="en-US" b="1" dirty="0" smtClean="0">
                <a:solidFill>
                  <a:schemeClr val="tx2">
                    <a:lumMod val="20000"/>
                    <a:lumOff val="80000"/>
                  </a:schemeClr>
                </a:solidFill>
              </a:rPr>
              <a:t>—</a:t>
            </a:r>
            <a:r>
              <a:rPr lang="en-US" dirty="0" smtClean="0">
                <a:solidFill>
                  <a:schemeClr val="tx2">
                    <a:lumMod val="20000"/>
                    <a:lumOff val="80000"/>
                  </a:schemeClr>
                </a:solidFill>
              </a:rPr>
              <a:t>Micah 5:2 **** Matt. 2:1; </a:t>
            </a:r>
            <a:r>
              <a:rPr lang="en-US" dirty="0" err="1" smtClean="0">
                <a:solidFill>
                  <a:schemeClr val="tx2">
                    <a:lumMod val="20000"/>
                    <a:lumOff val="80000"/>
                  </a:schemeClr>
                </a:solidFill>
              </a:rPr>
              <a:t>Lk</a:t>
            </a:r>
            <a:r>
              <a:rPr lang="en-US" dirty="0" smtClean="0">
                <a:solidFill>
                  <a:schemeClr val="tx2">
                    <a:lumMod val="20000"/>
                    <a:lumOff val="80000"/>
                  </a:schemeClr>
                </a:solidFill>
              </a:rPr>
              <a:t>. 2:4-7</a:t>
            </a:r>
          </a:p>
          <a:p>
            <a:pPr>
              <a:defRPr/>
            </a:pPr>
            <a:r>
              <a:rPr lang="en-US" b="1" dirty="0" smtClean="0">
                <a:solidFill>
                  <a:schemeClr val="tx2">
                    <a:lumMod val="20000"/>
                    <a:lumOff val="80000"/>
                  </a:schemeClr>
                </a:solidFill>
              </a:rPr>
              <a:t>Time of birth prophesied</a:t>
            </a:r>
            <a:r>
              <a:rPr lang="en-US" dirty="0" smtClean="0">
                <a:solidFill>
                  <a:schemeClr val="tx2">
                    <a:lumMod val="20000"/>
                    <a:lumOff val="80000"/>
                  </a:schemeClr>
                </a:solidFill>
              </a:rPr>
              <a:t> </a:t>
            </a:r>
            <a:r>
              <a:rPr lang="en-US" b="1" dirty="0" smtClean="0">
                <a:solidFill>
                  <a:schemeClr val="tx2">
                    <a:lumMod val="20000"/>
                    <a:lumOff val="80000"/>
                  </a:schemeClr>
                </a:solidFill>
              </a:rPr>
              <a:t>—                                              </a:t>
            </a:r>
            <a:r>
              <a:rPr lang="en-US" dirty="0" smtClean="0">
                <a:solidFill>
                  <a:schemeClr val="tx2">
                    <a:lumMod val="20000"/>
                    <a:lumOff val="80000"/>
                  </a:schemeClr>
                </a:solidFill>
              </a:rPr>
              <a:t>Daniel 9:25 **** Luke 2:1-7</a:t>
            </a:r>
          </a:p>
          <a:p>
            <a:pPr>
              <a:defRPr/>
            </a:pPr>
            <a:r>
              <a:rPr lang="en-US" b="1" dirty="0" smtClean="0">
                <a:solidFill>
                  <a:schemeClr val="tx2">
                    <a:lumMod val="20000"/>
                    <a:lumOff val="80000"/>
                  </a:schemeClr>
                </a:solidFill>
              </a:rPr>
              <a:t>Jesus to be born of a virgin —                                      </a:t>
            </a:r>
            <a:r>
              <a:rPr lang="en-US" dirty="0" smtClean="0">
                <a:solidFill>
                  <a:schemeClr val="tx2">
                    <a:lumMod val="20000"/>
                    <a:lumOff val="80000"/>
                  </a:schemeClr>
                </a:solidFill>
              </a:rPr>
              <a:t>Isaiah 7:14 **** Matt. 1:18;  </a:t>
            </a:r>
            <a:r>
              <a:rPr lang="en-US" dirty="0" err="1" smtClean="0">
                <a:solidFill>
                  <a:schemeClr val="tx2">
                    <a:lumMod val="20000"/>
                    <a:lumOff val="80000"/>
                  </a:schemeClr>
                </a:solidFill>
              </a:rPr>
              <a:t>Lk</a:t>
            </a:r>
            <a:r>
              <a:rPr lang="en-US" dirty="0" smtClean="0">
                <a:solidFill>
                  <a:schemeClr val="tx2">
                    <a:lumMod val="20000"/>
                    <a:lumOff val="80000"/>
                  </a:schemeClr>
                </a:solidFill>
              </a:rPr>
              <a:t>. 1:26-35 </a:t>
            </a:r>
          </a:p>
        </p:txBody>
      </p:sp>
      <p:sp>
        <p:nvSpPr>
          <p:cNvPr id="4" name="Rectangle 2"/>
          <p:cNvSpPr>
            <a:spLocks noGrp="1" noChangeArrowheads="1"/>
          </p:cNvSpPr>
          <p:nvPr>
            <p:ph type="title"/>
          </p:nvPr>
        </p:nvSpPr>
        <p:spPr>
          <a:xfrm>
            <a:off x="0" y="704850"/>
            <a:ext cx="9144000" cy="1581150"/>
          </a:xfrm>
        </p:spPr>
        <p:txBody>
          <a:bodyPr>
            <a:normAutofit fontScale="90000"/>
            <a:scene3d>
              <a:camera prst="orthographicFront"/>
              <a:lightRig rig="threePt" dir="t"/>
            </a:scene3d>
            <a:sp3d extrusionH="57150">
              <a:bevelT w="38100" h="38100"/>
            </a:sp3d>
          </a:bodyPr>
          <a:lstStyle/>
          <a:p>
            <a:pPr algn="ctr">
              <a:defRPr/>
            </a:pPr>
            <a:r>
              <a:rPr lang="en-US" dirty="0" smtClean="0">
                <a:solidFill>
                  <a:schemeClr val="accent6">
                    <a:lumMod val="60000"/>
                    <a:lumOff val="40000"/>
                  </a:schemeClr>
                </a:solidFill>
              </a:rPr>
              <a:t>The </a:t>
            </a:r>
            <a:r>
              <a:rPr lang="en-US" b="1" dirty="0" smtClean="0">
                <a:solidFill>
                  <a:schemeClr val="accent6">
                    <a:lumMod val="60000"/>
                    <a:lumOff val="40000"/>
                  </a:schemeClr>
                </a:solidFill>
              </a:rPr>
              <a:t>Messiah</a:t>
            </a:r>
            <a:r>
              <a:rPr lang="en-US" dirty="0" smtClean="0">
                <a:solidFill>
                  <a:schemeClr val="accent6">
                    <a:lumMod val="60000"/>
                    <a:lumOff val="40000"/>
                  </a:schemeClr>
                </a:solidFill>
              </a:rPr>
              <a:t> in </a:t>
            </a:r>
            <a:r>
              <a:rPr lang="en-US" b="1" dirty="0" smtClean="0">
                <a:solidFill>
                  <a:schemeClr val="accent6">
                    <a:lumMod val="60000"/>
                    <a:lumOff val="40000"/>
                  </a:schemeClr>
                </a:solidFill>
              </a:rPr>
              <a:t>O.T. Prophecy</a:t>
            </a:r>
            <a:r>
              <a:rPr lang="en-US" dirty="0" smtClean="0">
                <a:solidFill>
                  <a:schemeClr val="accent6">
                    <a:lumMod val="60000"/>
                    <a:lumOff val="40000"/>
                  </a:schemeClr>
                </a:solidFill>
              </a:rPr>
              <a:t> and </a:t>
            </a:r>
            <a:r>
              <a:rPr lang="en-US" b="1" dirty="0" smtClean="0">
                <a:solidFill>
                  <a:schemeClr val="accent6">
                    <a:lumMod val="60000"/>
                    <a:lumOff val="40000"/>
                  </a:schemeClr>
                </a:solidFill>
              </a:rPr>
              <a:t>N.T. Fulfillment</a:t>
            </a:r>
            <a:r>
              <a:rPr lang="en-US" dirty="0" smtClean="0">
                <a:solidFill>
                  <a:schemeClr val="accent6">
                    <a:lumMod val="60000"/>
                    <a:lumOff val="40000"/>
                  </a:schemeClr>
                </a:solidFill>
              </a:rPr>
              <a:t> </a:t>
            </a:r>
          </a:p>
        </p:txBody>
      </p:sp>
      <p:pic>
        <p:nvPicPr>
          <p:cNvPr id="5" name="Picture 4" descr="Scroll with writer's hand.jpg"/>
          <p:cNvPicPr>
            <a:picLocks noChangeAspect="1"/>
          </p:cNvPicPr>
          <p:nvPr/>
        </p:nvPicPr>
        <p:blipFill>
          <a:blip r:embed="rId3" cstate="print"/>
          <a:stretch>
            <a:fillRect/>
          </a:stretch>
        </p:blipFill>
        <p:spPr>
          <a:xfrm>
            <a:off x="5715000" y="4343400"/>
            <a:ext cx="3352800" cy="242570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0" y="838200"/>
            <a:ext cx="9067800" cy="4343400"/>
          </a:xfrm>
        </p:spPr>
        <p:txBody>
          <a:bodyPr>
            <a:normAutofit/>
          </a:bodyPr>
          <a:lstStyle/>
          <a:p>
            <a:pPr>
              <a:buClr>
                <a:schemeClr val="accent1">
                  <a:lumMod val="75000"/>
                </a:schemeClr>
              </a:buClr>
              <a:buSzPct val="90000"/>
            </a:pPr>
            <a:r>
              <a:rPr lang="en-US" sz="3200" dirty="0" smtClean="0"/>
              <a:t>Since the shepherds were not given directions to the manger it must have been understood that they would know where the manger was.</a:t>
            </a:r>
          </a:p>
          <a:p>
            <a:pPr>
              <a:buClr>
                <a:schemeClr val="accent1">
                  <a:lumMod val="75000"/>
                </a:schemeClr>
              </a:buClr>
              <a:buSzPct val="90000"/>
            </a:pPr>
            <a:r>
              <a:rPr lang="en-US" sz="3200" dirty="0" smtClean="0"/>
              <a:t>There must have been only one manger that the temple shepherds used for the sacrificial lambs and that may very well have been on the first floor of the tower of the flock—</a:t>
            </a:r>
            <a:r>
              <a:rPr lang="en-US" sz="3200" dirty="0" err="1" smtClean="0"/>
              <a:t>Migdol</a:t>
            </a:r>
            <a:r>
              <a:rPr lang="en-US" sz="3200" dirty="0" smtClean="0"/>
              <a:t> – Eder!</a:t>
            </a:r>
          </a:p>
        </p:txBody>
      </p:sp>
      <p:pic>
        <p:nvPicPr>
          <p:cNvPr id="3" name="Picture 2" descr="Bethlehem cave inside.bmp"/>
          <p:cNvPicPr>
            <a:picLocks noChangeAspect="1"/>
          </p:cNvPicPr>
          <p:nvPr/>
        </p:nvPicPr>
        <p:blipFill>
          <a:blip r:embed="rId3" cstate="print"/>
          <a:stretch>
            <a:fillRect/>
          </a:stretch>
        </p:blipFill>
        <p:spPr>
          <a:xfrm>
            <a:off x="2840610" y="4419601"/>
            <a:ext cx="3255390" cy="24384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28600" y="76200"/>
            <a:ext cx="8458200" cy="1447800"/>
          </a:xfrm>
        </p:spPr>
        <p:txBody>
          <a:bodyPr>
            <a:normAutofit/>
            <a:scene3d>
              <a:camera prst="orthographicFront"/>
              <a:lightRig rig="threePt" dir="t"/>
            </a:scene3d>
            <a:sp3d extrusionH="57150">
              <a:bevelT w="38100" h="38100"/>
            </a:sp3d>
          </a:bodyPr>
          <a:lstStyle/>
          <a:p>
            <a:r>
              <a:rPr lang="en-US" sz="6000" b="1" dirty="0" err="1" smtClean="0">
                <a:solidFill>
                  <a:srgbClr val="D98361"/>
                </a:solidFill>
              </a:rPr>
              <a:t>Migdol</a:t>
            </a:r>
            <a:r>
              <a:rPr lang="en-US" sz="6000" b="1" dirty="0" smtClean="0">
                <a:solidFill>
                  <a:srgbClr val="D98361"/>
                </a:solidFill>
              </a:rPr>
              <a:t>-Eder</a:t>
            </a:r>
          </a:p>
        </p:txBody>
      </p:sp>
      <p:sp>
        <p:nvSpPr>
          <p:cNvPr id="61443" name="Content Placeholder 2"/>
          <p:cNvSpPr>
            <a:spLocks noGrp="1"/>
          </p:cNvSpPr>
          <p:nvPr>
            <p:ph idx="1"/>
          </p:nvPr>
        </p:nvSpPr>
        <p:spPr>
          <a:xfrm>
            <a:off x="0" y="1600200"/>
            <a:ext cx="9144000" cy="5257800"/>
          </a:xfrm>
        </p:spPr>
        <p:txBody>
          <a:bodyPr>
            <a:normAutofit/>
          </a:bodyPr>
          <a:lstStyle/>
          <a:p>
            <a:r>
              <a:rPr lang="en-US" sz="3200" dirty="0" smtClean="0"/>
              <a:t>This was the “tower of the flock”                       where the priests would clean the                           sacrificial lambs with swaddling                         cloths and examine them for perfection. </a:t>
            </a:r>
          </a:p>
          <a:p>
            <a:r>
              <a:rPr lang="en-US" sz="3200" dirty="0" smtClean="0"/>
              <a:t>When the shepherds heard that the babe was wrapped in swaddling cloths they would know exactly where to go to find the manger.</a:t>
            </a:r>
          </a:p>
          <a:p>
            <a:r>
              <a:rPr lang="en-US" sz="3200" dirty="0" smtClean="0"/>
              <a:t>Jesus may have been wrapped in these cloths.</a:t>
            </a:r>
          </a:p>
        </p:txBody>
      </p:sp>
      <p:pic>
        <p:nvPicPr>
          <p:cNvPr id="4" name="Picture 3" descr="swaddling clothes used in marble engraving.bmp"/>
          <p:cNvPicPr>
            <a:picLocks noChangeAspect="1"/>
          </p:cNvPicPr>
          <p:nvPr/>
        </p:nvPicPr>
        <p:blipFill>
          <a:blip r:embed="rId3" cstate="print"/>
          <a:stretch>
            <a:fillRect/>
          </a:stretch>
        </p:blipFill>
        <p:spPr>
          <a:xfrm>
            <a:off x="6134100" y="828675"/>
            <a:ext cx="2857500" cy="2143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09600"/>
            <a:ext cx="8229600" cy="1143000"/>
          </a:xfrm>
        </p:spPr>
        <p:txBody>
          <a:bodyPr>
            <a:normAutofit/>
            <a:scene3d>
              <a:camera prst="orthographicFront"/>
              <a:lightRig rig="threePt" dir="t"/>
            </a:scene3d>
            <a:sp3d extrusionH="57150">
              <a:bevelT w="38100" h="38100"/>
            </a:sp3d>
          </a:bodyPr>
          <a:lstStyle/>
          <a:p>
            <a:pPr eaLnBrk="1" hangingPunct="1"/>
            <a:r>
              <a:rPr lang="en-US" sz="6000" b="1" dirty="0" smtClean="0">
                <a:solidFill>
                  <a:srgbClr val="D98361"/>
                </a:solidFill>
              </a:rPr>
              <a:t>Micah 5:2</a:t>
            </a:r>
          </a:p>
        </p:txBody>
      </p:sp>
      <p:sp>
        <p:nvSpPr>
          <p:cNvPr id="62467" name="Content Placeholder 2"/>
          <p:cNvSpPr>
            <a:spLocks noGrp="1"/>
          </p:cNvSpPr>
          <p:nvPr>
            <p:ph idx="1"/>
          </p:nvPr>
        </p:nvSpPr>
        <p:spPr>
          <a:xfrm>
            <a:off x="152400" y="1676400"/>
            <a:ext cx="8534400" cy="4724400"/>
          </a:xfrm>
        </p:spPr>
        <p:txBody>
          <a:bodyPr/>
          <a:lstStyle/>
          <a:p>
            <a:pPr marL="0" indent="0" eaLnBrk="1" hangingPunct="1">
              <a:buFont typeface="Arial" charset="0"/>
              <a:buNone/>
            </a:pPr>
            <a:r>
              <a:rPr lang="en-US" sz="3600" dirty="0" smtClean="0"/>
              <a:t>    But thou, Bethlehem </a:t>
            </a:r>
            <a:r>
              <a:rPr lang="en-US" sz="3600" dirty="0" err="1" smtClean="0"/>
              <a:t>Ephratah</a:t>
            </a:r>
            <a:r>
              <a:rPr lang="en-US" sz="3600" dirty="0" smtClean="0"/>
              <a:t>, </a:t>
            </a:r>
            <a:r>
              <a:rPr lang="en-US" sz="3600" i="1" dirty="0" smtClean="0"/>
              <a:t>though</a:t>
            </a:r>
            <a:r>
              <a:rPr lang="en-US" sz="3600" dirty="0" smtClean="0"/>
              <a:t> thou be little among the thousands of Judah, </a:t>
            </a:r>
            <a:r>
              <a:rPr lang="en-US" sz="3600" i="1" dirty="0" smtClean="0"/>
              <a:t>yet</a:t>
            </a:r>
            <a:r>
              <a:rPr lang="en-US" sz="3600" dirty="0" smtClean="0"/>
              <a:t> out of thee shall He come forth unto me </a:t>
            </a:r>
            <a:r>
              <a:rPr lang="en-US" sz="3600" i="1" dirty="0" smtClean="0"/>
              <a:t>that is</a:t>
            </a:r>
            <a:r>
              <a:rPr lang="en-US" sz="3600" dirty="0" smtClean="0"/>
              <a:t> to be ruler in Israel; whose goings forth </a:t>
            </a:r>
            <a:r>
              <a:rPr lang="en-US" sz="3600" i="1" dirty="0" smtClean="0"/>
              <a:t>have been</a:t>
            </a:r>
            <a:r>
              <a:rPr lang="en-US" sz="3600" dirty="0" smtClean="0"/>
              <a:t> from of old, from everlasting.</a:t>
            </a:r>
            <a:r>
              <a:rPr lang="en-US" sz="3600" baseline="30000" dirty="0" smtClean="0">
                <a:hlinkClick r:id="rId3" action="ppaction://hlinkfile"/>
              </a:rPr>
              <a:t> </a:t>
            </a:r>
            <a:endParaRPr lang="en-US" sz="3600" baseline="30000" dirty="0" smtClean="0"/>
          </a:p>
          <a:p>
            <a:pPr eaLnBrk="1" hangingPunct="1">
              <a:buFont typeface="Arial" charset="0"/>
              <a:buNone/>
            </a:pPr>
            <a:r>
              <a:rPr lang="en-US" dirty="0" smtClean="0"/>
              <a:t>Hebrew:  everlasting = “the days of eternity”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0" y="685800"/>
            <a:ext cx="9144000" cy="6172200"/>
          </a:xfrm>
        </p:spPr>
        <p:txBody>
          <a:bodyPr>
            <a:normAutofit/>
          </a:bodyPr>
          <a:lstStyle/>
          <a:p>
            <a:pPr marL="0" indent="0" algn="ctr">
              <a:buFont typeface="Arial" charset="0"/>
              <a:buNone/>
            </a:pPr>
            <a:r>
              <a:rPr lang="en-US" sz="3600" dirty="0" smtClean="0"/>
              <a:t>Messiah, the prophesied Savior and Ruler of Israel will come from Bethlehem.</a:t>
            </a:r>
          </a:p>
          <a:p>
            <a:pPr marL="0" indent="0" algn="ctr">
              <a:buFont typeface="Arial" charset="0"/>
              <a:buNone/>
            </a:pPr>
            <a:r>
              <a:rPr lang="en-US" sz="3600" u="sng" dirty="0" smtClean="0"/>
              <a:t>Matthew 2:6</a:t>
            </a:r>
          </a:p>
          <a:p>
            <a:pPr marL="0" indent="0">
              <a:buFont typeface="Arial" charset="0"/>
              <a:buNone/>
            </a:pPr>
            <a:r>
              <a:rPr lang="en-US" sz="3600" dirty="0" smtClean="0"/>
              <a:t>    And thou Bethlehem, </a:t>
            </a:r>
            <a:r>
              <a:rPr lang="en-US" sz="3600" i="1" dirty="0" smtClean="0"/>
              <a:t>in</a:t>
            </a:r>
            <a:r>
              <a:rPr lang="en-US" sz="3600" dirty="0" smtClean="0"/>
              <a:t> the land of </a:t>
            </a:r>
            <a:r>
              <a:rPr lang="en-US" sz="3600" dirty="0" err="1" smtClean="0"/>
              <a:t>Juda</a:t>
            </a:r>
            <a:r>
              <a:rPr lang="en-US" sz="3600" dirty="0" smtClean="0"/>
              <a:t>, art not the least among the 	                             princes of </a:t>
            </a:r>
            <a:r>
              <a:rPr lang="en-US" sz="3600" dirty="0" err="1" smtClean="0"/>
              <a:t>Juda</a:t>
            </a:r>
            <a:r>
              <a:rPr lang="en-US" sz="3600" dirty="0" smtClean="0"/>
              <a:t>: for out of	                     thee shall come a 				      Governor, that shall rule                                my people Israel</a:t>
            </a:r>
            <a:r>
              <a:rPr lang="en-US" sz="2400" dirty="0" smtClean="0"/>
              <a:t>. </a:t>
            </a:r>
          </a:p>
        </p:txBody>
      </p:sp>
      <p:pic>
        <p:nvPicPr>
          <p:cNvPr id="3" name="Picture 2" descr="Jesus_king_1.jpg"/>
          <p:cNvPicPr>
            <a:picLocks noChangeAspect="1"/>
          </p:cNvPicPr>
          <p:nvPr/>
        </p:nvPicPr>
        <p:blipFill>
          <a:blip r:embed="rId3" cstate="print"/>
          <a:stretch>
            <a:fillRect/>
          </a:stretch>
        </p:blipFill>
        <p:spPr>
          <a:xfrm>
            <a:off x="5105400" y="3429000"/>
            <a:ext cx="3592422" cy="2669136"/>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838200"/>
            <a:ext cx="9144000" cy="2057400"/>
          </a:xfrm>
        </p:spPr>
        <p:txBody>
          <a:bodyPr>
            <a:noAutofit/>
          </a:bodyPr>
          <a:lstStyle/>
          <a:p>
            <a:pPr algn="ctr"/>
            <a:r>
              <a:rPr lang="en-US" sz="4400" b="1" dirty="0" smtClean="0">
                <a:solidFill>
                  <a:schemeClr val="accent1">
                    <a:lumMod val="60000"/>
                    <a:lumOff val="40000"/>
                  </a:schemeClr>
                </a:solidFill>
              </a:rPr>
              <a:t>According to </a:t>
            </a:r>
            <a:r>
              <a:rPr lang="en-US" sz="4400" b="1" dirty="0" err="1" smtClean="0">
                <a:solidFill>
                  <a:schemeClr val="accent1">
                    <a:lumMod val="60000"/>
                    <a:lumOff val="40000"/>
                  </a:schemeClr>
                </a:solidFill>
              </a:rPr>
              <a:t>Edersheim</a:t>
            </a:r>
            <a:r>
              <a:rPr lang="en-US" sz="4400" b="1" dirty="0" smtClean="0">
                <a:solidFill>
                  <a:schemeClr val="accent1">
                    <a:lumMod val="60000"/>
                    <a:lumOff val="40000"/>
                  </a:schemeClr>
                </a:solidFill>
              </a:rPr>
              <a:t>, </a:t>
            </a:r>
            <a:r>
              <a:rPr lang="en-US" sz="4400" b="1" i="1" dirty="0" smtClean="0">
                <a:solidFill>
                  <a:schemeClr val="accent1">
                    <a:lumMod val="60000"/>
                    <a:lumOff val="40000"/>
                  </a:schemeClr>
                </a:solidFill>
              </a:rPr>
              <a:t>The Life and Times of Jesus</a:t>
            </a:r>
            <a:r>
              <a:rPr lang="en-US" sz="4400" b="1" dirty="0" smtClean="0">
                <a:solidFill>
                  <a:schemeClr val="accent1">
                    <a:lumMod val="60000"/>
                    <a:lumOff val="40000"/>
                  </a:schemeClr>
                </a:solidFill>
              </a:rPr>
              <a:t>,     </a:t>
            </a:r>
            <a:r>
              <a:rPr lang="en-US" sz="3600" b="1" dirty="0" smtClean="0">
                <a:solidFill>
                  <a:schemeClr val="accent1">
                    <a:lumMod val="60000"/>
                    <a:lumOff val="40000"/>
                  </a:schemeClr>
                </a:solidFill>
              </a:rPr>
              <a:t>Book 2, Chapter 6</a:t>
            </a:r>
            <a:endParaRPr lang="en-US" sz="4400" b="1" dirty="0" smtClean="0">
              <a:solidFill>
                <a:schemeClr val="accent1">
                  <a:lumMod val="60000"/>
                  <a:lumOff val="40000"/>
                </a:schemeClr>
              </a:solidFill>
            </a:endParaRPr>
          </a:p>
        </p:txBody>
      </p:sp>
      <p:sp>
        <p:nvSpPr>
          <p:cNvPr id="64515" name="Content Placeholder 2"/>
          <p:cNvSpPr>
            <a:spLocks noGrp="1"/>
          </p:cNvSpPr>
          <p:nvPr>
            <p:ph idx="1"/>
          </p:nvPr>
        </p:nvSpPr>
        <p:spPr>
          <a:xfrm>
            <a:off x="0" y="3002280"/>
            <a:ext cx="7543800" cy="3855720"/>
          </a:xfrm>
        </p:spPr>
        <p:txBody>
          <a:bodyPr>
            <a:normAutofit/>
          </a:bodyPr>
          <a:lstStyle/>
          <a:p>
            <a:r>
              <a:rPr lang="en-US" sz="3600" dirty="0" err="1" smtClean="0"/>
              <a:t>Migdol</a:t>
            </a:r>
            <a:r>
              <a:rPr lang="en-US" sz="3600" dirty="0" smtClean="0"/>
              <a:t> </a:t>
            </a:r>
            <a:r>
              <a:rPr lang="en-US" sz="3600" dirty="0" err="1" smtClean="0"/>
              <a:t>Edar</a:t>
            </a:r>
            <a:r>
              <a:rPr lang="en-US" sz="3600" dirty="0" smtClean="0"/>
              <a:t> was not “the watchtower  for the ordinary flocks that pastured on the barren sheep ground beyond Bethlehem, but it lay close to the town, on the road to Jerusalem.” </a:t>
            </a:r>
          </a:p>
        </p:txBody>
      </p:sp>
      <p:pic>
        <p:nvPicPr>
          <p:cNvPr id="4" name="Picture 3" descr="Sheep Watchtower.bmp"/>
          <p:cNvPicPr>
            <a:picLocks noChangeAspect="1"/>
          </p:cNvPicPr>
          <p:nvPr/>
        </p:nvPicPr>
        <p:blipFill>
          <a:blip r:embed="rId3" cstate="print"/>
          <a:stretch>
            <a:fillRect/>
          </a:stretch>
        </p:blipFill>
        <p:spPr>
          <a:xfrm>
            <a:off x="7086600" y="4191000"/>
            <a:ext cx="1905000" cy="247402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838200"/>
            <a:ext cx="9144000" cy="1828800"/>
          </a:xfrm>
        </p:spPr>
        <p:txBody>
          <a:bodyPr>
            <a:no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The Hebrew </a:t>
            </a:r>
            <a:r>
              <a:rPr lang="en-US" sz="6000" b="1" dirty="0" err="1" smtClean="0">
                <a:solidFill>
                  <a:schemeClr val="accent1">
                    <a:lumMod val="60000"/>
                    <a:lumOff val="40000"/>
                  </a:schemeClr>
                </a:solidFill>
              </a:rPr>
              <a:t>Mishnah</a:t>
            </a:r>
            <a:r>
              <a:rPr lang="en-US" sz="6000" b="1" dirty="0" smtClean="0">
                <a:solidFill>
                  <a:schemeClr val="accent1">
                    <a:lumMod val="60000"/>
                    <a:lumOff val="40000"/>
                  </a:schemeClr>
                </a:solidFill>
              </a:rPr>
              <a:t>, </a:t>
            </a:r>
            <a:r>
              <a:rPr lang="en-US" sz="6000" b="1" dirty="0" err="1" smtClean="0">
                <a:solidFill>
                  <a:schemeClr val="accent1">
                    <a:lumMod val="60000"/>
                    <a:lumOff val="40000"/>
                  </a:schemeClr>
                </a:solidFill>
              </a:rPr>
              <a:t>Shekelim</a:t>
            </a:r>
            <a:r>
              <a:rPr lang="en-US" sz="6000" b="1" dirty="0" smtClean="0">
                <a:solidFill>
                  <a:schemeClr val="accent1">
                    <a:lumMod val="60000"/>
                    <a:lumOff val="40000"/>
                  </a:schemeClr>
                </a:solidFill>
              </a:rPr>
              <a:t> 7:4</a:t>
            </a:r>
          </a:p>
        </p:txBody>
      </p:sp>
      <p:sp>
        <p:nvSpPr>
          <p:cNvPr id="65539" name="Content Placeholder 2"/>
          <p:cNvSpPr>
            <a:spLocks noGrp="1"/>
          </p:cNvSpPr>
          <p:nvPr>
            <p:ph idx="1"/>
          </p:nvPr>
        </p:nvSpPr>
        <p:spPr>
          <a:xfrm>
            <a:off x="457200" y="2895600"/>
            <a:ext cx="8229600" cy="2362200"/>
          </a:xfrm>
        </p:spPr>
        <p:txBody>
          <a:bodyPr>
            <a:normAutofit/>
          </a:bodyPr>
          <a:lstStyle/>
          <a:p>
            <a:pPr>
              <a:buSzPct val="90000"/>
            </a:pPr>
            <a:r>
              <a:rPr lang="en-US" sz="3600" dirty="0" smtClean="0"/>
              <a:t>“…the flocks which pastured there [</a:t>
            </a:r>
            <a:r>
              <a:rPr lang="en-US" sz="3600" dirty="0" err="1" smtClean="0"/>
              <a:t>Migdol</a:t>
            </a:r>
            <a:r>
              <a:rPr lang="en-US" sz="3600" dirty="0" smtClean="0"/>
              <a:t> –</a:t>
            </a:r>
            <a:r>
              <a:rPr lang="en-US" sz="3600" dirty="0" err="1" smtClean="0"/>
              <a:t>Edar</a:t>
            </a:r>
            <a:r>
              <a:rPr lang="en-US" sz="3600" dirty="0" smtClean="0"/>
              <a:t>] were destined for Temple sacrifices. </a:t>
            </a:r>
          </a:p>
        </p:txBody>
      </p:sp>
      <p:pic>
        <p:nvPicPr>
          <p:cNvPr id="4" name="Picture 3" descr="Sheep-in-desert.jpg"/>
          <p:cNvPicPr>
            <a:picLocks noChangeAspect="1"/>
          </p:cNvPicPr>
          <p:nvPr/>
        </p:nvPicPr>
        <p:blipFill>
          <a:blip r:embed="rId3" cstate="print"/>
          <a:stretch>
            <a:fillRect/>
          </a:stretch>
        </p:blipFill>
        <p:spPr>
          <a:xfrm>
            <a:off x="2895600" y="4267199"/>
            <a:ext cx="3505200" cy="2341473"/>
          </a:xfrm>
          <a:prstGeom prst="rect">
            <a:avLst/>
          </a:prstGeom>
          <a:scene3d>
            <a:camera prst="orthographicFront"/>
            <a:lightRig rig="threePt" dir="t"/>
          </a:scene3d>
          <a:sp3d>
            <a:bevelT prst="relaxedInset"/>
          </a:sp3d>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533400"/>
            <a:ext cx="9144000" cy="2362200"/>
          </a:xfrm>
        </p:spPr>
        <p:txBody>
          <a:bodyPr>
            <a:noAutofit/>
            <a:scene3d>
              <a:camera prst="orthographicFront"/>
              <a:lightRig rig="threePt" dir="t"/>
            </a:scene3d>
            <a:sp3d extrusionH="57150">
              <a:bevelT w="38100" h="38100"/>
            </a:sp3d>
          </a:bodyPr>
          <a:lstStyle/>
          <a:p>
            <a:pPr algn="ctr"/>
            <a:r>
              <a:rPr lang="en-US" sz="5400" b="1" dirty="0" err="1" smtClean="0">
                <a:solidFill>
                  <a:schemeClr val="accent1">
                    <a:lumMod val="60000"/>
                    <a:lumOff val="40000"/>
                  </a:schemeClr>
                </a:solidFill>
              </a:rPr>
              <a:t>Migdol</a:t>
            </a:r>
            <a:r>
              <a:rPr lang="en-US" sz="5400" b="1" dirty="0" smtClean="0">
                <a:solidFill>
                  <a:schemeClr val="accent1">
                    <a:lumMod val="60000"/>
                    <a:lumOff val="40000"/>
                  </a:schemeClr>
                </a:solidFill>
              </a:rPr>
              <a:t>-Eder is mentioned in the Hebrew </a:t>
            </a:r>
            <a:r>
              <a:rPr lang="en-US" sz="5400" b="1" dirty="0" err="1" smtClean="0">
                <a:solidFill>
                  <a:schemeClr val="accent1">
                    <a:lumMod val="60000"/>
                    <a:lumOff val="40000"/>
                  </a:schemeClr>
                </a:solidFill>
              </a:rPr>
              <a:t>Targums</a:t>
            </a:r>
            <a:endParaRPr lang="en-US" sz="5400" b="1" dirty="0" smtClean="0">
              <a:solidFill>
                <a:schemeClr val="accent1">
                  <a:lumMod val="60000"/>
                  <a:lumOff val="40000"/>
                </a:schemeClr>
              </a:solidFill>
            </a:endParaRPr>
          </a:p>
        </p:txBody>
      </p:sp>
      <p:sp>
        <p:nvSpPr>
          <p:cNvPr id="55299" name="Content Placeholder 2"/>
          <p:cNvSpPr>
            <a:spLocks noGrp="1"/>
          </p:cNvSpPr>
          <p:nvPr>
            <p:ph idx="1"/>
          </p:nvPr>
        </p:nvSpPr>
        <p:spPr>
          <a:xfrm>
            <a:off x="0" y="2819400"/>
            <a:ext cx="9144000" cy="4038600"/>
          </a:xfrm>
        </p:spPr>
        <p:txBody>
          <a:bodyPr>
            <a:normAutofit lnSpcReduction="10000"/>
          </a:bodyPr>
          <a:lstStyle/>
          <a:p>
            <a:pPr>
              <a:buNone/>
            </a:pPr>
            <a:r>
              <a:rPr lang="en-US" sz="3200" dirty="0" err="1" smtClean="0"/>
              <a:t>Targum</a:t>
            </a:r>
            <a:r>
              <a:rPr lang="en-US" sz="3200" dirty="0" smtClean="0"/>
              <a:t> Yonatan paraphrases Genesis 35:23 and Micah 4:8 as: “He spread his tent beyond </a:t>
            </a:r>
            <a:r>
              <a:rPr lang="en-US" sz="3200" dirty="0" err="1" smtClean="0"/>
              <a:t>Migdol</a:t>
            </a:r>
            <a:r>
              <a:rPr lang="en-US" sz="3200" dirty="0" smtClean="0"/>
              <a:t> Eder, the place where King Messiah will reveal Himself at the end of days.”</a:t>
            </a:r>
          </a:p>
          <a:p>
            <a:pPr>
              <a:buNone/>
            </a:pPr>
            <a:r>
              <a:rPr lang="en-US" sz="3200" dirty="0" smtClean="0"/>
              <a:t>Genesis 35:21 places </a:t>
            </a:r>
            <a:r>
              <a:rPr lang="en-US" sz="3200" dirty="0" err="1" smtClean="0"/>
              <a:t>Migdol</a:t>
            </a:r>
            <a:r>
              <a:rPr lang="en-US" sz="3200" dirty="0" smtClean="0"/>
              <a:t> </a:t>
            </a:r>
            <a:r>
              <a:rPr lang="en-US" sz="3200" dirty="0" err="1" smtClean="0"/>
              <a:t>Edar</a:t>
            </a:r>
            <a:r>
              <a:rPr lang="en-US" sz="3200" dirty="0" smtClean="0"/>
              <a:t> in reference to Bethlehem.</a:t>
            </a:r>
          </a:p>
          <a:p>
            <a:pPr>
              <a:buNone/>
            </a:pPr>
            <a:r>
              <a:rPr lang="en-US" sz="3200" dirty="0" smtClean="0"/>
              <a:t>Micah 4:7-8 places </a:t>
            </a:r>
            <a:r>
              <a:rPr lang="en-US" sz="3200" dirty="0" err="1" smtClean="0"/>
              <a:t>Migdol</a:t>
            </a:r>
            <a:r>
              <a:rPr lang="en-US" sz="3200" dirty="0" smtClean="0"/>
              <a:t> </a:t>
            </a:r>
            <a:r>
              <a:rPr lang="en-US" sz="3200" dirty="0" err="1" smtClean="0"/>
              <a:t>Edar</a:t>
            </a:r>
            <a:r>
              <a:rPr lang="en-US" sz="3200" dirty="0" smtClean="0"/>
              <a:t> in reference to Jerusalem.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76200" y="914400"/>
            <a:ext cx="6248400" cy="5943600"/>
          </a:xfrm>
        </p:spPr>
        <p:txBody>
          <a:bodyPr>
            <a:normAutofit/>
          </a:bodyPr>
          <a:lstStyle/>
          <a:p>
            <a:pPr>
              <a:buSzPct val="90000"/>
            </a:pPr>
            <a:r>
              <a:rPr lang="en-US" sz="4000" dirty="0" smtClean="0"/>
              <a:t>Both Bethlehem and Jerusalem are identified with </a:t>
            </a:r>
            <a:r>
              <a:rPr lang="en-US" sz="4000" dirty="0" err="1" smtClean="0"/>
              <a:t>Migdol</a:t>
            </a:r>
            <a:r>
              <a:rPr lang="en-US" sz="4000" dirty="0" smtClean="0"/>
              <a:t> </a:t>
            </a:r>
            <a:r>
              <a:rPr lang="en-US" sz="4000" dirty="0" err="1" smtClean="0"/>
              <a:t>Edar</a:t>
            </a:r>
            <a:r>
              <a:rPr lang="en-US" sz="4000" dirty="0" smtClean="0"/>
              <a:t>, the Tower of the Flock.</a:t>
            </a:r>
          </a:p>
          <a:p>
            <a:pPr>
              <a:buSzPct val="90000"/>
            </a:pPr>
            <a:r>
              <a:rPr lang="en-US" sz="4000" dirty="0" smtClean="0"/>
              <a:t>Both Bethlehem and Jerusalem are important to the prophecies and life of YHWH, Lord Jesus, the Messiah and King of Israel.</a:t>
            </a:r>
          </a:p>
        </p:txBody>
      </p:sp>
      <p:pic>
        <p:nvPicPr>
          <p:cNvPr id="3" name="Picture 2" descr="migdal EderTower of the flock2.jpg"/>
          <p:cNvPicPr>
            <a:picLocks noChangeAspect="1"/>
          </p:cNvPicPr>
          <p:nvPr/>
        </p:nvPicPr>
        <p:blipFill>
          <a:blip r:embed="rId3" cstate="print"/>
          <a:stretch>
            <a:fillRect/>
          </a:stretch>
        </p:blipFill>
        <p:spPr>
          <a:xfrm>
            <a:off x="6629400" y="1485900"/>
            <a:ext cx="2108200" cy="4457700"/>
          </a:xfrm>
          <a:prstGeom prst="rect">
            <a:avLst/>
          </a:prstGeom>
          <a:effectLst>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533400"/>
            <a:ext cx="9144000" cy="4495800"/>
          </a:xfrm>
        </p:spPr>
        <p:txBody>
          <a:bodyPr/>
          <a:lstStyle/>
          <a:p>
            <a:pPr marL="57150" indent="-57150" algn="ctr">
              <a:buFont typeface="Arial" charset="0"/>
              <a:buNone/>
            </a:pPr>
            <a:r>
              <a:rPr lang="en-US" sz="3600" dirty="0" smtClean="0"/>
              <a:t>Messiah Jesus was born in Bethlehem, the place where the sacrificial sheep were born and cared for. He would ultimately become the perfect, sinless, unblemished sacrificial lamb which would be crucified in Jerusalem!</a:t>
            </a:r>
          </a:p>
          <a:p>
            <a:pPr marL="57150" indent="-57150" algn="ctr">
              <a:buFont typeface="Arial" charset="0"/>
              <a:buNone/>
            </a:pPr>
            <a:r>
              <a:rPr lang="en-US" sz="3600" dirty="0" smtClean="0"/>
              <a:t>The sacrificial lambs were offered as sacrifices in Jerusalem. </a:t>
            </a:r>
          </a:p>
        </p:txBody>
      </p:sp>
      <p:pic>
        <p:nvPicPr>
          <p:cNvPr id="3" name="Picture 2" descr="Sheperds christmas.jpg"/>
          <p:cNvPicPr>
            <a:picLocks noChangeAspect="1"/>
          </p:cNvPicPr>
          <p:nvPr/>
        </p:nvPicPr>
        <p:blipFill>
          <a:blip r:embed="rId3" cstate="print"/>
          <a:stretch>
            <a:fillRect/>
          </a:stretch>
        </p:blipFill>
        <p:spPr>
          <a:xfrm>
            <a:off x="2895600" y="4572000"/>
            <a:ext cx="3657600" cy="21336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0" y="685800"/>
            <a:ext cx="7543800" cy="6172200"/>
          </a:xfrm>
        </p:spPr>
        <p:txBody>
          <a:bodyPr/>
          <a:lstStyle/>
          <a:p>
            <a:pPr marL="57150" indent="-57150" algn="ctr">
              <a:buFont typeface="Arial" charset="0"/>
              <a:buNone/>
            </a:pPr>
            <a:r>
              <a:rPr lang="en-US" sz="4000" dirty="0" smtClean="0"/>
              <a:t> The angel said to the shepherds: “For unto you is born this day in the city of David a Saviour, which is Christ the Lord. </a:t>
            </a:r>
            <a:r>
              <a:rPr lang="en-US" sz="4000" baseline="30000" dirty="0" smtClean="0"/>
              <a:t>12</a:t>
            </a:r>
            <a:r>
              <a:rPr lang="en-US" sz="4000" dirty="0" smtClean="0"/>
              <a:t>And this </a:t>
            </a:r>
            <a:r>
              <a:rPr lang="en-US" sz="4000" i="1" dirty="0" smtClean="0"/>
              <a:t>shall be</a:t>
            </a:r>
            <a:r>
              <a:rPr lang="en-US" sz="4000" dirty="0" smtClean="0"/>
              <a:t> a sign unto you; Ye shall find the babe wrapped in swaddling  clothes, lying in a manger.”</a:t>
            </a:r>
          </a:p>
          <a:p>
            <a:pPr marL="57150" indent="-57150" algn="ctr">
              <a:buFont typeface="Arial" charset="0"/>
              <a:buNone/>
            </a:pPr>
            <a:r>
              <a:rPr lang="en-US" sz="4000" dirty="0" smtClean="0"/>
              <a:t>Notice: The babe is wrapped         in “swaddling clothes.”</a:t>
            </a:r>
          </a:p>
        </p:txBody>
      </p:sp>
      <p:pic>
        <p:nvPicPr>
          <p:cNvPr id="3" name="Picture 2" descr="Angel-Shepherds1.jpg"/>
          <p:cNvPicPr>
            <a:picLocks noChangeAspect="1"/>
          </p:cNvPicPr>
          <p:nvPr/>
        </p:nvPicPr>
        <p:blipFill>
          <a:blip r:embed="rId3" cstate="print"/>
          <a:stretch>
            <a:fillRect/>
          </a:stretch>
        </p:blipFill>
        <p:spPr>
          <a:xfrm>
            <a:off x="6781800" y="3753294"/>
            <a:ext cx="2286000" cy="2802436"/>
          </a:xfrm>
          <a:prstGeom prst="rect">
            <a:avLst/>
          </a:prstGeom>
          <a:scene3d>
            <a:camera prst="orthographicFront"/>
            <a:lightRig rig="threePt" dir="t"/>
          </a:scene3d>
          <a:sp3d>
            <a:bevelT w="114300" prst="hardEdge"/>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Content Placeholder 3" descr="C6B3C7C3.bmp"/>
          <p:cNvPicPr>
            <a:picLocks noGrp="1" noChangeAspect="1"/>
          </p:cNvPicPr>
          <p:nvPr>
            <p:ph idx="1"/>
          </p:nvPr>
        </p:nvPicPr>
        <p:blipFill>
          <a:blip r:embed="rId4" cstate="print"/>
          <a:srcRect/>
          <a:stretch>
            <a:fillRect/>
          </a:stretch>
        </p:blipFill>
        <p:spPr>
          <a:xfrm>
            <a:off x="0" y="77788"/>
            <a:ext cx="9144000" cy="6780212"/>
          </a:xfrm>
        </p:spPr>
      </p:pic>
      <p:sp>
        <p:nvSpPr>
          <p:cNvPr id="1043" name="TextBox 2"/>
          <p:cNvSpPr txBox="1">
            <a:spLocks noChangeArrowheads="1"/>
          </p:cNvSpPr>
          <p:nvPr/>
        </p:nvSpPr>
        <p:spPr bwMode="auto">
          <a:xfrm>
            <a:off x="3810000" y="1600200"/>
            <a:ext cx="1066800" cy="461963"/>
          </a:xfrm>
          <a:prstGeom prst="rect">
            <a:avLst/>
          </a:prstGeom>
          <a:noFill/>
          <a:ln w="9525">
            <a:noFill/>
            <a:miter lim="800000"/>
            <a:headEnd/>
            <a:tailEnd/>
          </a:ln>
        </p:spPr>
        <p:txBody>
          <a:bodyPr>
            <a:spAutoFit/>
          </a:bodyPr>
          <a:lstStyle/>
          <a:p>
            <a:r>
              <a:rPr lang="en-US" sz="2400" b="1">
                <a:solidFill>
                  <a:srgbClr val="FF0000"/>
                </a:solidFill>
              </a:rPr>
              <a:t>Royal</a:t>
            </a:r>
          </a:p>
        </p:txBody>
      </p:sp>
      <p:sp>
        <p:nvSpPr>
          <p:cNvPr id="1044" name="TextBox 3"/>
          <p:cNvSpPr txBox="1">
            <a:spLocks noChangeArrowheads="1"/>
          </p:cNvSpPr>
          <p:nvPr/>
        </p:nvSpPr>
        <p:spPr bwMode="auto">
          <a:xfrm>
            <a:off x="4876800" y="1611313"/>
            <a:ext cx="1219200" cy="461962"/>
          </a:xfrm>
          <a:prstGeom prst="rect">
            <a:avLst/>
          </a:prstGeom>
          <a:noFill/>
          <a:ln w="9525">
            <a:noFill/>
            <a:miter lim="800000"/>
            <a:headEnd/>
            <a:tailEnd/>
          </a:ln>
        </p:spPr>
        <p:txBody>
          <a:bodyPr>
            <a:spAutoFit/>
          </a:bodyPr>
          <a:lstStyle/>
          <a:p>
            <a:r>
              <a:rPr lang="en-US" sz="2400" b="1">
                <a:solidFill>
                  <a:srgbClr val="FF0000"/>
                </a:solidFill>
              </a:rPr>
              <a:t>Legal</a:t>
            </a:r>
          </a:p>
        </p:txBody>
      </p:sp>
      <p:sp>
        <p:nvSpPr>
          <p:cNvPr id="1045" name="TextBox 4"/>
          <p:cNvSpPr txBox="1">
            <a:spLocks noChangeArrowheads="1"/>
          </p:cNvSpPr>
          <p:nvPr/>
        </p:nvSpPr>
        <p:spPr bwMode="auto">
          <a:xfrm>
            <a:off x="304800" y="5634038"/>
            <a:ext cx="8610600" cy="461962"/>
          </a:xfrm>
          <a:prstGeom prst="rect">
            <a:avLst/>
          </a:prstGeom>
          <a:noFill/>
          <a:ln w="9525">
            <a:noFill/>
            <a:miter lim="800000"/>
            <a:headEnd/>
            <a:tailEnd/>
          </a:ln>
        </p:spPr>
        <p:txBody>
          <a:bodyPr>
            <a:spAutoFit/>
          </a:bodyPr>
          <a:lstStyle/>
          <a:p>
            <a:r>
              <a:rPr lang="en-US" sz="2400" b="1">
                <a:solidFill>
                  <a:srgbClr val="FF0000"/>
                </a:solidFill>
              </a:rPr>
              <a:t>Jesus was the heir to David’s throne, legally and royally!!</a:t>
            </a:r>
          </a:p>
        </p:txBody>
      </p:sp>
      <p:sp>
        <p:nvSpPr>
          <p:cNvPr id="1046" name="TextBox 5"/>
          <p:cNvSpPr txBox="1">
            <a:spLocks noChangeArrowheads="1"/>
          </p:cNvSpPr>
          <p:nvPr/>
        </p:nvSpPr>
        <p:spPr bwMode="auto">
          <a:xfrm>
            <a:off x="4343400" y="2133600"/>
            <a:ext cx="990600" cy="461963"/>
          </a:xfrm>
          <a:prstGeom prst="rect">
            <a:avLst/>
          </a:prstGeom>
          <a:noFill/>
          <a:ln w="9525">
            <a:noFill/>
            <a:miter lim="800000"/>
            <a:headEnd/>
            <a:tailEnd/>
          </a:ln>
        </p:spPr>
        <p:txBody>
          <a:bodyPr>
            <a:spAutoFit/>
          </a:bodyPr>
          <a:lstStyle/>
          <a:p>
            <a:r>
              <a:rPr lang="en-US" sz="2400" b="1">
                <a:solidFill>
                  <a:srgbClr val="FF0000"/>
                </a:solidFill>
              </a:rPr>
              <a:t>Lines</a:t>
            </a:r>
          </a:p>
        </p:txBody>
      </p:sp>
      <p:sp>
        <p:nvSpPr>
          <p:cNvPr id="1047" name="TextBox 6"/>
          <p:cNvSpPr txBox="1">
            <a:spLocks noChangeArrowheads="1"/>
          </p:cNvSpPr>
          <p:nvPr/>
        </p:nvSpPr>
        <p:spPr bwMode="auto">
          <a:xfrm>
            <a:off x="152400" y="6477000"/>
            <a:ext cx="5181600" cy="369888"/>
          </a:xfrm>
          <a:prstGeom prst="rect">
            <a:avLst/>
          </a:prstGeom>
          <a:noFill/>
          <a:ln w="9525">
            <a:noFill/>
            <a:miter lim="800000"/>
            <a:headEnd/>
            <a:tailEnd/>
          </a:ln>
        </p:spPr>
        <p:txBody>
          <a:bodyPr>
            <a:spAutoFit/>
          </a:bodyPr>
          <a:lstStyle/>
          <a:p>
            <a:r>
              <a:rPr lang="en-US">
                <a:solidFill>
                  <a:srgbClr val="FF0000"/>
                </a:solidFill>
              </a:rPr>
              <a:t>Jesus had no children=end of the Davidic kings!</a:t>
            </a:r>
          </a:p>
        </p:txBody>
      </p:sp>
      <p:sp>
        <p:nvSpPr>
          <p:cNvPr id="8" name="TextBox 7"/>
          <p:cNvSpPr txBox="1">
            <a:spLocks noChangeArrowheads="1"/>
          </p:cNvSpPr>
          <p:nvPr/>
        </p:nvSpPr>
        <p:spPr bwMode="auto">
          <a:xfrm>
            <a:off x="4495800" y="3124200"/>
            <a:ext cx="762000" cy="369888"/>
          </a:xfrm>
          <a:prstGeom prst="rect">
            <a:avLst/>
          </a:prstGeom>
          <a:noFill/>
          <a:ln w="9525">
            <a:noFill/>
            <a:miter lim="800000"/>
            <a:headEnd/>
            <a:tailEnd/>
          </a:ln>
        </p:spPr>
        <p:txBody>
          <a:bodyPr>
            <a:spAutoFit/>
          </a:bodyPr>
          <a:lstStyle/>
          <a:p>
            <a:r>
              <a:rPr lang="en-US">
                <a:solidFill>
                  <a:schemeClr val="bg1"/>
                </a:solidFill>
              </a:rPr>
              <a:t>curse</a:t>
            </a:r>
          </a:p>
        </p:txBody>
      </p:sp>
      <p:cxnSp>
        <p:nvCxnSpPr>
          <p:cNvPr id="13" name="Straight Arrow Connector 12"/>
          <p:cNvCxnSpPr/>
          <p:nvPr/>
        </p:nvCxnSpPr>
        <p:spPr>
          <a:xfrm flipH="1" flipV="1">
            <a:off x="4267200" y="2590800"/>
            <a:ext cx="533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457200"/>
            <a:ext cx="9144000" cy="1295400"/>
          </a:xfrm>
        </p:spPr>
        <p:txBody>
          <a:bodyPr>
            <a:noAutofit/>
            <a:scene3d>
              <a:camera prst="orthographicFront"/>
              <a:lightRig rig="threePt" dir="t"/>
            </a:scene3d>
            <a:sp3d extrusionH="57150">
              <a:bevelT w="38100" h="38100"/>
            </a:sp3d>
          </a:bodyPr>
          <a:lstStyle/>
          <a:p>
            <a:pPr algn="ctr"/>
            <a:r>
              <a:rPr lang="en-US" sz="4400" b="1" dirty="0" smtClean="0">
                <a:solidFill>
                  <a:schemeClr val="accent1">
                    <a:lumMod val="60000"/>
                    <a:lumOff val="40000"/>
                  </a:schemeClr>
                </a:solidFill>
              </a:rPr>
              <a:t>What are *</a:t>
            </a:r>
            <a:r>
              <a:rPr lang="en-US" sz="4400" b="1" u="sng" dirty="0" smtClean="0">
                <a:solidFill>
                  <a:schemeClr val="accent1">
                    <a:lumMod val="60000"/>
                    <a:lumOff val="40000"/>
                  </a:schemeClr>
                </a:solidFill>
              </a:rPr>
              <a:t>swaddling clothes</a:t>
            </a:r>
            <a:r>
              <a:rPr lang="en-US" sz="4400" b="1" dirty="0" smtClean="0">
                <a:solidFill>
                  <a:schemeClr val="accent1">
                    <a:lumMod val="60000"/>
                    <a:lumOff val="40000"/>
                  </a:schemeClr>
                </a:solidFill>
              </a:rPr>
              <a:t>*?</a:t>
            </a:r>
          </a:p>
        </p:txBody>
      </p:sp>
      <p:sp>
        <p:nvSpPr>
          <p:cNvPr id="70659" name="Content Placeholder 2"/>
          <p:cNvSpPr>
            <a:spLocks noGrp="1"/>
          </p:cNvSpPr>
          <p:nvPr>
            <p:ph idx="1"/>
          </p:nvPr>
        </p:nvSpPr>
        <p:spPr>
          <a:xfrm>
            <a:off x="0" y="1828800"/>
            <a:ext cx="9144000" cy="4800600"/>
          </a:xfrm>
        </p:spPr>
        <p:txBody>
          <a:bodyPr>
            <a:normAutofit/>
          </a:bodyPr>
          <a:lstStyle/>
          <a:p>
            <a:r>
              <a:rPr lang="en-US" sz="3200" dirty="0" smtClean="0"/>
              <a:t>Swaddling clothes were cloths that the priests used to prepare the lambs for sacrifice. They were also linens that women would wear under their main clothing when they travelled so that they could be buried in their own linens if they died on the trip. This was the custom among Middle Eastern women in Jesus’ day. It was culturally the proper thing to do.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0" y="1066800"/>
            <a:ext cx="9144000" cy="5562600"/>
          </a:xfrm>
        </p:spPr>
        <p:txBody>
          <a:bodyPr>
            <a:noAutofit/>
          </a:bodyPr>
          <a:lstStyle/>
          <a:p>
            <a:r>
              <a:rPr lang="en-US" sz="3600" dirty="0" smtClean="0"/>
              <a:t>If swaddling cloths were customarily burial linens then The Messiah, The Lord Jesus, </a:t>
            </a:r>
            <a:r>
              <a:rPr lang="en-US" sz="3600" dirty="0" err="1" smtClean="0"/>
              <a:t>Yeshua</a:t>
            </a:r>
            <a:r>
              <a:rPr lang="en-US" sz="3600" dirty="0" smtClean="0"/>
              <a:t>, was wrapped in burial cloths immediately after His birth!</a:t>
            </a:r>
          </a:p>
          <a:p>
            <a:r>
              <a:rPr lang="en-US" sz="3600" dirty="0" smtClean="0"/>
              <a:t>This would be another unmistakable sign to the temple shepherds that the Messiah Who would sacrifice His life for His sheep was this baby wrapped in burial cloths  perhaps even the swaddling clothes of His mother </a:t>
            </a:r>
            <a:r>
              <a:rPr lang="en-US" sz="3200" dirty="0" smtClean="0"/>
              <a:t>[Isaiah 53].</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6000" b="1" dirty="0" smtClean="0"/>
              <a:t>Mark 10:45</a:t>
            </a:r>
          </a:p>
        </p:txBody>
      </p:sp>
      <p:sp>
        <p:nvSpPr>
          <p:cNvPr id="61443" name="Content Placeholder 2"/>
          <p:cNvSpPr>
            <a:spLocks noGrp="1"/>
          </p:cNvSpPr>
          <p:nvPr>
            <p:ph idx="1"/>
          </p:nvPr>
        </p:nvSpPr>
        <p:spPr>
          <a:xfrm>
            <a:off x="228600" y="1981201"/>
            <a:ext cx="8686800" cy="4724400"/>
          </a:xfrm>
        </p:spPr>
        <p:txBody>
          <a:bodyPr>
            <a:normAutofit/>
          </a:bodyPr>
          <a:lstStyle/>
          <a:p>
            <a:pPr algn="ctr">
              <a:buFont typeface="Arial" charset="0"/>
              <a:buNone/>
            </a:pPr>
            <a:r>
              <a:rPr lang="en-US" sz="4000" dirty="0" smtClean="0"/>
              <a:t>    Jesus said in speaking of Himself, “For even the Son of man came not to be ministered unto, but to minister, and to give his life a ransom for many.”</a:t>
            </a:r>
          </a:p>
          <a:p>
            <a:pPr algn="ctr">
              <a:buFont typeface="Arial" charset="0"/>
              <a:buNone/>
            </a:pPr>
            <a:r>
              <a:rPr lang="en-US" sz="4000" dirty="0" smtClean="0"/>
              <a:t>God’s Own Spotless, Sinless, Sacrificial Lamb Had Come wrapped in burial cloths at His birth!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15400" cy="6019800"/>
          </a:xfrm>
        </p:spPr>
        <p:txBody>
          <a:bodyPr>
            <a:normAutofit/>
          </a:bodyPr>
          <a:lstStyle/>
          <a:p>
            <a:r>
              <a:rPr lang="en-US" sz="3600" dirty="0" smtClean="0"/>
              <a:t>The shepherds that raised and cared for the sacrificial sheep were the first people that the word of the birth of the Savior was delivered to by the angels.</a:t>
            </a:r>
          </a:p>
          <a:p>
            <a:r>
              <a:rPr lang="en-US" sz="3600" dirty="0" smtClean="0"/>
              <a:t>The Lamb of God had been born.</a:t>
            </a:r>
          </a:p>
          <a:p>
            <a:r>
              <a:rPr lang="en-US" sz="3600" dirty="0" smtClean="0"/>
              <a:t>Technically the temple shepherds were out of a job! No more sacrificial 			        animals should ever be               			   needed again! The Messiah                       had come!</a:t>
            </a:r>
          </a:p>
        </p:txBody>
      </p:sp>
      <p:pic>
        <p:nvPicPr>
          <p:cNvPr id="4" name="Picture 3" descr="Sheperds christmas.jpg"/>
          <p:cNvPicPr>
            <a:picLocks noChangeAspect="1"/>
          </p:cNvPicPr>
          <p:nvPr/>
        </p:nvPicPr>
        <p:blipFill>
          <a:blip r:embed="rId3" cstate="print"/>
          <a:stretch>
            <a:fillRect/>
          </a:stretch>
        </p:blipFill>
        <p:spPr>
          <a:xfrm>
            <a:off x="5486400" y="4407408"/>
            <a:ext cx="3657600" cy="2450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800" y="609600"/>
            <a:ext cx="8229600" cy="1143000"/>
          </a:xfrm>
        </p:spPr>
        <p:txBody>
          <a:bodyPr>
            <a:normAutofit/>
            <a:scene3d>
              <a:camera prst="orthographicFront"/>
              <a:lightRig rig="threePt" dir="t"/>
            </a:scene3d>
            <a:sp3d extrusionH="57150">
              <a:bevelT w="38100" h="38100"/>
            </a:sp3d>
          </a:bodyPr>
          <a:lstStyle/>
          <a:p>
            <a:r>
              <a:rPr lang="en-US" sz="6000" b="1" dirty="0" smtClean="0"/>
              <a:t>1 Peter 1:18-20</a:t>
            </a:r>
          </a:p>
        </p:txBody>
      </p:sp>
      <p:sp>
        <p:nvSpPr>
          <p:cNvPr id="74755" name="Content Placeholder 2"/>
          <p:cNvSpPr>
            <a:spLocks noGrp="1"/>
          </p:cNvSpPr>
          <p:nvPr>
            <p:ph idx="1"/>
          </p:nvPr>
        </p:nvSpPr>
        <p:spPr>
          <a:xfrm>
            <a:off x="0" y="1676400"/>
            <a:ext cx="9144000" cy="5181600"/>
          </a:xfrm>
        </p:spPr>
        <p:txBody>
          <a:bodyPr>
            <a:normAutofit/>
          </a:bodyPr>
          <a:lstStyle/>
          <a:p>
            <a:pPr>
              <a:buFont typeface="Arial" charset="0"/>
              <a:buNone/>
            </a:pPr>
            <a:r>
              <a:rPr lang="en-US" baseline="30000" dirty="0" smtClean="0"/>
              <a:t>    </a:t>
            </a:r>
            <a:r>
              <a:rPr lang="en-US" sz="3200" dirty="0" smtClean="0"/>
              <a:t>Forasmuch as ye know that ye were not redeemed with corruptible things, </a:t>
            </a:r>
            <a:r>
              <a:rPr lang="en-US" sz="3200" i="1" dirty="0" smtClean="0"/>
              <a:t>as</a:t>
            </a:r>
            <a:r>
              <a:rPr lang="en-US" sz="3200" dirty="0" smtClean="0"/>
              <a:t> silver and gold, from your vain conversation </a:t>
            </a:r>
            <a:r>
              <a:rPr lang="en-US" sz="3200" i="1" dirty="0" smtClean="0"/>
              <a:t>received</a:t>
            </a:r>
            <a:r>
              <a:rPr lang="en-US" sz="3200" dirty="0" smtClean="0"/>
              <a:t> by tradition from your fathers; </a:t>
            </a:r>
            <a:r>
              <a:rPr lang="en-US" sz="3200" baseline="30000" dirty="0" smtClean="0"/>
              <a:t>19</a:t>
            </a:r>
            <a:r>
              <a:rPr lang="en-US" sz="3200" dirty="0" smtClean="0"/>
              <a:t>But with the precious blood of Christ, as of a lamb without blemish and without spot: </a:t>
            </a:r>
            <a:r>
              <a:rPr lang="en-US" sz="3200" baseline="30000" dirty="0" smtClean="0"/>
              <a:t>20</a:t>
            </a:r>
            <a:r>
              <a:rPr lang="en-US" sz="3200" dirty="0" smtClean="0"/>
              <a:t>Who verily was foreordained before the foundation of the world, but was manifest in these last times for you.</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t>1 Corinthians 5:7-8</a:t>
            </a:r>
          </a:p>
        </p:txBody>
      </p:sp>
      <p:sp>
        <p:nvSpPr>
          <p:cNvPr id="75779" name="Content Placeholder 2"/>
          <p:cNvSpPr>
            <a:spLocks noGrp="1"/>
          </p:cNvSpPr>
          <p:nvPr>
            <p:ph idx="1"/>
          </p:nvPr>
        </p:nvSpPr>
        <p:spPr>
          <a:xfrm>
            <a:off x="381000" y="1981200"/>
            <a:ext cx="8229600" cy="4389120"/>
          </a:xfrm>
        </p:spPr>
        <p:txBody>
          <a:bodyPr>
            <a:normAutofit/>
          </a:bodyPr>
          <a:lstStyle/>
          <a:p>
            <a:pPr marL="0" indent="0" algn="ctr">
              <a:buSzPct val="90000"/>
              <a:buNone/>
            </a:pPr>
            <a:r>
              <a:rPr lang="en-US" sz="4000" dirty="0" smtClean="0"/>
              <a:t>For even Christ our Passover [lamb] is sacrificed for us: </a:t>
            </a:r>
            <a:r>
              <a:rPr lang="en-US" sz="4000" baseline="30000" dirty="0" smtClean="0"/>
              <a:t>8</a:t>
            </a:r>
            <a:r>
              <a:rPr lang="en-US" sz="4000" dirty="0" smtClean="0"/>
              <a:t>Therefore let us keep the feast, not with old leaven, neither with the leaven of malice and wickedness; but with the unleavened </a:t>
            </a:r>
            <a:r>
              <a:rPr lang="en-US" sz="4000" i="1" dirty="0" smtClean="0"/>
              <a:t>bread</a:t>
            </a:r>
            <a:r>
              <a:rPr lang="en-US" sz="4000" dirty="0" smtClean="0"/>
              <a:t> of sincerity and truth.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76200"/>
            <a:ext cx="9144000" cy="1447800"/>
          </a:xfrm>
        </p:spPr>
        <p:txBody>
          <a:bodyPr>
            <a:normAutofit/>
            <a:scene3d>
              <a:camera prst="orthographicFront"/>
              <a:lightRig rig="threePt" dir="t"/>
            </a:scene3d>
            <a:sp3d extrusionH="57150">
              <a:bevelT w="38100" h="38100"/>
            </a:sp3d>
          </a:bodyPr>
          <a:lstStyle/>
          <a:p>
            <a:pPr algn="ctr"/>
            <a:r>
              <a:rPr lang="en-US" sz="6000" b="1" dirty="0" smtClean="0"/>
              <a:t>Hebrews 5:7-9</a:t>
            </a:r>
          </a:p>
        </p:txBody>
      </p:sp>
      <p:sp>
        <p:nvSpPr>
          <p:cNvPr id="3" name="Content Placeholder 2"/>
          <p:cNvSpPr>
            <a:spLocks noGrp="1"/>
          </p:cNvSpPr>
          <p:nvPr>
            <p:ph idx="1"/>
          </p:nvPr>
        </p:nvSpPr>
        <p:spPr>
          <a:xfrm>
            <a:off x="0" y="1447800"/>
            <a:ext cx="7848600" cy="5410200"/>
          </a:xfrm>
        </p:spPr>
        <p:txBody>
          <a:bodyPr/>
          <a:lstStyle/>
          <a:p>
            <a:pPr marL="58738" indent="-58738">
              <a:buFont typeface="Arial" charset="0"/>
              <a:buNone/>
              <a:defRPr/>
            </a:pPr>
            <a:r>
              <a:rPr lang="en-US" baseline="30000" dirty="0" smtClean="0"/>
              <a:t>    </a:t>
            </a:r>
            <a:r>
              <a:rPr lang="en-US" sz="3200" baseline="30000" dirty="0" smtClean="0"/>
              <a:t>7</a:t>
            </a:r>
            <a:r>
              <a:rPr lang="en-US" sz="3200" dirty="0" smtClean="0"/>
              <a:t>Who in the days of his flesh, when he had offered up prayers and supplications with strong crying and tears unto him that was able to save him from death, and was heard in that he feared; </a:t>
            </a:r>
            <a:r>
              <a:rPr lang="en-US" sz="3200" baseline="30000" dirty="0" smtClean="0"/>
              <a:t>8</a:t>
            </a:r>
            <a:r>
              <a:rPr lang="en-US" sz="3200" dirty="0" smtClean="0"/>
              <a:t>Though he were a Son, yet learned he obedience by the things which he suffered; </a:t>
            </a:r>
            <a:r>
              <a:rPr lang="en-US" sz="3200" baseline="30000" dirty="0" smtClean="0"/>
              <a:t>9</a:t>
            </a:r>
            <a:r>
              <a:rPr lang="en-US" sz="3200" dirty="0" smtClean="0"/>
              <a:t>And being made perfect, he    became the </a:t>
            </a:r>
            <a:r>
              <a:rPr lang="en-US" sz="3200" dirty="0" smtClean="0">
                <a:solidFill>
                  <a:schemeClr val="accent3">
                    <a:lumMod val="20000"/>
                    <a:lumOff val="80000"/>
                  </a:schemeClr>
                </a:solidFill>
              </a:rPr>
              <a:t>author of eternal             salvation </a:t>
            </a:r>
            <a:r>
              <a:rPr lang="en-US" sz="3200" dirty="0" smtClean="0"/>
              <a:t>unto all them that obey him</a:t>
            </a:r>
            <a:r>
              <a:rPr lang="en-US" dirty="0" smtClean="0"/>
              <a:t>.</a:t>
            </a:r>
            <a:endParaRPr lang="en-US" dirty="0"/>
          </a:p>
        </p:txBody>
      </p:sp>
      <p:pic>
        <p:nvPicPr>
          <p:cNvPr id="4" name="Picture 3" descr="Jesus in the Garden with sleeping disciples.jpg"/>
          <p:cNvPicPr>
            <a:picLocks noChangeAspect="1"/>
          </p:cNvPicPr>
          <p:nvPr/>
        </p:nvPicPr>
        <p:blipFill>
          <a:blip r:embed="rId3" cstate="print"/>
          <a:srcRect l="3459" r="14880" b="8000"/>
          <a:stretch>
            <a:fillRect/>
          </a:stretch>
        </p:blipFill>
        <p:spPr>
          <a:xfrm>
            <a:off x="6477000" y="4419600"/>
            <a:ext cx="2580860" cy="22098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1219200"/>
            <a:ext cx="9144000" cy="685800"/>
          </a:xfrm>
        </p:spPr>
        <p:txBody>
          <a:bodyPr>
            <a:noAutofit/>
            <a:scene3d>
              <a:camera prst="orthographicFront"/>
              <a:lightRig rig="threePt" dir="t"/>
            </a:scene3d>
            <a:sp3d extrusionH="57150">
              <a:bevelT w="38100" h="38100"/>
            </a:sp3d>
          </a:bodyPr>
          <a:lstStyle/>
          <a:p>
            <a:pPr algn="ctr"/>
            <a:r>
              <a:rPr lang="en-US" sz="3600" b="1" dirty="0" smtClean="0">
                <a:solidFill>
                  <a:schemeClr val="accent1">
                    <a:lumMod val="60000"/>
                    <a:lumOff val="40000"/>
                  </a:schemeClr>
                </a:solidFill>
              </a:rPr>
              <a:t>What is the significance of all of this?</a:t>
            </a:r>
          </a:p>
        </p:txBody>
      </p:sp>
      <p:sp>
        <p:nvSpPr>
          <p:cNvPr id="62467" name="Content Placeholder 2"/>
          <p:cNvSpPr>
            <a:spLocks noGrp="1"/>
          </p:cNvSpPr>
          <p:nvPr>
            <p:ph idx="1"/>
          </p:nvPr>
        </p:nvSpPr>
        <p:spPr>
          <a:xfrm>
            <a:off x="0" y="2133600"/>
            <a:ext cx="9144000" cy="4495800"/>
          </a:xfrm>
        </p:spPr>
        <p:txBody>
          <a:bodyPr/>
          <a:lstStyle/>
          <a:p>
            <a:r>
              <a:rPr lang="en-US" dirty="0" err="1" smtClean="0"/>
              <a:t>Migdol-Edar</a:t>
            </a:r>
            <a:r>
              <a:rPr lang="en-US" dirty="0" smtClean="0"/>
              <a:t> [tower of the flock] links Bethlehem with Jerusalem Gen. 35:21, Micah 4:7-8 </a:t>
            </a:r>
          </a:p>
          <a:p>
            <a:r>
              <a:rPr lang="en-US" dirty="0" err="1" smtClean="0"/>
              <a:t>Migdol-Edar</a:t>
            </a:r>
            <a:r>
              <a:rPr lang="en-US" dirty="0" smtClean="0"/>
              <a:t> was the watchtower that guarded the flocks raised for temple sacrifices. </a:t>
            </a:r>
          </a:p>
          <a:p>
            <a:r>
              <a:rPr lang="en-US" dirty="0" smtClean="0"/>
              <a:t>Jesus was born where the sacrificial lambs were born near if not in </a:t>
            </a:r>
            <a:r>
              <a:rPr lang="en-US" dirty="0" err="1" smtClean="0"/>
              <a:t>Migdol</a:t>
            </a:r>
            <a:r>
              <a:rPr lang="en-US" dirty="0" smtClean="0"/>
              <a:t>-Eder.</a:t>
            </a:r>
          </a:p>
          <a:p>
            <a:r>
              <a:rPr lang="en-US" dirty="0" smtClean="0"/>
              <a:t>Jesus was born and placed in a manger which was well known to the shepherds.</a:t>
            </a:r>
          </a:p>
          <a:p>
            <a:r>
              <a:rPr lang="en-US" dirty="0" smtClean="0"/>
              <a:t>Jesus was wrapped in swaddling cloths which were most probably burial linens.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a:xfrm>
            <a:off x="0" y="274638"/>
            <a:ext cx="9144000" cy="1143000"/>
          </a:xfrm>
        </p:spPr>
        <p:txBody>
          <a:bodyPr>
            <a:noAutofit/>
            <a:scene3d>
              <a:camera prst="orthographicFront"/>
              <a:lightRig rig="threePt" dir="t"/>
            </a:scene3d>
            <a:sp3d extrusionH="57150">
              <a:bevelT w="38100" h="38100"/>
            </a:sp3d>
          </a:bodyPr>
          <a:lstStyle/>
          <a:p>
            <a:pPr algn="ctr"/>
            <a:r>
              <a:rPr lang="en-US" sz="3600" b="1" dirty="0" smtClean="0">
                <a:solidFill>
                  <a:schemeClr val="accent1">
                    <a:lumMod val="60000"/>
                    <a:lumOff val="40000"/>
                  </a:schemeClr>
                </a:solidFill>
              </a:rPr>
              <a:t>What is the significance of all of this?</a:t>
            </a:r>
          </a:p>
        </p:txBody>
      </p:sp>
      <p:sp>
        <p:nvSpPr>
          <p:cNvPr id="66562" name="Content Placeholder 2"/>
          <p:cNvSpPr>
            <a:spLocks noGrp="1"/>
          </p:cNvSpPr>
          <p:nvPr>
            <p:ph idx="1"/>
          </p:nvPr>
        </p:nvSpPr>
        <p:spPr>
          <a:xfrm>
            <a:off x="0" y="1752600"/>
            <a:ext cx="9144000" cy="5105400"/>
          </a:xfrm>
        </p:spPr>
        <p:txBody>
          <a:bodyPr>
            <a:normAutofit fontScale="92500" lnSpcReduction="10000"/>
          </a:bodyPr>
          <a:lstStyle/>
          <a:p>
            <a:r>
              <a:rPr lang="en-US" sz="4000" dirty="0" smtClean="0"/>
              <a:t>Jesus was wrapped in swaddling cloths which were most probably burial </a:t>
            </a:r>
            <a:r>
              <a:rPr lang="en-US" sz="4000" smtClean="0"/>
              <a:t>linens.</a:t>
            </a:r>
            <a:endParaRPr lang="en-US" sz="4000" dirty="0" smtClean="0"/>
          </a:p>
          <a:p>
            <a:r>
              <a:rPr lang="en-US" sz="4000" dirty="0" smtClean="0"/>
              <a:t>Jesus would ultimately have a triumphal entry into Jerusalem as King of the Jews [Matthew 21:4-11].</a:t>
            </a:r>
            <a:endParaRPr lang="en-US" sz="2800" dirty="0" smtClean="0"/>
          </a:p>
          <a:p>
            <a:r>
              <a:rPr lang="en-US" sz="4000" dirty="0" smtClean="0"/>
              <a:t>Jesus would be rejected by the religious leaders and people of His day and be crucified at Calvary, Jerusalem [Isaiah 53, Psalm 22, Luke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Matthew 21:4-7</a:t>
            </a:r>
          </a:p>
        </p:txBody>
      </p:sp>
      <p:sp>
        <p:nvSpPr>
          <p:cNvPr id="79875" name="Content Placeholder 2"/>
          <p:cNvSpPr>
            <a:spLocks noGrp="1"/>
          </p:cNvSpPr>
          <p:nvPr>
            <p:ph idx="1"/>
          </p:nvPr>
        </p:nvSpPr>
        <p:spPr>
          <a:xfrm>
            <a:off x="228600" y="1935480"/>
            <a:ext cx="8915400" cy="4922520"/>
          </a:xfrm>
        </p:spPr>
        <p:txBody>
          <a:bodyPr>
            <a:normAutofit lnSpcReduction="10000"/>
          </a:bodyPr>
          <a:lstStyle/>
          <a:p>
            <a:pPr marL="0" indent="0">
              <a:buNone/>
            </a:pPr>
            <a:r>
              <a:rPr lang="en-US" baseline="30000" dirty="0" smtClean="0"/>
              <a:t> </a:t>
            </a:r>
            <a:r>
              <a:rPr lang="en-US" sz="3600" baseline="30000" dirty="0" smtClean="0"/>
              <a:t>4</a:t>
            </a:r>
            <a:r>
              <a:rPr lang="en-US" sz="3600" dirty="0" smtClean="0"/>
              <a:t>All this was done, that it might be fulfilled which was spoken by the prophet, saying, </a:t>
            </a:r>
            <a:r>
              <a:rPr lang="en-US" sz="3600" baseline="30000" dirty="0" smtClean="0"/>
              <a:t>5</a:t>
            </a:r>
            <a:r>
              <a:rPr lang="en-US" sz="3600" dirty="0" smtClean="0"/>
              <a:t>Tell ye the daughter of </a:t>
            </a:r>
            <a:r>
              <a:rPr lang="en-US" sz="3600" dirty="0" err="1" smtClean="0"/>
              <a:t>Sion</a:t>
            </a:r>
            <a:r>
              <a:rPr lang="en-US" sz="3600" dirty="0" smtClean="0"/>
              <a:t>, Behold, thy King cometh unto thee, meek, and sitting upon an donkey, and a colt the foal of an donkey. </a:t>
            </a:r>
            <a:r>
              <a:rPr lang="en-US" sz="3600" baseline="30000" dirty="0" smtClean="0"/>
              <a:t>6</a:t>
            </a:r>
            <a:r>
              <a:rPr lang="en-US" sz="3600" dirty="0" smtClean="0"/>
              <a:t>And the disciples went, and did as Jesus commanded them, </a:t>
            </a:r>
            <a:r>
              <a:rPr lang="en-US" sz="3600" baseline="30000" dirty="0" smtClean="0"/>
              <a:t>7</a:t>
            </a:r>
            <a:r>
              <a:rPr lang="en-US" sz="3600" dirty="0" smtClean="0"/>
              <a:t>And brought the donkey and the colt, and put on them their clothes, and they set </a:t>
            </a:r>
            <a:r>
              <a:rPr lang="en-US" sz="3600" i="1" dirty="0" smtClean="0"/>
              <a:t>him</a:t>
            </a:r>
            <a:r>
              <a:rPr lang="en-US" sz="3600" dirty="0" smtClean="0"/>
              <a:t> thereon. </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457200"/>
            <a:ext cx="8382000" cy="1143000"/>
          </a:xfrm>
        </p:spPr>
        <p:txBody>
          <a:bodyPr>
            <a:normAutofit/>
            <a:scene3d>
              <a:camera prst="orthographicFront"/>
              <a:lightRig rig="threePt" dir="t"/>
            </a:scene3d>
            <a:sp3d extrusionH="57150">
              <a:bevelT w="38100" h="38100"/>
            </a:sp3d>
          </a:bodyPr>
          <a:lstStyle/>
          <a:p>
            <a:r>
              <a:rPr lang="en-US" sz="5400" b="1" dirty="0" smtClean="0">
                <a:solidFill>
                  <a:schemeClr val="tx2">
                    <a:lumMod val="75000"/>
                  </a:schemeClr>
                </a:solidFill>
              </a:rPr>
              <a:t>The Davidic Throne</a:t>
            </a:r>
          </a:p>
        </p:txBody>
      </p:sp>
      <p:sp>
        <p:nvSpPr>
          <p:cNvPr id="3" name="Content Placeholder 2"/>
          <p:cNvSpPr>
            <a:spLocks noGrp="1"/>
          </p:cNvSpPr>
          <p:nvPr>
            <p:ph idx="1"/>
          </p:nvPr>
        </p:nvSpPr>
        <p:spPr>
          <a:xfrm>
            <a:off x="152400" y="1676400"/>
            <a:ext cx="9144000" cy="4449763"/>
          </a:xfrm>
        </p:spPr>
        <p:txBody>
          <a:bodyPr>
            <a:normAutofit/>
          </a:bodyPr>
          <a:lstStyle/>
          <a:p>
            <a:pPr>
              <a:buFont typeface="Arial" charset="0"/>
              <a:buNone/>
            </a:pPr>
            <a:r>
              <a:rPr lang="en-US" sz="3200" dirty="0" smtClean="0"/>
              <a:t>Messiah was to inherit  the throne of David.</a:t>
            </a:r>
          </a:p>
          <a:p>
            <a:pPr>
              <a:buFont typeface="Arial" charset="0"/>
              <a:buNone/>
            </a:pPr>
            <a:r>
              <a:rPr lang="en-US" sz="3200" dirty="0" smtClean="0"/>
              <a:t>Jesus inherited the royal and legal right to the throne.</a:t>
            </a:r>
          </a:p>
          <a:p>
            <a:pPr>
              <a:buFont typeface="Arial" charset="0"/>
              <a:buNone/>
            </a:pPr>
            <a:r>
              <a:rPr lang="en-US" sz="3200" dirty="0" smtClean="0"/>
              <a:t>Jesus never married and He had no children.</a:t>
            </a:r>
          </a:p>
          <a:p>
            <a:pPr>
              <a:buFont typeface="Arial" charset="0"/>
              <a:buNone/>
            </a:pPr>
            <a:r>
              <a:rPr lang="en-US" sz="3200" dirty="0" smtClean="0"/>
              <a:t>The  right to the throne of David ended with Jesus.</a:t>
            </a:r>
          </a:p>
        </p:txBody>
      </p:sp>
      <p:pic>
        <p:nvPicPr>
          <p:cNvPr id="4" name="Picture 3" descr="throne with Jesus in distance with angels supporting it from disclose tv.jpg"/>
          <p:cNvPicPr>
            <a:picLocks noChangeAspect="1"/>
          </p:cNvPicPr>
          <p:nvPr/>
        </p:nvPicPr>
        <p:blipFill>
          <a:blip r:embed="rId3" cstate="print"/>
          <a:stretch>
            <a:fillRect/>
          </a:stretch>
        </p:blipFill>
        <p:spPr>
          <a:xfrm>
            <a:off x="2362200" y="4132326"/>
            <a:ext cx="4648200" cy="2649474"/>
          </a:xfrm>
          <a:prstGeom prst="rect">
            <a:avLst/>
          </a:prstGeom>
          <a:scene3d>
            <a:camera prst="orthographicFront"/>
            <a:lightRig rig="threePt" dir="t"/>
          </a:scene3d>
          <a:sp3d>
            <a:bevelT prst="angl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5334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Matthew 21:8-9</a:t>
            </a:r>
          </a:p>
        </p:txBody>
      </p:sp>
      <p:sp>
        <p:nvSpPr>
          <p:cNvPr id="80899" name="Content Placeholder 2"/>
          <p:cNvSpPr>
            <a:spLocks noGrp="1"/>
          </p:cNvSpPr>
          <p:nvPr>
            <p:ph idx="1"/>
          </p:nvPr>
        </p:nvSpPr>
        <p:spPr>
          <a:xfrm>
            <a:off x="152400" y="1905000"/>
            <a:ext cx="6934200" cy="4953000"/>
          </a:xfrm>
        </p:spPr>
        <p:txBody>
          <a:bodyPr>
            <a:normAutofit/>
          </a:bodyPr>
          <a:lstStyle/>
          <a:p>
            <a:pPr marL="0" indent="0" algn="ctr">
              <a:buNone/>
              <a:tabLst>
                <a:tab pos="0" algn="l"/>
              </a:tabLst>
            </a:pPr>
            <a:r>
              <a:rPr lang="en-US" sz="3200" dirty="0" smtClean="0"/>
              <a:t>And a very great multitude spread their garments in the way; others cut down branches from the trees, and strewed </a:t>
            </a:r>
            <a:r>
              <a:rPr lang="en-US" sz="3200" i="1" dirty="0" smtClean="0"/>
              <a:t>them</a:t>
            </a:r>
            <a:r>
              <a:rPr lang="en-US" sz="3200" dirty="0" smtClean="0"/>
              <a:t> in the way. </a:t>
            </a:r>
            <a:r>
              <a:rPr lang="en-US" sz="3200" baseline="30000" dirty="0" smtClean="0"/>
              <a:t>9</a:t>
            </a:r>
            <a:r>
              <a:rPr lang="en-US" sz="3200" dirty="0" smtClean="0"/>
              <a:t>And the multitudes that went before, and that followed, cried, saying, Hosanna to the Son of David: Blessed </a:t>
            </a:r>
            <a:r>
              <a:rPr lang="en-US" sz="3200" i="1" dirty="0" smtClean="0"/>
              <a:t>is</a:t>
            </a:r>
            <a:r>
              <a:rPr lang="en-US" sz="3200" dirty="0" smtClean="0"/>
              <a:t> he that cometh in the name of the Lord; Hosanna in the highest.</a:t>
            </a:r>
          </a:p>
        </p:txBody>
      </p:sp>
      <p:pic>
        <p:nvPicPr>
          <p:cNvPr id="4" name="Picture 3" descr="triumphial Entry stained glass.jpg"/>
          <p:cNvPicPr>
            <a:picLocks noChangeAspect="1"/>
          </p:cNvPicPr>
          <p:nvPr/>
        </p:nvPicPr>
        <p:blipFill>
          <a:blip r:embed="rId3" cstate="print"/>
          <a:stretch>
            <a:fillRect/>
          </a:stretch>
        </p:blipFill>
        <p:spPr>
          <a:xfrm>
            <a:off x="6781800" y="2895600"/>
            <a:ext cx="2200275" cy="2076450"/>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solidFill>
                  <a:schemeClr val="accent1">
                    <a:lumMod val="60000"/>
                    <a:lumOff val="40000"/>
                  </a:schemeClr>
                </a:solidFill>
              </a:rPr>
              <a:t>Matthew 21:10-11</a:t>
            </a:r>
          </a:p>
        </p:txBody>
      </p:sp>
      <p:sp>
        <p:nvSpPr>
          <p:cNvPr id="81923" name="Content Placeholder 2"/>
          <p:cNvSpPr>
            <a:spLocks noGrp="1"/>
          </p:cNvSpPr>
          <p:nvPr>
            <p:ph idx="1"/>
          </p:nvPr>
        </p:nvSpPr>
        <p:spPr>
          <a:xfrm>
            <a:off x="228600" y="1935480"/>
            <a:ext cx="8763000" cy="4389120"/>
          </a:xfrm>
        </p:spPr>
        <p:txBody>
          <a:bodyPr>
            <a:normAutofit/>
          </a:bodyPr>
          <a:lstStyle/>
          <a:p>
            <a:pPr marL="0" indent="0" algn="ctr">
              <a:buNone/>
            </a:pPr>
            <a:r>
              <a:rPr lang="en-US" sz="3200" dirty="0" smtClean="0"/>
              <a:t>And when he was come into Jerusalem, all the city was moved, saying, Who is this? </a:t>
            </a:r>
            <a:r>
              <a:rPr lang="en-US" sz="3200" baseline="30000" dirty="0" smtClean="0"/>
              <a:t>11</a:t>
            </a:r>
            <a:r>
              <a:rPr lang="en-US" sz="3200" dirty="0" smtClean="0"/>
              <a:t>And the multitude said, This is Jesus the prophet of Nazareth of Galilee</a:t>
            </a:r>
          </a:p>
        </p:txBody>
      </p:sp>
      <p:pic>
        <p:nvPicPr>
          <p:cNvPr id="4" name="Picture 3" descr="Triumphial Entry.jpg"/>
          <p:cNvPicPr>
            <a:picLocks noChangeAspect="1"/>
          </p:cNvPicPr>
          <p:nvPr/>
        </p:nvPicPr>
        <p:blipFill>
          <a:blip r:embed="rId3" cstate="print"/>
          <a:stretch>
            <a:fillRect/>
          </a:stretch>
        </p:blipFill>
        <p:spPr>
          <a:xfrm>
            <a:off x="2634996" y="3581400"/>
            <a:ext cx="3842004" cy="2646918"/>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52400" y="3810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tx2">
                    <a:lumMod val="90000"/>
                  </a:schemeClr>
                </a:solidFill>
              </a:rPr>
              <a:t>Acts 2:32-34</a:t>
            </a:r>
          </a:p>
        </p:txBody>
      </p:sp>
      <p:sp>
        <p:nvSpPr>
          <p:cNvPr id="82947" name="Content Placeholder 2"/>
          <p:cNvSpPr>
            <a:spLocks noGrp="1"/>
          </p:cNvSpPr>
          <p:nvPr>
            <p:ph idx="1"/>
          </p:nvPr>
        </p:nvSpPr>
        <p:spPr>
          <a:xfrm>
            <a:off x="0" y="1524000"/>
            <a:ext cx="6705600" cy="5334000"/>
          </a:xfrm>
        </p:spPr>
        <p:txBody>
          <a:bodyPr>
            <a:normAutofit/>
          </a:bodyPr>
          <a:lstStyle/>
          <a:p>
            <a:pPr marL="0" indent="0" algn="ctr">
              <a:buFont typeface="Arial" charset="0"/>
              <a:buNone/>
            </a:pPr>
            <a:r>
              <a:rPr lang="en-US" sz="3200" dirty="0" smtClean="0"/>
              <a:t>    This Jesus hath God raised up, whereof we all are witnesses. </a:t>
            </a:r>
            <a:r>
              <a:rPr lang="en-US" sz="3200" baseline="30000" dirty="0" smtClean="0"/>
              <a:t>33</a:t>
            </a:r>
            <a:r>
              <a:rPr lang="en-US" sz="3200" dirty="0" smtClean="0"/>
              <a:t>Therefore being by the right hand of God exalted, and having received of the Father the promise of the Holy Ghost, he hath shed forth this, which ye now see and hear. </a:t>
            </a:r>
            <a:r>
              <a:rPr lang="en-US" sz="3200" baseline="30000" dirty="0" smtClean="0"/>
              <a:t>34</a:t>
            </a:r>
            <a:r>
              <a:rPr lang="en-US" sz="3200" dirty="0" smtClean="0"/>
              <a:t>For David is not ascended into the heavens: but he saith himself, The LORD said unto my Lord, Sit thou on my right hand.</a:t>
            </a:r>
          </a:p>
        </p:txBody>
      </p:sp>
      <p:pic>
        <p:nvPicPr>
          <p:cNvPr id="4" name="Picture 3" descr="Jesus at Throne-right-hand-father.jpg"/>
          <p:cNvPicPr>
            <a:picLocks noChangeAspect="1"/>
          </p:cNvPicPr>
          <p:nvPr/>
        </p:nvPicPr>
        <p:blipFill>
          <a:blip r:embed="rId3" cstate="print"/>
          <a:stretch>
            <a:fillRect/>
          </a:stretch>
        </p:blipFill>
        <p:spPr>
          <a:xfrm>
            <a:off x="6629400" y="2057400"/>
            <a:ext cx="2391952" cy="3001900"/>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solidFill>
                  <a:schemeClr val="tx2">
                    <a:lumMod val="90000"/>
                  </a:schemeClr>
                </a:solidFill>
              </a:rPr>
              <a:t>Acts 5:31</a:t>
            </a:r>
          </a:p>
        </p:txBody>
      </p:sp>
      <p:sp>
        <p:nvSpPr>
          <p:cNvPr id="83971" name="Content Placeholder 2"/>
          <p:cNvSpPr>
            <a:spLocks noGrp="1"/>
          </p:cNvSpPr>
          <p:nvPr>
            <p:ph idx="1"/>
          </p:nvPr>
        </p:nvSpPr>
        <p:spPr>
          <a:xfrm>
            <a:off x="457200" y="1935480"/>
            <a:ext cx="5257800" cy="4389120"/>
          </a:xfrm>
        </p:spPr>
        <p:txBody>
          <a:bodyPr>
            <a:normAutofit/>
          </a:bodyPr>
          <a:lstStyle/>
          <a:p>
            <a:pPr algn="ctr">
              <a:buFont typeface="Arial" charset="0"/>
              <a:buNone/>
            </a:pPr>
            <a:r>
              <a:rPr lang="en-US" sz="4000" dirty="0" smtClean="0"/>
              <a:t>    Him hath God exalted with his right hand </a:t>
            </a:r>
            <a:r>
              <a:rPr lang="en-US" sz="4000" i="1" dirty="0" smtClean="0"/>
              <a:t>to be</a:t>
            </a:r>
            <a:r>
              <a:rPr lang="en-US" sz="4000" dirty="0" smtClean="0"/>
              <a:t> a Prince and a Saviour, for to give repentance to Israel, and forgiveness of sins. </a:t>
            </a:r>
          </a:p>
        </p:txBody>
      </p:sp>
      <p:pic>
        <p:nvPicPr>
          <p:cNvPr id="4" name="Picture 3" descr="Jesus at Throne-right-hand-father.jpg"/>
          <p:cNvPicPr>
            <a:picLocks noChangeAspect="1"/>
          </p:cNvPicPr>
          <p:nvPr/>
        </p:nvPicPr>
        <p:blipFill>
          <a:blip r:embed="rId3" cstate="print"/>
          <a:stretch>
            <a:fillRect/>
          </a:stretch>
        </p:blipFill>
        <p:spPr>
          <a:xfrm>
            <a:off x="5975779" y="2179700"/>
            <a:ext cx="2634821" cy="3306700"/>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37000" b="-37000"/>
          </a:stretch>
        </a:blip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762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bg1">
                    <a:lumMod val="65000"/>
                    <a:lumOff val="35000"/>
                  </a:schemeClr>
                </a:solidFill>
              </a:rPr>
              <a:t>Acts 7:55-56</a:t>
            </a:r>
          </a:p>
        </p:txBody>
      </p:sp>
      <p:sp>
        <p:nvSpPr>
          <p:cNvPr id="84995" name="Content Placeholder 2"/>
          <p:cNvSpPr>
            <a:spLocks noGrp="1"/>
          </p:cNvSpPr>
          <p:nvPr>
            <p:ph idx="1"/>
          </p:nvPr>
        </p:nvSpPr>
        <p:spPr>
          <a:xfrm>
            <a:off x="0" y="1066800"/>
            <a:ext cx="9144000" cy="5257800"/>
          </a:xfrm>
        </p:spPr>
        <p:txBody>
          <a:bodyPr>
            <a:normAutofit/>
          </a:bodyPr>
          <a:lstStyle/>
          <a:p>
            <a:pPr algn="ctr">
              <a:buFont typeface="Arial" charset="0"/>
              <a:buNone/>
            </a:pPr>
            <a:r>
              <a:rPr lang="en-US" sz="3200" dirty="0" smtClean="0">
                <a:solidFill>
                  <a:schemeClr val="bg1">
                    <a:lumMod val="85000"/>
                    <a:lumOff val="15000"/>
                  </a:schemeClr>
                </a:solidFill>
              </a:rPr>
              <a:t>    But he, being full of the Holy Ghost, looked up </a:t>
            </a:r>
            <a:r>
              <a:rPr lang="en-US" sz="3200" dirty="0" err="1" smtClean="0">
                <a:solidFill>
                  <a:schemeClr val="bg1">
                    <a:lumMod val="85000"/>
                    <a:lumOff val="15000"/>
                  </a:schemeClr>
                </a:solidFill>
              </a:rPr>
              <a:t>stedfastly</a:t>
            </a:r>
            <a:r>
              <a:rPr lang="en-US" sz="3200" dirty="0" smtClean="0">
                <a:solidFill>
                  <a:schemeClr val="bg1">
                    <a:lumMod val="85000"/>
                    <a:lumOff val="15000"/>
                  </a:schemeClr>
                </a:solidFill>
              </a:rPr>
              <a:t> into heaven, and saw the glory of God, and Jesus standing on the right hand of God, </a:t>
            </a:r>
            <a:r>
              <a:rPr lang="en-US" sz="3200" baseline="30000" dirty="0" smtClean="0">
                <a:solidFill>
                  <a:schemeClr val="bg1">
                    <a:lumMod val="85000"/>
                    <a:lumOff val="15000"/>
                  </a:schemeClr>
                </a:solidFill>
              </a:rPr>
              <a:t>56</a:t>
            </a:r>
            <a:r>
              <a:rPr lang="en-US" sz="3200" dirty="0" smtClean="0">
                <a:solidFill>
                  <a:schemeClr val="bg1">
                    <a:lumMod val="85000"/>
                    <a:lumOff val="15000"/>
                  </a:schemeClr>
                </a:solidFill>
              </a:rPr>
              <a:t>And said, Behold, I see the heavens opened, and the Son of man standing on the right hand of God.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solidFill>
                  <a:schemeClr val="accent6">
                    <a:lumMod val="75000"/>
                  </a:schemeClr>
                </a:solidFill>
              </a:rPr>
              <a:t>Romans 8:34</a:t>
            </a:r>
          </a:p>
        </p:txBody>
      </p:sp>
      <p:sp>
        <p:nvSpPr>
          <p:cNvPr id="86019" name="Content Placeholder 2"/>
          <p:cNvSpPr>
            <a:spLocks noGrp="1"/>
          </p:cNvSpPr>
          <p:nvPr>
            <p:ph idx="1"/>
          </p:nvPr>
        </p:nvSpPr>
        <p:spPr/>
        <p:txBody>
          <a:bodyPr>
            <a:normAutofit/>
          </a:bodyPr>
          <a:lstStyle/>
          <a:p>
            <a:pPr marL="0" indent="0" algn="ctr">
              <a:buFont typeface="Arial" charset="0"/>
              <a:buNone/>
            </a:pPr>
            <a:r>
              <a:rPr lang="en-US" sz="4000" dirty="0" smtClean="0">
                <a:solidFill>
                  <a:schemeClr val="bg1">
                    <a:lumMod val="85000"/>
                    <a:lumOff val="15000"/>
                  </a:schemeClr>
                </a:solidFill>
              </a:rPr>
              <a:t>    Who </a:t>
            </a:r>
            <a:r>
              <a:rPr lang="en-US" sz="4000" i="1" dirty="0" smtClean="0">
                <a:solidFill>
                  <a:schemeClr val="bg1">
                    <a:lumMod val="85000"/>
                    <a:lumOff val="15000"/>
                  </a:schemeClr>
                </a:solidFill>
              </a:rPr>
              <a:t>is</a:t>
            </a:r>
            <a:r>
              <a:rPr lang="en-US" sz="4000" dirty="0" smtClean="0">
                <a:solidFill>
                  <a:schemeClr val="bg1">
                    <a:lumMod val="85000"/>
                    <a:lumOff val="15000"/>
                  </a:schemeClr>
                </a:solidFill>
              </a:rPr>
              <a:t> he that </a:t>
            </a:r>
            <a:r>
              <a:rPr lang="en-US" sz="4000" dirty="0" err="1" smtClean="0">
                <a:solidFill>
                  <a:schemeClr val="bg1">
                    <a:lumMod val="85000"/>
                    <a:lumOff val="15000"/>
                  </a:schemeClr>
                </a:solidFill>
              </a:rPr>
              <a:t>condemneth</a:t>
            </a:r>
            <a:r>
              <a:rPr lang="en-US" sz="4000" dirty="0" smtClean="0">
                <a:solidFill>
                  <a:schemeClr val="bg1">
                    <a:lumMod val="85000"/>
                    <a:lumOff val="15000"/>
                  </a:schemeClr>
                </a:solidFill>
              </a:rPr>
              <a:t>? </a:t>
            </a:r>
            <a:r>
              <a:rPr lang="en-US" sz="4000" i="1" dirty="0" smtClean="0">
                <a:solidFill>
                  <a:schemeClr val="bg1">
                    <a:lumMod val="85000"/>
                    <a:lumOff val="15000"/>
                  </a:schemeClr>
                </a:solidFill>
              </a:rPr>
              <a:t>It is</a:t>
            </a:r>
            <a:r>
              <a:rPr lang="en-US" sz="4000" dirty="0" smtClean="0">
                <a:solidFill>
                  <a:schemeClr val="bg1">
                    <a:lumMod val="85000"/>
                    <a:lumOff val="15000"/>
                  </a:schemeClr>
                </a:solidFill>
              </a:rPr>
              <a:t> Christ that died, yea rather, that is risen again, who is even at the right hand of God, who also maketh intercession for us.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6000" b="1" dirty="0" smtClean="0">
                <a:solidFill>
                  <a:srgbClr val="002060"/>
                </a:solidFill>
              </a:rPr>
              <a:t>Ephesians 1:20-21</a:t>
            </a:r>
          </a:p>
        </p:txBody>
      </p:sp>
      <p:sp>
        <p:nvSpPr>
          <p:cNvPr id="87043" name="Content Placeholder 2"/>
          <p:cNvSpPr>
            <a:spLocks noGrp="1"/>
          </p:cNvSpPr>
          <p:nvPr>
            <p:ph idx="1"/>
          </p:nvPr>
        </p:nvSpPr>
        <p:spPr/>
        <p:txBody>
          <a:bodyPr>
            <a:normAutofit/>
          </a:bodyPr>
          <a:lstStyle/>
          <a:p>
            <a:pPr marL="0" indent="0" algn="ctr">
              <a:buFont typeface="Arial" charset="0"/>
              <a:buNone/>
              <a:tabLst>
                <a:tab pos="0" algn="l"/>
              </a:tabLst>
            </a:pPr>
            <a:r>
              <a:rPr lang="en-US" sz="3200" dirty="0" smtClean="0">
                <a:solidFill>
                  <a:srgbClr val="002060"/>
                </a:solidFill>
              </a:rPr>
              <a:t>    Which he wrought in Christ, when he raised him from the dead, and set </a:t>
            </a:r>
            <a:r>
              <a:rPr lang="en-US" sz="3200" i="1" dirty="0" smtClean="0">
                <a:solidFill>
                  <a:srgbClr val="002060"/>
                </a:solidFill>
              </a:rPr>
              <a:t>him</a:t>
            </a:r>
            <a:r>
              <a:rPr lang="en-US" sz="3200" dirty="0" smtClean="0">
                <a:solidFill>
                  <a:srgbClr val="002060"/>
                </a:solidFill>
              </a:rPr>
              <a:t> at his own right hand in the heavenly </a:t>
            </a:r>
            <a:r>
              <a:rPr lang="en-US" sz="3200" i="1" dirty="0" smtClean="0">
                <a:solidFill>
                  <a:srgbClr val="002060"/>
                </a:solidFill>
              </a:rPr>
              <a:t>places</a:t>
            </a:r>
            <a:r>
              <a:rPr lang="en-US" sz="3200" dirty="0" smtClean="0">
                <a:solidFill>
                  <a:srgbClr val="002060"/>
                </a:solidFill>
              </a:rPr>
              <a:t>, </a:t>
            </a:r>
            <a:r>
              <a:rPr lang="en-US" sz="3200" baseline="30000" dirty="0" smtClean="0">
                <a:solidFill>
                  <a:srgbClr val="002060"/>
                </a:solidFill>
              </a:rPr>
              <a:t>21</a:t>
            </a:r>
            <a:r>
              <a:rPr lang="en-US" sz="3200" dirty="0" smtClean="0">
                <a:solidFill>
                  <a:srgbClr val="002060"/>
                </a:solidFill>
              </a:rPr>
              <a:t>Far above all principality, and power, and might, and dominion, and every name that is named, not only in this world, but also in that which is to come.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8066"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t>Colossians 3:1</a:t>
            </a:r>
          </a:p>
        </p:txBody>
      </p:sp>
      <p:sp>
        <p:nvSpPr>
          <p:cNvPr id="88067" name="Content Placeholder 2"/>
          <p:cNvSpPr>
            <a:spLocks noGrp="1"/>
          </p:cNvSpPr>
          <p:nvPr>
            <p:ph idx="1"/>
          </p:nvPr>
        </p:nvSpPr>
        <p:spPr/>
        <p:txBody>
          <a:bodyPr>
            <a:normAutofit/>
          </a:bodyPr>
          <a:lstStyle/>
          <a:p>
            <a:pPr marL="0" indent="0" algn="ctr">
              <a:buFont typeface="Arial" charset="0"/>
              <a:buNone/>
            </a:pPr>
            <a:r>
              <a:rPr lang="en-US" sz="4000" dirty="0" smtClean="0">
                <a:solidFill>
                  <a:schemeClr val="bg1">
                    <a:lumMod val="85000"/>
                    <a:lumOff val="15000"/>
                  </a:schemeClr>
                </a:solidFill>
                <a:effectLst>
                  <a:outerShdw blurRad="38100" dist="38100" dir="2700000" algn="tl">
                    <a:srgbClr val="000000">
                      <a:alpha val="43137"/>
                    </a:srgbClr>
                  </a:outerShdw>
                </a:effectLst>
              </a:rPr>
              <a:t>    If ye then be risen with Christ, seek those things which are above, where Christ </a:t>
            </a:r>
            <a:r>
              <a:rPr lang="en-US" sz="4000" dirty="0" err="1" smtClean="0">
                <a:solidFill>
                  <a:schemeClr val="bg1">
                    <a:lumMod val="85000"/>
                    <a:lumOff val="15000"/>
                  </a:schemeClr>
                </a:solidFill>
                <a:effectLst>
                  <a:outerShdw blurRad="38100" dist="38100" dir="2700000" algn="tl">
                    <a:srgbClr val="000000">
                      <a:alpha val="43137"/>
                    </a:srgbClr>
                  </a:outerShdw>
                </a:effectLst>
              </a:rPr>
              <a:t>sitteth</a:t>
            </a:r>
            <a:r>
              <a:rPr lang="en-US" sz="4000" dirty="0" smtClean="0">
                <a:solidFill>
                  <a:schemeClr val="bg1">
                    <a:lumMod val="85000"/>
                    <a:lumOff val="15000"/>
                  </a:schemeClr>
                </a:solidFill>
                <a:effectLst>
                  <a:outerShdw blurRad="38100" dist="38100" dir="2700000" algn="tl">
                    <a:srgbClr val="000000">
                      <a:alpha val="43137"/>
                    </a:srgbClr>
                  </a:outerShdw>
                </a:effectLst>
              </a:rPr>
              <a:t> on the right hand of God. </a:t>
            </a:r>
            <a:r>
              <a:rPr lang="en-US" sz="4000" baseline="30000" dirty="0" smtClean="0">
                <a:solidFill>
                  <a:schemeClr val="bg1">
                    <a:lumMod val="85000"/>
                    <a:lumOff val="15000"/>
                  </a:schemeClr>
                </a:solidFill>
                <a:effectLst>
                  <a:outerShdw blurRad="38100" dist="38100" dir="2700000" algn="tl">
                    <a:srgbClr val="000000">
                      <a:alpha val="43137"/>
                    </a:srgbClr>
                  </a:outerShdw>
                </a:effectLst>
              </a:rPr>
              <a:t>2</a:t>
            </a:r>
            <a:r>
              <a:rPr lang="en-US" sz="4000" dirty="0" smtClean="0">
                <a:solidFill>
                  <a:schemeClr val="bg1">
                    <a:lumMod val="85000"/>
                    <a:lumOff val="15000"/>
                  </a:schemeClr>
                </a:solidFill>
                <a:effectLst>
                  <a:outerShdw blurRad="38100" dist="38100" dir="2700000" algn="tl">
                    <a:srgbClr val="000000">
                      <a:alpha val="43137"/>
                    </a:srgbClr>
                  </a:outerShdw>
                </a:effectLst>
              </a:rPr>
              <a:t>Set your affection on things above, not on things on the earth.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381000"/>
            <a:ext cx="8229600" cy="1143000"/>
          </a:xfrm>
        </p:spPr>
        <p:txBody>
          <a:bodyPr>
            <a:normAutofit/>
            <a:scene3d>
              <a:camera prst="orthographicFront"/>
              <a:lightRig rig="threePt" dir="t"/>
            </a:scene3d>
            <a:sp3d extrusionH="57150">
              <a:bevelT w="38100" h="38100"/>
            </a:sp3d>
          </a:bodyPr>
          <a:lstStyle/>
          <a:p>
            <a:r>
              <a:rPr lang="en-US" sz="6000" b="1" dirty="0" smtClean="0"/>
              <a:t>Hebrews 1:3</a:t>
            </a:r>
          </a:p>
        </p:txBody>
      </p:sp>
      <p:sp>
        <p:nvSpPr>
          <p:cNvPr id="89091" name="Content Placeholder 2"/>
          <p:cNvSpPr>
            <a:spLocks noGrp="1"/>
          </p:cNvSpPr>
          <p:nvPr>
            <p:ph idx="1"/>
          </p:nvPr>
        </p:nvSpPr>
        <p:spPr>
          <a:xfrm>
            <a:off x="152400" y="1600200"/>
            <a:ext cx="8915400" cy="4724400"/>
          </a:xfrm>
        </p:spPr>
        <p:txBody>
          <a:bodyPr>
            <a:normAutofit/>
          </a:bodyPr>
          <a:lstStyle/>
          <a:p>
            <a:pPr marL="0" indent="0" algn="ctr">
              <a:buFont typeface="Arial" charset="0"/>
              <a:buNone/>
            </a:pPr>
            <a:r>
              <a:rPr lang="en-US" sz="4000" baseline="30000" dirty="0" smtClean="0"/>
              <a:t>   3</a:t>
            </a:r>
            <a:r>
              <a:rPr lang="en-US" sz="4000" dirty="0" smtClean="0"/>
              <a:t>Who being the brightness of </a:t>
            </a:r>
            <a:r>
              <a:rPr lang="en-US" sz="4000" i="1" dirty="0" smtClean="0"/>
              <a:t>his</a:t>
            </a:r>
            <a:r>
              <a:rPr lang="en-US" sz="4000" dirty="0" smtClean="0"/>
              <a:t> glory, and the express image of his person, and upholding all things by the word of his power, when he had by himself purged our sins, </a:t>
            </a:r>
            <a:r>
              <a:rPr lang="en-US" sz="4000" b="1" dirty="0" smtClean="0">
                <a:solidFill>
                  <a:schemeClr val="bg1">
                    <a:lumMod val="85000"/>
                    <a:lumOff val="15000"/>
                  </a:schemeClr>
                </a:solidFill>
                <a:effectLst>
                  <a:outerShdw blurRad="38100" dist="38100" dir="2700000" algn="tl">
                    <a:srgbClr val="000000">
                      <a:alpha val="43137"/>
                    </a:srgbClr>
                  </a:outerShdw>
                </a:effectLst>
              </a:rPr>
              <a:t>sat down on the right hand of the Majesty on high.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704088"/>
            <a:ext cx="8686800" cy="1143000"/>
          </a:xfrm>
        </p:spPr>
        <p:txBody>
          <a:bodyPr>
            <a:normAutofit/>
            <a:scene3d>
              <a:camera prst="orthographicFront"/>
              <a:lightRig rig="threePt" dir="t"/>
            </a:scene3d>
            <a:sp3d extrusionH="57150">
              <a:bevelT w="38100" h="38100"/>
            </a:sp3d>
          </a:bodyPr>
          <a:lstStyle/>
          <a:p>
            <a:pPr algn="ctr"/>
            <a:r>
              <a:rPr lang="en-US" sz="6000" b="1" dirty="0" smtClean="0"/>
              <a:t>Hebrews 1:13-14</a:t>
            </a:r>
          </a:p>
        </p:txBody>
      </p:sp>
      <p:sp>
        <p:nvSpPr>
          <p:cNvPr id="90115" name="Content Placeholder 2"/>
          <p:cNvSpPr>
            <a:spLocks noGrp="1"/>
          </p:cNvSpPr>
          <p:nvPr>
            <p:ph idx="1"/>
          </p:nvPr>
        </p:nvSpPr>
        <p:spPr>
          <a:xfrm>
            <a:off x="1524000" y="1935480"/>
            <a:ext cx="6858000" cy="4389120"/>
          </a:xfrm>
        </p:spPr>
        <p:txBody>
          <a:bodyPr>
            <a:normAutofit/>
          </a:bodyPr>
          <a:lstStyle/>
          <a:p>
            <a:pPr marL="57150" indent="-57150" algn="ctr">
              <a:buFont typeface="Arial" charset="0"/>
              <a:buNone/>
            </a:pPr>
            <a:r>
              <a:rPr lang="en-US" sz="3600" baseline="30000" dirty="0" smtClean="0"/>
              <a:t>    13</a:t>
            </a:r>
            <a:r>
              <a:rPr lang="en-US" sz="3600" dirty="0" smtClean="0"/>
              <a:t>But to which of the angels said he at any time, Sit on my right hand, until I make thine enemies thy footstool? </a:t>
            </a:r>
            <a:r>
              <a:rPr lang="en-US" sz="3600" baseline="30000" dirty="0" smtClean="0"/>
              <a:t>14</a:t>
            </a:r>
            <a:r>
              <a:rPr lang="en-US" sz="3600" dirty="0" smtClean="0"/>
              <a:t>Are they not all ministering spirits, sent forth to minister for them who shall be heirs of salvation.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381000"/>
            <a:ext cx="8077200" cy="914400"/>
          </a:xfrm>
        </p:spPr>
        <p:txBody>
          <a:bodyPr>
            <a:normAutofit fontScale="90000"/>
            <a:scene3d>
              <a:camera prst="orthographicFront"/>
              <a:lightRig rig="threePt" dir="t"/>
            </a:scene3d>
            <a:sp3d extrusionH="57150">
              <a:bevelT w="38100" h="38100"/>
            </a:sp3d>
          </a:bodyPr>
          <a:lstStyle/>
          <a:p>
            <a:r>
              <a:rPr lang="en-US" sz="6000" b="1" dirty="0" smtClean="0">
                <a:solidFill>
                  <a:schemeClr val="accent6">
                    <a:lumMod val="60000"/>
                    <a:lumOff val="40000"/>
                  </a:schemeClr>
                </a:solidFill>
              </a:rPr>
              <a:t>The Curse</a:t>
            </a:r>
          </a:p>
        </p:txBody>
      </p:sp>
      <p:sp>
        <p:nvSpPr>
          <p:cNvPr id="10243" name="Content Placeholder 2"/>
          <p:cNvSpPr>
            <a:spLocks noGrp="1"/>
          </p:cNvSpPr>
          <p:nvPr>
            <p:ph idx="1"/>
          </p:nvPr>
        </p:nvSpPr>
        <p:spPr>
          <a:xfrm>
            <a:off x="-76200" y="1447800"/>
            <a:ext cx="9067800" cy="5029200"/>
          </a:xfrm>
        </p:spPr>
        <p:txBody>
          <a:bodyPr>
            <a:noAutofit/>
          </a:bodyPr>
          <a:lstStyle/>
          <a:p>
            <a:pPr marL="228600" indent="-228600"/>
            <a:r>
              <a:rPr lang="en-US" sz="3200" dirty="0" err="1" smtClean="0"/>
              <a:t>Jehoiachin</a:t>
            </a:r>
            <a:r>
              <a:rPr lang="en-US" sz="3200" dirty="0" smtClean="0"/>
              <a:t>, king of Judah, was taken into captivity by Nebuchadnezzar in 597 </a:t>
            </a:r>
            <a:r>
              <a:rPr lang="en-US" sz="2800" dirty="0" smtClean="0"/>
              <a:t>B.C. </a:t>
            </a:r>
          </a:p>
          <a:p>
            <a:pPr marL="228600" indent="-228600"/>
            <a:r>
              <a:rPr lang="en-US" sz="3200" dirty="0" smtClean="0"/>
              <a:t>Jeremiah referred to </a:t>
            </a:r>
            <a:r>
              <a:rPr lang="en-US" sz="3200" dirty="0" err="1" smtClean="0"/>
              <a:t>Jeoiachn</a:t>
            </a:r>
            <a:r>
              <a:rPr lang="en-US" sz="3200" dirty="0" smtClean="0"/>
              <a:t> as </a:t>
            </a:r>
            <a:r>
              <a:rPr lang="en-US" sz="3200" dirty="0" err="1" smtClean="0"/>
              <a:t>Coniah</a:t>
            </a:r>
            <a:r>
              <a:rPr lang="en-US" sz="3200" dirty="0" smtClean="0"/>
              <a:t> (Jer. 22:24).</a:t>
            </a:r>
          </a:p>
          <a:p>
            <a:pPr marL="228600" indent="-228600"/>
            <a:r>
              <a:rPr lang="en-US" sz="3200" dirty="0" smtClean="0"/>
              <a:t>A </a:t>
            </a:r>
            <a:r>
              <a:rPr lang="en-US" sz="3200" u="sng" dirty="0" smtClean="0">
                <a:solidFill>
                  <a:schemeClr val="accent6">
                    <a:lumMod val="60000"/>
                    <a:lumOff val="40000"/>
                  </a:schemeClr>
                </a:solidFill>
              </a:rPr>
              <a:t>curse</a:t>
            </a:r>
            <a:r>
              <a:rPr lang="en-US" sz="3200" dirty="0" smtClean="0"/>
              <a:t> was pronounced on </a:t>
            </a:r>
            <a:r>
              <a:rPr lang="en-US" sz="3200" dirty="0" err="1" smtClean="0"/>
              <a:t>Coniah</a:t>
            </a:r>
            <a:r>
              <a:rPr lang="en-US" sz="3200" dirty="0" smtClean="0"/>
              <a:t> that none of his descendents would prosper sitting on the throne of David. Had our Lord Jesus been the biological son of Joseph He could not be successful on the throne of David because of this curse. But since He came biologically only through Mary’s lineage, He was not affected by this curse of </a:t>
            </a:r>
            <a:r>
              <a:rPr lang="en-US" sz="3200" dirty="0" err="1" smtClean="0"/>
              <a:t>Jehoiachin</a:t>
            </a:r>
            <a:r>
              <a:rPr lang="en-US" sz="3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solidFill>
                  <a:schemeClr val="tx2">
                    <a:lumMod val="90000"/>
                  </a:schemeClr>
                </a:solidFill>
              </a:rPr>
              <a:t>Hebrews 8:1-2</a:t>
            </a:r>
          </a:p>
        </p:txBody>
      </p:sp>
      <p:sp>
        <p:nvSpPr>
          <p:cNvPr id="91139" name="Content Placeholder 2"/>
          <p:cNvSpPr>
            <a:spLocks noGrp="1"/>
          </p:cNvSpPr>
          <p:nvPr>
            <p:ph idx="1"/>
          </p:nvPr>
        </p:nvSpPr>
        <p:spPr>
          <a:xfrm>
            <a:off x="2667000" y="1935480"/>
            <a:ext cx="6019800" cy="4693920"/>
          </a:xfrm>
        </p:spPr>
        <p:txBody>
          <a:bodyPr>
            <a:noAutofit/>
          </a:bodyPr>
          <a:lstStyle/>
          <a:p>
            <a:pPr marL="0" indent="0" algn="ctr">
              <a:buFont typeface="Arial" charset="0"/>
              <a:buNone/>
            </a:pPr>
            <a:r>
              <a:rPr lang="en-US" sz="3200" baseline="30000" dirty="0" smtClean="0"/>
              <a:t>    1</a:t>
            </a:r>
            <a:r>
              <a:rPr lang="en-US" sz="3200" dirty="0" smtClean="0"/>
              <a:t>Now of the things which we have spoken </a:t>
            </a:r>
            <a:r>
              <a:rPr lang="en-US" sz="3200" i="1" dirty="0" smtClean="0"/>
              <a:t>this is</a:t>
            </a:r>
            <a:r>
              <a:rPr lang="en-US" sz="3200" dirty="0" smtClean="0"/>
              <a:t> the sum: We have such an high priest, who is set on the right hand of the throne of the Majesty in the heavens; </a:t>
            </a:r>
            <a:r>
              <a:rPr lang="en-US" sz="3200" baseline="30000" dirty="0" smtClean="0"/>
              <a:t>2</a:t>
            </a:r>
            <a:r>
              <a:rPr lang="en-US" sz="3200" dirty="0" smtClean="0"/>
              <a:t>A minister of the sanctuary, and of the true tabernacle, which the Lord pitched, and not man. </a:t>
            </a:r>
          </a:p>
        </p:txBody>
      </p:sp>
      <p:pic>
        <p:nvPicPr>
          <p:cNvPr id="4" name="Picture 3" descr="Jesus at Throne-right-hand-father.jpg"/>
          <p:cNvPicPr>
            <a:picLocks noChangeAspect="1"/>
          </p:cNvPicPr>
          <p:nvPr/>
        </p:nvPicPr>
        <p:blipFill>
          <a:blip r:embed="rId3" cstate="print"/>
          <a:stretch>
            <a:fillRect/>
          </a:stretch>
        </p:blipFill>
        <p:spPr>
          <a:xfrm>
            <a:off x="228600" y="2233612"/>
            <a:ext cx="2409712" cy="3024188"/>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457200"/>
            <a:ext cx="8229600" cy="1143000"/>
          </a:xfrm>
        </p:spPr>
        <p:txBody>
          <a:bodyPr>
            <a:normAutofit/>
            <a:scene3d>
              <a:camera prst="orthographicFront"/>
              <a:lightRig rig="threePt" dir="t"/>
            </a:scene3d>
            <a:sp3d extrusionH="57150">
              <a:bevelT w="38100" h="38100"/>
            </a:sp3d>
          </a:bodyPr>
          <a:lstStyle/>
          <a:p>
            <a:r>
              <a:rPr lang="en-US" sz="6000" b="1" dirty="0" smtClean="0">
                <a:solidFill>
                  <a:schemeClr val="tx2">
                    <a:lumMod val="90000"/>
                  </a:schemeClr>
                </a:solidFill>
              </a:rPr>
              <a:t>Hebrews 10:12</a:t>
            </a:r>
          </a:p>
        </p:txBody>
      </p:sp>
      <p:sp>
        <p:nvSpPr>
          <p:cNvPr id="92163" name="Content Placeholder 2"/>
          <p:cNvSpPr>
            <a:spLocks noGrp="1"/>
          </p:cNvSpPr>
          <p:nvPr>
            <p:ph idx="1"/>
          </p:nvPr>
        </p:nvSpPr>
        <p:spPr>
          <a:xfrm>
            <a:off x="76200" y="1600200"/>
            <a:ext cx="8991600" cy="1874520"/>
          </a:xfrm>
        </p:spPr>
        <p:txBody>
          <a:bodyPr>
            <a:normAutofit/>
          </a:bodyPr>
          <a:lstStyle/>
          <a:p>
            <a:pPr marL="0" indent="0">
              <a:buFont typeface="Arial" charset="0"/>
              <a:buNone/>
            </a:pPr>
            <a:r>
              <a:rPr lang="en-US" sz="3600" dirty="0" smtClean="0"/>
              <a:t>  But this man, after he had offered one sacrifice for sins for ever, sat down on the right hand of God.</a:t>
            </a:r>
          </a:p>
        </p:txBody>
      </p:sp>
      <p:sp>
        <p:nvSpPr>
          <p:cNvPr id="4" name="Title 1"/>
          <p:cNvSpPr txBox="1">
            <a:spLocks/>
          </p:cNvSpPr>
          <p:nvPr/>
        </p:nvSpPr>
        <p:spPr>
          <a:xfrm>
            <a:off x="381000" y="3048000"/>
            <a:ext cx="8229600" cy="1143000"/>
          </a:xfrm>
          <a:prstGeom prst="rect">
            <a:avLst/>
          </a:prstGeom>
        </p:spPr>
        <p:txBody>
          <a:bodyPr vert="horz" lIns="0" rIns="0" bIns="0" anchor="b">
            <a:norm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2">
                    <a:lumMod val="90000"/>
                  </a:schemeClr>
                </a:solidFill>
                <a:effectLst/>
                <a:uLnTx/>
                <a:uFillTx/>
                <a:latin typeface="+mj-lt"/>
                <a:ea typeface="+mj-ea"/>
                <a:cs typeface="+mj-cs"/>
              </a:rPr>
              <a:t>Hebrews 12:2</a:t>
            </a:r>
          </a:p>
        </p:txBody>
      </p:sp>
      <p:sp>
        <p:nvSpPr>
          <p:cNvPr id="5" name="Content Placeholder 2"/>
          <p:cNvSpPr txBox="1">
            <a:spLocks/>
          </p:cNvSpPr>
          <p:nvPr/>
        </p:nvSpPr>
        <p:spPr>
          <a:xfrm>
            <a:off x="228600" y="4191000"/>
            <a:ext cx="8610600" cy="2590800"/>
          </a:xfrm>
          <a:prstGeom prst="rect">
            <a:avLst/>
          </a:prstGeom>
        </p:spPr>
        <p:txBody>
          <a:bodyPr vert="horz">
            <a:normAutofit/>
          </a:bodyPr>
          <a:lstStyle/>
          <a:p>
            <a:pPr marR="0" lvl="0" algn="l" defTabSz="914400" rtl="0" eaLnBrk="1" fontAlgn="auto" latinLnBrk="0" hangingPunct="1">
              <a:lnSpc>
                <a:spcPct val="100000"/>
              </a:lnSpc>
              <a:spcBef>
                <a:spcPct val="20000"/>
              </a:spcBef>
              <a:spcAft>
                <a:spcPts val="0"/>
              </a:spcAft>
              <a:buClr>
                <a:schemeClr val="accent3"/>
              </a:buClr>
              <a:buSzPct val="95000"/>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Looking unto Jesus the author and finisher of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our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faith; who for the joy that was set before him endured the cross, despising the shame, and is set down at the right hand of the throne of God.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smtClean="0"/>
              <a:t>Hebrews 12:2</a:t>
            </a:r>
          </a:p>
        </p:txBody>
      </p:sp>
      <p:sp>
        <p:nvSpPr>
          <p:cNvPr id="93187" name="Content Placeholder 2"/>
          <p:cNvSpPr>
            <a:spLocks noGrp="1"/>
          </p:cNvSpPr>
          <p:nvPr>
            <p:ph idx="1"/>
          </p:nvPr>
        </p:nvSpPr>
        <p:spPr/>
        <p:txBody>
          <a:bodyPr/>
          <a:lstStyle/>
          <a:p>
            <a:pPr>
              <a:buFont typeface="Arial" charset="0"/>
              <a:buNone/>
            </a:pPr>
            <a:r>
              <a:rPr lang="en-US" dirty="0" smtClean="0"/>
              <a:t>    Looking unto Jesus the author and finisher of </a:t>
            </a:r>
            <a:r>
              <a:rPr lang="en-US" i="1" dirty="0" smtClean="0"/>
              <a:t>our</a:t>
            </a:r>
            <a:r>
              <a:rPr lang="en-US" dirty="0" smtClean="0"/>
              <a:t> faith; who for the joy that was set before him endured the cross, despising the shame, and is set down at the right hand of the throne of God.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t>1 Peter 3:21b-22</a:t>
            </a:r>
          </a:p>
        </p:txBody>
      </p:sp>
      <p:sp>
        <p:nvSpPr>
          <p:cNvPr id="94211" name="Content Placeholder 2"/>
          <p:cNvSpPr>
            <a:spLocks noGrp="1"/>
          </p:cNvSpPr>
          <p:nvPr>
            <p:ph idx="1"/>
          </p:nvPr>
        </p:nvSpPr>
        <p:spPr>
          <a:xfrm>
            <a:off x="3124200" y="1935480"/>
            <a:ext cx="5791200" cy="4922520"/>
          </a:xfrm>
        </p:spPr>
        <p:txBody>
          <a:bodyPr>
            <a:normAutofit/>
          </a:bodyPr>
          <a:lstStyle/>
          <a:p>
            <a:pPr algn="ctr">
              <a:buFont typeface="Arial" charset="0"/>
              <a:buNone/>
            </a:pPr>
            <a:r>
              <a:rPr lang="en-US" sz="4000" dirty="0" smtClean="0"/>
              <a:t>    … Jesus Christ: </a:t>
            </a:r>
            <a:r>
              <a:rPr lang="en-US" sz="4000" baseline="30000" dirty="0" smtClean="0"/>
              <a:t>22</a:t>
            </a:r>
            <a:r>
              <a:rPr lang="en-US" sz="4000" dirty="0" smtClean="0"/>
              <a:t>Who is gone into heaven, and is on the right hand of God; angels and authorities and powers being made subject unto him.</a:t>
            </a:r>
          </a:p>
        </p:txBody>
      </p:sp>
      <p:pic>
        <p:nvPicPr>
          <p:cNvPr id="4" name="Picture 3" descr="Jesus Ascending into Heaven.jpg"/>
          <p:cNvPicPr>
            <a:picLocks noChangeAspect="1"/>
          </p:cNvPicPr>
          <p:nvPr/>
        </p:nvPicPr>
        <p:blipFill>
          <a:blip r:embed="rId3" cstate="print"/>
          <a:stretch>
            <a:fillRect/>
          </a:stretch>
        </p:blipFill>
        <p:spPr>
          <a:xfrm>
            <a:off x="230187" y="2257424"/>
            <a:ext cx="3198813" cy="3838575"/>
          </a:xfrm>
          <a:prstGeom prst="rect">
            <a:avLst/>
          </a:prstGeom>
          <a:scene3d>
            <a:camera prst="orthographicFront"/>
            <a:lightRig rig="threePt" dir="t"/>
          </a:scene3d>
          <a:sp3d>
            <a:bevelT w="101600" prst="riblet"/>
          </a:sp3d>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solidFill>
                  <a:schemeClr val="accent6">
                    <a:lumMod val="40000"/>
                    <a:lumOff val="60000"/>
                  </a:schemeClr>
                </a:solidFill>
              </a:rPr>
              <a:t>Revelation 1:17-18</a:t>
            </a:r>
          </a:p>
        </p:txBody>
      </p:sp>
      <p:sp>
        <p:nvSpPr>
          <p:cNvPr id="95235" name="Content Placeholder 2"/>
          <p:cNvSpPr>
            <a:spLocks noGrp="1"/>
          </p:cNvSpPr>
          <p:nvPr>
            <p:ph idx="1"/>
          </p:nvPr>
        </p:nvSpPr>
        <p:spPr/>
        <p:txBody>
          <a:bodyPr>
            <a:normAutofit/>
          </a:bodyPr>
          <a:lstStyle/>
          <a:p>
            <a:pPr marL="0" indent="0" algn="ctr">
              <a:buFont typeface="Arial" charset="0"/>
              <a:buNone/>
            </a:pPr>
            <a:r>
              <a:rPr lang="en-US" sz="3600" baseline="30000" dirty="0" smtClean="0"/>
              <a:t>    17</a:t>
            </a:r>
            <a:r>
              <a:rPr lang="en-US" sz="3600" dirty="0" smtClean="0"/>
              <a:t>And when I saw him, I fell at his feet as dead.  And he laid his right hand upon me, saying unto me, Fear not; I am the first and the last: </a:t>
            </a:r>
            <a:r>
              <a:rPr lang="en-US" sz="3600" baseline="30000" dirty="0" smtClean="0"/>
              <a:t>18</a:t>
            </a:r>
            <a:r>
              <a:rPr lang="en-US" sz="3600" dirty="0" smtClean="0"/>
              <a:t> I </a:t>
            </a:r>
            <a:r>
              <a:rPr lang="en-US" sz="3600" i="1" dirty="0" smtClean="0"/>
              <a:t>am</a:t>
            </a:r>
            <a:r>
              <a:rPr lang="en-US" sz="3600" dirty="0" smtClean="0"/>
              <a:t> he that liveth, and was dead; and, behold, I am alive for evermore, Amen; and have the keys of hell and of death.</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3810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accent6">
                    <a:lumMod val="40000"/>
                    <a:lumOff val="60000"/>
                  </a:schemeClr>
                </a:solidFill>
              </a:rPr>
              <a:t>Luke 2:8-9</a:t>
            </a:r>
          </a:p>
        </p:txBody>
      </p:sp>
      <p:sp>
        <p:nvSpPr>
          <p:cNvPr id="96259" name="Content Placeholder 2"/>
          <p:cNvSpPr>
            <a:spLocks noGrp="1"/>
          </p:cNvSpPr>
          <p:nvPr>
            <p:ph idx="1"/>
          </p:nvPr>
        </p:nvSpPr>
        <p:spPr>
          <a:xfrm>
            <a:off x="76200" y="1524000"/>
            <a:ext cx="8991600" cy="4724400"/>
          </a:xfrm>
        </p:spPr>
        <p:txBody>
          <a:bodyPr>
            <a:normAutofit/>
          </a:bodyPr>
          <a:lstStyle/>
          <a:p>
            <a:pPr marL="0" indent="0">
              <a:buFont typeface="Arial" charset="0"/>
              <a:buNone/>
            </a:pPr>
            <a:r>
              <a:rPr lang="en-US" sz="3200" baseline="30000" dirty="0" smtClean="0"/>
              <a:t>    8</a:t>
            </a:r>
            <a:r>
              <a:rPr lang="en-US" sz="3200" dirty="0" smtClean="0"/>
              <a:t>And there were in the same country shepherds abiding in the field, keeping watch over their flock by night. </a:t>
            </a:r>
            <a:r>
              <a:rPr lang="en-US" sz="3200" baseline="30000" dirty="0" smtClean="0"/>
              <a:t>9</a:t>
            </a:r>
            <a:r>
              <a:rPr lang="en-US" sz="3200" dirty="0" smtClean="0"/>
              <a:t>And, lo, the angel of the Lord came upon them, and the glory of the Lord shone round about them: and they were sore afraid. </a:t>
            </a:r>
          </a:p>
        </p:txBody>
      </p:sp>
      <p:pic>
        <p:nvPicPr>
          <p:cNvPr id="4" name="Picture 3" descr="Bethlehem with angels and shepherds.jpg"/>
          <p:cNvPicPr>
            <a:picLocks noChangeAspect="1"/>
          </p:cNvPicPr>
          <p:nvPr/>
        </p:nvPicPr>
        <p:blipFill>
          <a:blip r:embed="rId3" cstate="print"/>
          <a:stretch>
            <a:fillRect/>
          </a:stretch>
        </p:blipFill>
        <p:spPr>
          <a:xfrm>
            <a:off x="1714500" y="4038600"/>
            <a:ext cx="5715000" cy="27432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381000"/>
            <a:ext cx="8229600" cy="1143000"/>
          </a:xfrm>
        </p:spPr>
        <p:txBody>
          <a:bodyPr>
            <a:normAutofit/>
            <a:scene3d>
              <a:camera prst="orthographicFront"/>
              <a:lightRig rig="threePt" dir="t"/>
            </a:scene3d>
            <a:sp3d extrusionH="57150">
              <a:bevelT w="38100" h="38100"/>
            </a:sp3d>
          </a:bodyPr>
          <a:lstStyle/>
          <a:p>
            <a:pPr algn="ctr"/>
            <a:r>
              <a:rPr lang="en-US" sz="6000" b="1" dirty="0" smtClean="0">
                <a:solidFill>
                  <a:schemeClr val="accent6">
                    <a:lumMod val="40000"/>
                    <a:lumOff val="60000"/>
                  </a:schemeClr>
                </a:solidFill>
              </a:rPr>
              <a:t>Luke 2:10-12</a:t>
            </a:r>
          </a:p>
        </p:txBody>
      </p:sp>
      <p:sp>
        <p:nvSpPr>
          <p:cNvPr id="97283" name="Content Placeholder 2"/>
          <p:cNvSpPr>
            <a:spLocks noGrp="1"/>
          </p:cNvSpPr>
          <p:nvPr>
            <p:ph idx="1"/>
          </p:nvPr>
        </p:nvSpPr>
        <p:spPr>
          <a:xfrm>
            <a:off x="152400" y="1600200"/>
            <a:ext cx="8991600" cy="4419600"/>
          </a:xfrm>
        </p:spPr>
        <p:txBody>
          <a:bodyPr>
            <a:noAutofit/>
          </a:bodyPr>
          <a:lstStyle/>
          <a:p>
            <a:pPr marL="0" indent="0">
              <a:buNone/>
            </a:pPr>
            <a:r>
              <a:rPr lang="en-US" sz="3200" baseline="30000" dirty="0" smtClean="0"/>
              <a:t>10</a:t>
            </a:r>
            <a:r>
              <a:rPr lang="en-US" sz="3200" dirty="0" smtClean="0"/>
              <a:t>And the angel said unto them, Fear not: for, behold, I bring you good tidings of great joy, which shall be to all people. </a:t>
            </a:r>
            <a:r>
              <a:rPr lang="en-US" sz="3200" baseline="30000" dirty="0" smtClean="0"/>
              <a:t>11</a:t>
            </a:r>
            <a:r>
              <a:rPr lang="en-US" sz="3200" dirty="0" smtClean="0"/>
              <a:t>For unto you is born this day in the city of David a Saviour, which is Christ the Lord. </a:t>
            </a:r>
            <a:r>
              <a:rPr lang="en-US" sz="3200" baseline="30000" dirty="0" smtClean="0"/>
              <a:t>12</a:t>
            </a:r>
            <a:r>
              <a:rPr lang="en-US" sz="3200" dirty="0" smtClean="0"/>
              <a:t>And this </a:t>
            </a:r>
            <a:r>
              <a:rPr lang="en-US" sz="3200" i="1" dirty="0" smtClean="0"/>
              <a:t>shall be</a:t>
            </a:r>
            <a:r>
              <a:rPr lang="en-US" sz="3200" dirty="0" smtClean="0"/>
              <a:t> a sign unto you; Ye shall find the babe wrapped in swaddling clothes, lying in a manger.</a:t>
            </a:r>
          </a:p>
        </p:txBody>
      </p:sp>
      <p:pic>
        <p:nvPicPr>
          <p:cNvPr id="4" name="Picture 3" descr="Bethlehem with angels and shepherds.jpg"/>
          <p:cNvPicPr>
            <a:picLocks noChangeAspect="1"/>
          </p:cNvPicPr>
          <p:nvPr/>
        </p:nvPicPr>
        <p:blipFill>
          <a:blip r:embed="rId3" cstate="print"/>
          <a:stretch>
            <a:fillRect/>
          </a:stretch>
        </p:blipFill>
        <p:spPr>
          <a:xfrm>
            <a:off x="2362200" y="4568952"/>
            <a:ext cx="4610100" cy="2212848"/>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a:scene3d>
              <a:camera prst="orthographicFront"/>
              <a:lightRig rig="threePt" dir="t"/>
            </a:scene3d>
            <a:sp3d extrusionH="57150">
              <a:bevelT w="38100" h="38100"/>
            </a:sp3d>
          </a:bodyPr>
          <a:lstStyle/>
          <a:p>
            <a:r>
              <a:rPr lang="en-US" sz="6000" b="1" dirty="0" smtClean="0">
                <a:solidFill>
                  <a:schemeClr val="accent3">
                    <a:lumMod val="60000"/>
                    <a:lumOff val="40000"/>
                  </a:schemeClr>
                </a:solidFill>
              </a:rPr>
              <a:t>Luke 2:13-14</a:t>
            </a:r>
          </a:p>
        </p:txBody>
      </p:sp>
      <p:sp>
        <p:nvSpPr>
          <p:cNvPr id="98307" name="Content Placeholder 2"/>
          <p:cNvSpPr>
            <a:spLocks noGrp="1"/>
          </p:cNvSpPr>
          <p:nvPr>
            <p:ph idx="1"/>
          </p:nvPr>
        </p:nvSpPr>
        <p:spPr>
          <a:xfrm>
            <a:off x="304800" y="1935480"/>
            <a:ext cx="5105400" cy="4389120"/>
          </a:xfrm>
        </p:spPr>
        <p:txBody>
          <a:bodyPr>
            <a:noAutofit/>
          </a:bodyPr>
          <a:lstStyle/>
          <a:p>
            <a:pPr marL="0" indent="0" algn="ctr">
              <a:buFont typeface="Arial" charset="0"/>
              <a:buNone/>
            </a:pPr>
            <a:r>
              <a:rPr lang="en-US" sz="3600" baseline="30000" dirty="0" smtClean="0">
                <a:solidFill>
                  <a:schemeClr val="accent5">
                    <a:lumMod val="20000"/>
                    <a:lumOff val="80000"/>
                  </a:schemeClr>
                </a:solidFill>
              </a:rPr>
              <a:t>    13</a:t>
            </a:r>
            <a:r>
              <a:rPr lang="en-US" sz="3600" dirty="0" smtClean="0">
                <a:solidFill>
                  <a:schemeClr val="accent5">
                    <a:lumMod val="20000"/>
                    <a:lumOff val="80000"/>
                  </a:schemeClr>
                </a:solidFill>
              </a:rPr>
              <a:t>And suddenly there was with the angel a multitude of the heavenly host praising God, and saying, </a:t>
            </a:r>
            <a:r>
              <a:rPr lang="en-US" sz="3600" baseline="30000" dirty="0" smtClean="0">
                <a:solidFill>
                  <a:schemeClr val="accent5">
                    <a:lumMod val="20000"/>
                    <a:lumOff val="80000"/>
                  </a:schemeClr>
                </a:solidFill>
              </a:rPr>
              <a:t>14</a:t>
            </a:r>
            <a:r>
              <a:rPr lang="en-US" sz="3600" dirty="0" smtClean="0">
                <a:solidFill>
                  <a:schemeClr val="accent5">
                    <a:lumMod val="20000"/>
                    <a:lumOff val="80000"/>
                  </a:schemeClr>
                </a:solidFill>
              </a:rPr>
              <a:t>Glory to God in the highest, and on earth peace, good will toward men.</a:t>
            </a:r>
          </a:p>
        </p:txBody>
      </p:sp>
      <p:pic>
        <p:nvPicPr>
          <p:cNvPr id="4" name="Picture 3" descr="angels-singing-1.jpg"/>
          <p:cNvPicPr>
            <a:picLocks noChangeAspect="1"/>
          </p:cNvPicPr>
          <p:nvPr/>
        </p:nvPicPr>
        <p:blipFill>
          <a:blip r:embed="rId3" cstate="print"/>
          <a:stretch>
            <a:fillRect/>
          </a:stretch>
        </p:blipFill>
        <p:spPr>
          <a:xfrm>
            <a:off x="5638800" y="1600200"/>
            <a:ext cx="3028950" cy="4038600"/>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6000" b="1" dirty="0" smtClean="0"/>
              <a:t>What’s the Point?</a:t>
            </a:r>
          </a:p>
        </p:txBody>
      </p:sp>
      <p:sp>
        <p:nvSpPr>
          <p:cNvPr id="87043" name="Content Placeholder 2"/>
          <p:cNvSpPr>
            <a:spLocks noGrp="1"/>
          </p:cNvSpPr>
          <p:nvPr>
            <p:ph idx="1"/>
          </p:nvPr>
        </p:nvSpPr>
        <p:spPr>
          <a:xfrm>
            <a:off x="76200" y="1905000"/>
            <a:ext cx="8915400" cy="4953000"/>
          </a:xfrm>
        </p:spPr>
        <p:txBody>
          <a:bodyPr>
            <a:normAutofit/>
          </a:bodyPr>
          <a:lstStyle/>
          <a:p>
            <a:r>
              <a:rPr lang="en-US" sz="3200" dirty="0" smtClean="0"/>
              <a:t>Messiah Yeshua was born of a virgin where the sacrificial lambs were born and raised: Bethlehem (</a:t>
            </a:r>
            <a:r>
              <a:rPr lang="en-US" sz="3200" dirty="0" err="1" smtClean="0"/>
              <a:t>Migdol</a:t>
            </a:r>
            <a:r>
              <a:rPr lang="en-US" sz="3200" dirty="0" smtClean="0"/>
              <a:t>-Eder).</a:t>
            </a:r>
          </a:p>
          <a:p>
            <a:r>
              <a:rPr lang="en-US" sz="3200" dirty="0" smtClean="0"/>
              <a:t>Messiah Jesus was crucified where the sacrificial lambs were sacrificed, Jerusalem.</a:t>
            </a:r>
          </a:p>
          <a:p>
            <a:r>
              <a:rPr lang="en-US" sz="3200" dirty="0" smtClean="0"/>
              <a:t>The Sinless Lamb of God had entered His creation to take on Himself the penalty of death deserved by  all mankind “for all have sinned and come short of the glory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r="-19000"/>
          </a:stretch>
        </a:blipFill>
        <a:effectLst/>
      </p:bgPr>
    </p:bg>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0" y="1143000"/>
            <a:ext cx="7010400" cy="5410200"/>
          </a:xfrm>
        </p:spPr>
        <p:txBody>
          <a:bodyPr>
            <a:normAutofit/>
          </a:bodyPr>
          <a:lstStyle/>
          <a:p>
            <a:pPr marL="0" indent="0" algn="ctr">
              <a:buFont typeface="Arial" charset="0"/>
              <a:buNone/>
            </a:pPr>
            <a:r>
              <a:rPr lang="en-US" sz="3600" b="1" dirty="0" smtClean="0">
                <a:solidFill>
                  <a:schemeClr val="bg1"/>
                </a:solidFill>
              </a:rPr>
              <a:t>Our Heavenly Father’s gift to us—eternal life through the </a:t>
            </a:r>
            <a:r>
              <a:rPr lang="en-US" sz="3600" b="1" dirty="0" smtClean="0">
                <a:solidFill>
                  <a:schemeClr val="tx1">
                    <a:lumMod val="85000"/>
                  </a:schemeClr>
                </a:solidFill>
              </a:rPr>
              <a:t>death and resurrection of His only Son, the Messiah Lord Jesus.</a:t>
            </a:r>
          </a:p>
          <a:p>
            <a:pPr marL="0" indent="0" algn="ctr">
              <a:buFont typeface="Arial" charset="0"/>
              <a:buNone/>
            </a:pPr>
            <a:r>
              <a:rPr lang="en-US" sz="3600" b="1" dirty="0" smtClean="0">
                <a:solidFill>
                  <a:schemeClr val="bg1"/>
                </a:solidFill>
              </a:rPr>
              <a:t>    “For the wages of sin </a:t>
            </a:r>
            <a:r>
              <a:rPr lang="en-US" sz="3600" b="1" i="1" dirty="0" smtClean="0">
                <a:solidFill>
                  <a:schemeClr val="bg1"/>
                </a:solidFill>
              </a:rPr>
              <a:t>is</a:t>
            </a:r>
            <a:r>
              <a:rPr lang="en-US" sz="3600" b="1" dirty="0" smtClean="0">
                <a:solidFill>
                  <a:schemeClr val="bg1"/>
                </a:solidFill>
              </a:rPr>
              <a:t> death; but the gift of God </a:t>
            </a:r>
            <a:r>
              <a:rPr lang="en-US" sz="3600" b="1" i="1" dirty="0" smtClean="0">
                <a:solidFill>
                  <a:schemeClr val="bg1"/>
                </a:solidFill>
              </a:rPr>
              <a:t>is</a:t>
            </a:r>
            <a:r>
              <a:rPr lang="en-US" sz="3600" b="1" dirty="0" smtClean="0">
                <a:solidFill>
                  <a:schemeClr val="bg1"/>
                </a:solidFill>
              </a:rPr>
              <a:t> eternal life through Jesus Christ our Lord.” </a:t>
            </a:r>
          </a:p>
          <a:p>
            <a:pPr algn="ctr">
              <a:buFont typeface="Arial" charset="0"/>
              <a:buNone/>
            </a:pPr>
            <a:r>
              <a:rPr lang="en-US" sz="3600" b="1" u="sng" dirty="0" smtClean="0">
                <a:solidFill>
                  <a:schemeClr val="bg1"/>
                </a:solidFill>
              </a:rPr>
              <a:t>Romans 6:23</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2996</TotalTime>
  <Words>5967</Words>
  <Application>Microsoft Office PowerPoint</Application>
  <PresentationFormat>On-screen Show (4:3)</PresentationFormat>
  <Paragraphs>385</Paragraphs>
  <Slides>105</Slides>
  <Notes>105</Notes>
  <HiddenSlides>2</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Flow</vt:lpstr>
      <vt:lpstr>THE MESSIAH, THE PROMISED SON OF ABRAHAM, ISAAC, ISRAEL, AND KING DAVID--  THE LORD JESUS CHRIST: What is the Evidence?</vt:lpstr>
      <vt:lpstr>Purpose of this Message</vt:lpstr>
      <vt:lpstr>Jesus said,</vt:lpstr>
      <vt:lpstr>Slide 4</vt:lpstr>
      <vt:lpstr>The Messiah in O.T. Prophecy and N.T. Fulfillment </vt:lpstr>
      <vt:lpstr>The Messiah in O.T. Prophecy and N.T. Fulfillment </vt:lpstr>
      <vt:lpstr>Slide 7</vt:lpstr>
      <vt:lpstr>The Davidic Throne</vt:lpstr>
      <vt:lpstr>The Curse</vt:lpstr>
      <vt:lpstr>One More Thing:</vt:lpstr>
      <vt:lpstr>Matthew 1:16</vt:lpstr>
      <vt:lpstr>Slide 12</vt:lpstr>
      <vt:lpstr>Slide 13</vt:lpstr>
      <vt:lpstr>Slide 14</vt:lpstr>
      <vt:lpstr>Slide 15</vt:lpstr>
      <vt:lpstr>Slide 16</vt:lpstr>
      <vt:lpstr>Slide 17</vt:lpstr>
      <vt:lpstr>Messianic prophecies are all fulfilled literally and historically</vt:lpstr>
      <vt:lpstr>His First Coming  </vt:lpstr>
      <vt:lpstr>Galatians 4:4-5</vt:lpstr>
      <vt:lpstr>The Purpose of His First Coming</vt:lpstr>
      <vt:lpstr>John 19:16-18</vt:lpstr>
      <vt:lpstr>The Result of His First Coming</vt:lpstr>
      <vt:lpstr>Slide 24</vt:lpstr>
      <vt:lpstr>The Events of His Birth, Death, and Resurrection Were Prophesied . . . </vt:lpstr>
      <vt:lpstr>What does the historical evidence show?</vt:lpstr>
      <vt:lpstr>Slide 27</vt:lpstr>
      <vt:lpstr>Slide 28</vt:lpstr>
      <vt:lpstr>His Sacrifice</vt:lpstr>
      <vt:lpstr>King David Prophesied in the about Psalms Jesus’ Agony  </vt:lpstr>
      <vt:lpstr>His Significance Prophesied</vt:lpstr>
      <vt:lpstr>His Purpose and Identity: Proclaimed by Angels</vt:lpstr>
      <vt:lpstr>Luke 1:30</vt:lpstr>
      <vt:lpstr>Matthew 1:20b-23</vt:lpstr>
      <vt:lpstr>Slide 35</vt:lpstr>
      <vt:lpstr>Genesis 24:43-44 </vt:lpstr>
      <vt:lpstr>Slide 37</vt:lpstr>
      <vt:lpstr>Consider the Parallels King David’s Life to That of Jesus</vt:lpstr>
      <vt:lpstr>1 Samuel 17:15</vt:lpstr>
      <vt:lpstr>Micah 5:2</vt:lpstr>
      <vt:lpstr>1 Samuel 16:1</vt:lpstr>
      <vt:lpstr>1 Samuel 16:17-19</vt:lpstr>
      <vt:lpstr>Slide 43</vt:lpstr>
      <vt:lpstr>1 Samuel 17:12</vt:lpstr>
      <vt:lpstr>Slide 45</vt:lpstr>
      <vt:lpstr>Slide 46</vt:lpstr>
      <vt:lpstr>Genesis 35:16-17</vt:lpstr>
      <vt:lpstr>Genesis 35:18-20</vt:lpstr>
      <vt:lpstr>Genesis 49:22</vt:lpstr>
      <vt:lpstr>Slide 50</vt:lpstr>
      <vt:lpstr>Slide 51</vt:lpstr>
      <vt:lpstr>Slide 52</vt:lpstr>
      <vt:lpstr>Slide 53</vt:lpstr>
      <vt:lpstr>In Genesis 35:10 Jacob’s name is changed to “Israel.”</vt:lpstr>
      <vt:lpstr>Migdol-Eder (Edar)</vt:lpstr>
      <vt:lpstr>Proverbs 18:10</vt:lpstr>
      <vt:lpstr>Slide 57</vt:lpstr>
      <vt:lpstr>Migdol-Eder</vt:lpstr>
      <vt:lpstr>Luke 2:11-12</vt:lpstr>
      <vt:lpstr>Slide 60</vt:lpstr>
      <vt:lpstr>Migdol-Eder</vt:lpstr>
      <vt:lpstr>Micah 5:2</vt:lpstr>
      <vt:lpstr>Slide 63</vt:lpstr>
      <vt:lpstr>According to Edersheim, The Life and Times of Jesus,     Book 2, Chapter 6</vt:lpstr>
      <vt:lpstr>The Hebrew Mishnah, Shekelim 7:4</vt:lpstr>
      <vt:lpstr>Migdol-Eder is mentioned in the Hebrew Targums</vt:lpstr>
      <vt:lpstr>Slide 67</vt:lpstr>
      <vt:lpstr>Slide 68</vt:lpstr>
      <vt:lpstr>Slide 69</vt:lpstr>
      <vt:lpstr>What are *swaddling clothes*?</vt:lpstr>
      <vt:lpstr>Slide 71</vt:lpstr>
      <vt:lpstr>Mark 10:45</vt:lpstr>
      <vt:lpstr>Slide 73</vt:lpstr>
      <vt:lpstr>1 Peter 1:18-20</vt:lpstr>
      <vt:lpstr>1 Corinthians 5:7-8</vt:lpstr>
      <vt:lpstr>Hebrews 5:7-9</vt:lpstr>
      <vt:lpstr>What is the significance of all of this?</vt:lpstr>
      <vt:lpstr>What is the significance of all of this?</vt:lpstr>
      <vt:lpstr>Matthew 21:4-7</vt:lpstr>
      <vt:lpstr>Matthew 21:8-9</vt:lpstr>
      <vt:lpstr>Matthew 21:10-11</vt:lpstr>
      <vt:lpstr>Acts 2:32-34</vt:lpstr>
      <vt:lpstr>Acts 5:31</vt:lpstr>
      <vt:lpstr>Acts 7:55-56</vt:lpstr>
      <vt:lpstr>Romans 8:34</vt:lpstr>
      <vt:lpstr>Ephesians 1:20-21</vt:lpstr>
      <vt:lpstr>Colossians 3:1</vt:lpstr>
      <vt:lpstr>Hebrews 1:3</vt:lpstr>
      <vt:lpstr>Hebrews 1:13-14</vt:lpstr>
      <vt:lpstr>Hebrews 8:1-2</vt:lpstr>
      <vt:lpstr>Hebrews 10:12</vt:lpstr>
      <vt:lpstr>Hebrews 12:2</vt:lpstr>
      <vt:lpstr>1 Peter 3:21b-22</vt:lpstr>
      <vt:lpstr>Revelation 1:17-18</vt:lpstr>
      <vt:lpstr>Luke 2:8-9</vt:lpstr>
      <vt:lpstr>Luke 2:10-12</vt:lpstr>
      <vt:lpstr>Luke 2:13-14</vt:lpstr>
      <vt:lpstr>What’s the Point?</vt:lpstr>
      <vt:lpstr>Slide 99</vt:lpstr>
      <vt:lpstr>Romans 10:9-11</vt:lpstr>
      <vt:lpstr>Revelation 5:11-12</vt:lpstr>
      <vt:lpstr>Revelation 5:13-14</vt:lpstr>
      <vt:lpstr>Slide 103</vt:lpstr>
      <vt:lpstr>Slide 104</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COMING OF THE MESSIAH, THE LORD JESUS CHRIST</dc:title>
  <dc:creator> </dc:creator>
  <cp:lastModifiedBy> </cp:lastModifiedBy>
  <cp:revision>224</cp:revision>
  <dcterms:created xsi:type="dcterms:W3CDTF">2011-12-09T19:25:30Z</dcterms:created>
  <dcterms:modified xsi:type="dcterms:W3CDTF">2011-12-24T17:50:00Z</dcterms:modified>
</cp:coreProperties>
</file>