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Override PartName="/ppt/notesSlides/notesSlide264.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slides/slide259.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notesSlides/notesSlide258.xml" ContentType="application/vnd.openxmlformats-officedocument.presentationml.notesSlide+xml"/>
  <Override PartName="/ppt/slides/slide237.xml" ContentType="application/vnd.openxmlformats-officedocument.presentationml.slide+xml"/>
  <Override PartName="/ppt/slideLayouts/slideLayout18.xml" ContentType="application/vnd.openxmlformats-officedocument.presentationml.slideLayout+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Override PartName="/ppt/slides/slide262.xml" ContentType="application/vnd.openxmlformats-officedocument.presentationml.slide+xml"/>
  <Default Extension="emf" ContentType="image/x-emf"/>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notesSlides/notesSlide261.xml" ContentType="application/vnd.openxmlformats-officedocument.presentationml.notesSlide+xml"/>
  <Override PartName="/ppt/slides/slide240.xml" ContentType="application/vnd.openxmlformats-officedocument.presentationml.slide+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slides/slide256.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slideLayouts/slideLayout15.xml" ContentType="application/vnd.openxmlformats-officedocument.presentationml.slideLayout+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notesSlides/notesSlide255.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Masters/slideMaster2.xml" ContentType="application/vnd.openxmlformats-officedocument.presentationml.slideMaster+xml"/>
  <Override PartName="/ppt/slides/slide57.xml" ContentType="application/vnd.openxmlformats-officedocument.presentationml.slide+xml"/>
  <Override PartName="/ppt/slides/slide105.xml" ContentType="application/vnd.openxmlformats-officedocument.presentationml.slide+xml"/>
  <Override PartName="/ppt/slides/slide152.xml" ContentType="application/vnd.openxmlformats-officedocument.presentationml.slide+xml"/>
  <Override PartName="/ppt/notesSlides/notesSlide1.xml" ContentType="application/vnd.openxmlformats-officedocument.presentationml.notesSlide+xml"/>
  <Override PartName="/ppt/notesSlides/notesSlide104.xml" ContentType="application/vnd.openxmlformats-officedocument.presentationml.notesSlide+xml"/>
  <Override PartName="/ppt/notesSlides/notesSlide151.xml" ContentType="application/vnd.openxmlformats-officedocument.presentationml.notesSlide+xml"/>
  <Override PartName="/ppt/notesSlides/notesSlide249.xml" ContentType="application/vnd.openxmlformats-officedocument.presentationml.notesSlide+xml"/>
  <Override PartName="/ppt/slides/slide130.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slides/slide35.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slides/slide253.xml" ContentType="application/vnd.openxmlformats-officedocument.presentationml.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notesSlides/notesSlide26.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notesSlides/notesSlide252.xml" ContentType="application/vnd.openxmlformats-officedocument.presentationml.notesSlide+xml"/>
  <Override PartName="/ppt/slides/slide168.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89.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slides/slide124.xml" ContentType="application/vnd.openxmlformats-officedocument.presentationml.slide+xml"/>
  <Override PartName="/ppt/slides/slide171.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258.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notesSlides/notesSlide246.xml" ContentType="application/vnd.openxmlformats-officedocument.presentationml.notesSlide+xml"/>
  <Override PartName="/ppt/notesSlides/notesSlide25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slides/slide261.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slides/slide250.xml" ContentType="application/vnd.openxmlformats-officedocument.presentationml.slide+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notesSlides/notesSlide260.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slides/slide255.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notesSlides/notesSlide254.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Default Extension="gif" ContentType="image/gif"/>
  <Override PartName="/ppt/notesSlides/notesSlide158.xml" ContentType="application/vnd.openxmlformats-officedocument.presentationml.notesSlide+xml"/>
  <Override PartName="/ppt/notesSlides/notesSlide210.xml" ContentType="application/vnd.openxmlformats-officedocument.presentationml.notesSlide+xml"/>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s/slide249.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notesSlides/notesSlide248.xml" ContentType="application/vnd.openxmlformats-officedocument.presentationml.notesSlide+xml"/>
  <Override PartName="/ppt/notesSlides/notesSlide259.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theme/theme3.xml" ContentType="application/vnd.openxmlformats-officedocument.them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slides/slide263.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slides/slide252.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notesSlides/notesSlide262.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notesSlides/notesSlide251.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slides/slide257.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notesSlides/notesSlide256.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slideLayouts/slideLayout16.xml" ContentType="application/vnd.openxmlformats-officedocument.presentationml.slideLayout+xml"/>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slides/slide260.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slides/slide254.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notesSlides/notesSlide253.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s/slide248.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notesSlides/notesSlide247.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slides/slide251.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notesSlides/notesSlide250.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Default Extension="wmf" ContentType="image/x-wmf"/>
  <Override PartName="/ppt/notesSlides/notesSlide65.xml" ContentType="application/vnd.openxmlformats-officedocument.presentationml.notesSlide+xml"/>
  <Override PartName="/ppt/notesSlides/notesSlide244.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Override PartName="/ppt/slides/slide141.xml" ContentType="application/vnd.openxmlformats-officedocument.presentationml.slide+xml"/>
  <Override PartName="/ppt/slides/slide239.xml" ContentType="application/vnd.openxmlformats-officedocument.presentationml.slide+xml"/>
  <Override PartName="/ppt/notesSlides/notesSlide59.xml" ContentType="application/vnd.openxmlformats-officedocument.presentationml.notesSlide+xml"/>
  <Override PartName="/ppt/notesSlides/notesSlide115.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217.xml" ContentType="application/vnd.openxmlformats-officedocument.presentationml.slide+xml"/>
  <Override PartName="/ppt/slides/slide264.xml" ContentType="application/vnd.openxmlformats-officedocument.presentationml.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63.xml" ContentType="application/vnd.openxmlformats-officedocument.presentationml.notesSlide+xml"/>
  <Override PartName="/ppt/slides/slide2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62.xml" ContentType="application/vnd.openxmlformats-officedocument.presentationml.notesSlide+xml"/>
  <Override PartName="/ppt/slides/slide179.xml" ContentType="application/vnd.openxmlformats-officedocument.presentationml.slide+xml"/>
  <Override PartName="/ppt/notesSlides/notesSlide178.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35.xml" ContentType="application/vnd.openxmlformats-officedocument.presentationml.slide+xml"/>
  <Override PartName="/ppt/slides/slide182.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 id="2147483752" r:id="rId2"/>
  </p:sldMasterIdLst>
  <p:notesMasterIdLst>
    <p:notesMasterId r:id="rId267"/>
  </p:notesMasterIdLst>
  <p:sldIdLst>
    <p:sldId id="556" r:id="rId3"/>
    <p:sldId id="309" r:id="rId4"/>
    <p:sldId id="553" r:id="rId5"/>
    <p:sldId id="310" r:id="rId6"/>
    <p:sldId id="549" r:id="rId7"/>
    <p:sldId id="550" r:id="rId8"/>
    <p:sldId id="551" r:id="rId9"/>
    <p:sldId id="552" r:id="rId10"/>
    <p:sldId id="546" r:id="rId11"/>
    <p:sldId id="404" r:id="rId12"/>
    <p:sldId id="405" r:id="rId13"/>
    <p:sldId id="406" r:id="rId14"/>
    <p:sldId id="407" r:id="rId15"/>
    <p:sldId id="408" r:id="rId16"/>
    <p:sldId id="409" r:id="rId17"/>
    <p:sldId id="410" r:id="rId18"/>
    <p:sldId id="411" r:id="rId19"/>
    <p:sldId id="412" r:id="rId20"/>
    <p:sldId id="413" r:id="rId21"/>
    <p:sldId id="414" r:id="rId22"/>
    <p:sldId id="557" r:id="rId23"/>
    <p:sldId id="558" r:id="rId24"/>
    <p:sldId id="559" r:id="rId25"/>
    <p:sldId id="560" r:id="rId26"/>
    <p:sldId id="561" r:id="rId27"/>
    <p:sldId id="562" r:id="rId28"/>
    <p:sldId id="490" r:id="rId29"/>
    <p:sldId id="491" r:id="rId30"/>
    <p:sldId id="492" r:id="rId31"/>
    <p:sldId id="493" r:id="rId32"/>
    <p:sldId id="494" r:id="rId33"/>
    <p:sldId id="495" r:id="rId34"/>
    <p:sldId id="498" r:id="rId35"/>
    <p:sldId id="496" r:id="rId36"/>
    <p:sldId id="563" r:id="rId37"/>
    <p:sldId id="415" r:id="rId38"/>
    <p:sldId id="287" r:id="rId39"/>
    <p:sldId id="289" r:id="rId40"/>
    <p:sldId id="290" r:id="rId41"/>
    <p:sldId id="383" r:id="rId42"/>
    <p:sldId id="384" r:id="rId43"/>
    <p:sldId id="326" r:id="rId44"/>
    <p:sldId id="327" r:id="rId45"/>
    <p:sldId id="328" r:id="rId46"/>
    <p:sldId id="329" r:id="rId47"/>
    <p:sldId id="330" r:id="rId48"/>
    <p:sldId id="288" r:id="rId49"/>
    <p:sldId id="291" r:id="rId50"/>
    <p:sldId id="293" r:id="rId51"/>
    <p:sldId id="295" r:id="rId52"/>
    <p:sldId id="296" r:id="rId53"/>
    <p:sldId id="334" r:id="rId54"/>
    <p:sldId id="385" r:id="rId55"/>
    <p:sldId id="297" r:id="rId56"/>
    <p:sldId id="298" r:id="rId57"/>
    <p:sldId id="299" r:id="rId58"/>
    <p:sldId id="335" r:id="rId59"/>
    <p:sldId id="336" r:id="rId60"/>
    <p:sldId id="337" r:id="rId61"/>
    <p:sldId id="338" r:id="rId62"/>
    <p:sldId id="394" r:id="rId63"/>
    <p:sldId id="524" r:id="rId64"/>
    <p:sldId id="525" r:id="rId65"/>
    <p:sldId id="471" r:id="rId66"/>
    <p:sldId id="472" r:id="rId67"/>
    <p:sldId id="473" r:id="rId68"/>
    <p:sldId id="474" r:id="rId69"/>
    <p:sldId id="475" r:id="rId70"/>
    <p:sldId id="476" r:id="rId71"/>
    <p:sldId id="477" r:id="rId72"/>
    <p:sldId id="478" r:id="rId73"/>
    <p:sldId id="479" r:id="rId74"/>
    <p:sldId id="480" r:id="rId75"/>
    <p:sldId id="481" r:id="rId76"/>
    <p:sldId id="482" r:id="rId77"/>
    <p:sldId id="483" r:id="rId78"/>
    <p:sldId id="484" r:id="rId79"/>
    <p:sldId id="485" r:id="rId80"/>
    <p:sldId id="486" r:id="rId81"/>
    <p:sldId id="487" r:id="rId82"/>
    <p:sldId id="488" r:id="rId83"/>
    <p:sldId id="489" r:id="rId84"/>
    <p:sldId id="499" r:id="rId85"/>
    <p:sldId id="500" r:id="rId86"/>
    <p:sldId id="501" r:id="rId87"/>
    <p:sldId id="502" r:id="rId88"/>
    <p:sldId id="503" r:id="rId89"/>
    <p:sldId id="504" r:id="rId90"/>
    <p:sldId id="505" r:id="rId91"/>
    <p:sldId id="506" r:id="rId92"/>
    <p:sldId id="507" r:id="rId93"/>
    <p:sldId id="508" r:id="rId94"/>
    <p:sldId id="509" r:id="rId95"/>
    <p:sldId id="510" r:id="rId96"/>
    <p:sldId id="511" r:id="rId97"/>
    <p:sldId id="512" r:id="rId98"/>
    <p:sldId id="513" r:id="rId99"/>
    <p:sldId id="514" r:id="rId100"/>
    <p:sldId id="515" r:id="rId101"/>
    <p:sldId id="516" r:id="rId102"/>
    <p:sldId id="517" r:id="rId103"/>
    <p:sldId id="523" r:id="rId104"/>
    <p:sldId id="518" r:id="rId105"/>
    <p:sldId id="519" r:id="rId106"/>
    <p:sldId id="520" r:id="rId107"/>
    <p:sldId id="521" r:id="rId108"/>
    <p:sldId id="522" r:id="rId109"/>
    <p:sldId id="300" r:id="rId110"/>
    <p:sldId id="257" r:id="rId111"/>
    <p:sldId id="259" r:id="rId112"/>
    <p:sldId id="258" r:id="rId113"/>
    <p:sldId id="376" r:id="rId114"/>
    <p:sldId id="260" r:id="rId115"/>
    <p:sldId id="261" r:id="rId116"/>
    <p:sldId id="280" r:id="rId117"/>
    <p:sldId id="262" r:id="rId118"/>
    <p:sldId id="263" r:id="rId119"/>
    <p:sldId id="264" r:id="rId120"/>
    <p:sldId id="265" r:id="rId121"/>
    <p:sldId id="266" r:id="rId122"/>
    <p:sldId id="267" r:id="rId123"/>
    <p:sldId id="402" r:id="rId124"/>
    <p:sldId id="555" r:id="rId125"/>
    <p:sldId id="268" r:id="rId126"/>
    <p:sldId id="269" r:id="rId127"/>
    <p:sldId id="270" r:id="rId128"/>
    <p:sldId id="340" r:id="rId129"/>
    <p:sldId id="342" r:id="rId130"/>
    <p:sldId id="276" r:id="rId131"/>
    <p:sldId id="277" r:id="rId132"/>
    <p:sldId id="278" r:id="rId133"/>
    <p:sldId id="343" r:id="rId134"/>
    <p:sldId id="283" r:id="rId135"/>
    <p:sldId id="284" r:id="rId136"/>
    <p:sldId id="400" r:id="rId137"/>
    <p:sldId id="279" r:id="rId138"/>
    <p:sldId id="285" r:id="rId139"/>
    <p:sldId id="344" r:id="rId140"/>
    <p:sldId id="345" r:id="rId141"/>
    <p:sldId id="346" r:id="rId142"/>
    <p:sldId id="347" r:id="rId143"/>
    <p:sldId id="386" r:id="rId144"/>
    <p:sldId id="399" r:id="rId145"/>
    <p:sldId id="387" r:id="rId146"/>
    <p:sldId id="388" r:id="rId147"/>
    <p:sldId id="389" r:id="rId148"/>
    <p:sldId id="390" r:id="rId149"/>
    <p:sldId id="286" r:id="rId150"/>
    <p:sldId id="281" r:id="rId151"/>
    <p:sldId id="301" r:id="rId152"/>
    <p:sldId id="302" r:id="rId153"/>
    <p:sldId id="331" r:id="rId154"/>
    <p:sldId id="271" r:id="rId155"/>
    <p:sldId id="526" r:id="rId156"/>
    <p:sldId id="527" r:id="rId157"/>
    <p:sldId id="528" r:id="rId158"/>
    <p:sldId id="529" r:id="rId159"/>
    <p:sldId id="303" r:id="rId160"/>
    <p:sldId id="304" r:id="rId161"/>
    <p:sldId id="305" r:id="rId162"/>
    <p:sldId id="391" r:id="rId163"/>
    <p:sldId id="306" r:id="rId164"/>
    <p:sldId id="392" r:id="rId165"/>
    <p:sldId id="308" r:id="rId166"/>
    <p:sldId id="332" r:id="rId167"/>
    <p:sldId id="311" r:id="rId168"/>
    <p:sldId id="312" r:id="rId169"/>
    <p:sldId id="313" r:id="rId170"/>
    <p:sldId id="564" r:id="rId171"/>
    <p:sldId id="314" r:id="rId172"/>
    <p:sldId id="315" r:id="rId173"/>
    <p:sldId id="316" r:id="rId174"/>
    <p:sldId id="317" r:id="rId175"/>
    <p:sldId id="318" r:id="rId176"/>
    <p:sldId id="320" r:id="rId177"/>
    <p:sldId id="321" r:id="rId178"/>
    <p:sldId id="322" r:id="rId179"/>
    <p:sldId id="323" r:id="rId180"/>
    <p:sldId id="324" r:id="rId181"/>
    <p:sldId id="325" r:id="rId182"/>
    <p:sldId id="333" r:id="rId183"/>
    <p:sldId id="354" r:id="rId184"/>
    <p:sldId id="351" r:id="rId185"/>
    <p:sldId id="353" r:id="rId186"/>
    <p:sldId id="352" r:id="rId187"/>
    <p:sldId id="355" r:id="rId188"/>
    <p:sldId id="356" r:id="rId189"/>
    <p:sldId id="401" r:id="rId190"/>
    <p:sldId id="393" r:id="rId191"/>
    <p:sldId id="395" r:id="rId192"/>
    <p:sldId id="396" r:id="rId193"/>
    <p:sldId id="397" r:id="rId194"/>
    <p:sldId id="530" r:id="rId195"/>
    <p:sldId id="417" r:id="rId196"/>
    <p:sldId id="418" r:id="rId197"/>
    <p:sldId id="419" r:id="rId198"/>
    <p:sldId id="420" r:id="rId199"/>
    <p:sldId id="421" r:id="rId200"/>
    <p:sldId id="422" r:id="rId201"/>
    <p:sldId id="423" r:id="rId202"/>
    <p:sldId id="424" r:id="rId203"/>
    <p:sldId id="425" r:id="rId204"/>
    <p:sldId id="426" r:id="rId205"/>
    <p:sldId id="427" r:id="rId206"/>
    <p:sldId id="428" r:id="rId207"/>
    <p:sldId id="429" r:id="rId208"/>
    <p:sldId id="430" r:id="rId209"/>
    <p:sldId id="431" r:id="rId210"/>
    <p:sldId id="432" r:id="rId211"/>
    <p:sldId id="433" r:id="rId212"/>
    <p:sldId id="434" r:id="rId213"/>
    <p:sldId id="435" r:id="rId214"/>
    <p:sldId id="436" r:id="rId215"/>
    <p:sldId id="437" r:id="rId216"/>
    <p:sldId id="438" r:id="rId217"/>
    <p:sldId id="439" r:id="rId218"/>
    <p:sldId id="440" r:id="rId219"/>
    <p:sldId id="441" r:id="rId220"/>
    <p:sldId id="442" r:id="rId221"/>
    <p:sldId id="531" r:id="rId222"/>
    <p:sldId id="532" r:id="rId223"/>
    <p:sldId id="533" r:id="rId224"/>
    <p:sldId id="534" r:id="rId225"/>
    <p:sldId id="535" r:id="rId226"/>
    <p:sldId id="536" r:id="rId227"/>
    <p:sldId id="537" r:id="rId228"/>
    <p:sldId id="538" r:id="rId229"/>
    <p:sldId id="539" r:id="rId230"/>
    <p:sldId id="540" r:id="rId231"/>
    <p:sldId id="541" r:id="rId232"/>
    <p:sldId id="542" r:id="rId233"/>
    <p:sldId id="543" r:id="rId234"/>
    <p:sldId id="544" r:id="rId235"/>
    <p:sldId id="545" r:id="rId236"/>
    <p:sldId id="443" r:id="rId237"/>
    <p:sldId id="444" r:id="rId238"/>
    <p:sldId id="445" r:id="rId239"/>
    <p:sldId id="446" r:id="rId240"/>
    <p:sldId id="447" r:id="rId241"/>
    <p:sldId id="448" r:id="rId242"/>
    <p:sldId id="449" r:id="rId243"/>
    <p:sldId id="450" r:id="rId244"/>
    <p:sldId id="451" r:id="rId245"/>
    <p:sldId id="452" r:id="rId246"/>
    <p:sldId id="453" r:id="rId247"/>
    <p:sldId id="454" r:id="rId248"/>
    <p:sldId id="455" r:id="rId249"/>
    <p:sldId id="456" r:id="rId250"/>
    <p:sldId id="457" r:id="rId251"/>
    <p:sldId id="458" r:id="rId252"/>
    <p:sldId id="459" r:id="rId253"/>
    <p:sldId id="460" r:id="rId254"/>
    <p:sldId id="461" r:id="rId255"/>
    <p:sldId id="462" r:id="rId256"/>
    <p:sldId id="463" r:id="rId257"/>
    <p:sldId id="464" r:id="rId258"/>
    <p:sldId id="465" r:id="rId259"/>
    <p:sldId id="466" r:id="rId260"/>
    <p:sldId id="467" r:id="rId261"/>
    <p:sldId id="468" r:id="rId262"/>
    <p:sldId id="469" r:id="rId263"/>
    <p:sldId id="470" r:id="rId264"/>
    <p:sldId id="403" r:id="rId265"/>
    <p:sldId id="416" r:id="rId2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0000"/>
    <a:srgbClr val="72330C"/>
    <a:srgbClr val="0E2138"/>
    <a:srgbClr val="2B4173"/>
    <a:srgbClr val="28466A"/>
    <a:srgbClr val="FFCC99"/>
    <a:srgbClr val="998FE1"/>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aximized">
    <p:restoredLeft sz="23638" autoAdjust="0"/>
    <p:restoredTop sz="94660"/>
  </p:normalViewPr>
  <p:slideViewPr>
    <p:cSldViewPr>
      <p:cViewPr>
        <p:scale>
          <a:sx n="50" d="100"/>
          <a:sy n="50" d="100"/>
        </p:scale>
        <p:origin x="-594" y="-30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1059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slide" Target="slides/slide168.xml"/><Relationship Id="rId191" Type="http://schemas.openxmlformats.org/officeDocument/2006/relationships/slide" Target="slides/slide189.xml"/><Relationship Id="rId205" Type="http://schemas.openxmlformats.org/officeDocument/2006/relationships/slide" Target="slides/slide203.xml"/><Relationship Id="rId226" Type="http://schemas.openxmlformats.org/officeDocument/2006/relationships/slide" Target="slides/slide224.xml"/><Relationship Id="rId247" Type="http://schemas.openxmlformats.org/officeDocument/2006/relationships/slide" Target="slides/slide245.xml"/><Relationship Id="rId107" Type="http://schemas.openxmlformats.org/officeDocument/2006/relationships/slide" Target="slides/slide105.xml"/><Relationship Id="rId268" Type="http://schemas.openxmlformats.org/officeDocument/2006/relationships/presProps" Target="presProps.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viewProps" Target="viewProps.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theme" Target="theme/theme1.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172" Type="http://schemas.openxmlformats.org/officeDocument/2006/relationships/slide" Target="slides/slide170.xml"/><Relationship Id="rId193" Type="http://schemas.openxmlformats.org/officeDocument/2006/relationships/slide" Target="slides/slide191.xml"/><Relationship Id="rId202" Type="http://schemas.openxmlformats.org/officeDocument/2006/relationships/slide" Target="slides/slide200.xml"/><Relationship Id="rId207" Type="http://schemas.openxmlformats.org/officeDocument/2006/relationships/slide" Target="slides/slide205.xml"/><Relationship Id="rId223" Type="http://schemas.openxmlformats.org/officeDocument/2006/relationships/slide" Target="slides/slide221.xml"/><Relationship Id="rId228" Type="http://schemas.openxmlformats.org/officeDocument/2006/relationships/slide" Target="slides/slide226.xml"/><Relationship Id="rId244" Type="http://schemas.openxmlformats.org/officeDocument/2006/relationships/slide" Target="slides/slide242.xml"/><Relationship Id="rId249" Type="http://schemas.openxmlformats.org/officeDocument/2006/relationships/slide" Target="slides/slide24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260" Type="http://schemas.openxmlformats.org/officeDocument/2006/relationships/slide" Target="slides/slide258.xml"/><Relationship Id="rId265" Type="http://schemas.openxmlformats.org/officeDocument/2006/relationships/slide" Target="slides/slide263.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183" Type="http://schemas.openxmlformats.org/officeDocument/2006/relationships/slide" Target="slides/slide181.xml"/><Relationship Id="rId213" Type="http://schemas.openxmlformats.org/officeDocument/2006/relationships/slide" Target="slides/slide211.xml"/><Relationship Id="rId218" Type="http://schemas.openxmlformats.org/officeDocument/2006/relationships/slide" Target="slides/slide216.xml"/><Relationship Id="rId234" Type="http://schemas.openxmlformats.org/officeDocument/2006/relationships/slide" Target="slides/slide232.xml"/><Relationship Id="rId239" Type="http://schemas.openxmlformats.org/officeDocument/2006/relationships/slide" Target="slides/slide237.xml"/><Relationship Id="rId2" Type="http://schemas.openxmlformats.org/officeDocument/2006/relationships/slideMaster" Target="slideMasters/slideMaster2.xml"/><Relationship Id="rId29" Type="http://schemas.openxmlformats.org/officeDocument/2006/relationships/slide" Target="slides/slide27.xml"/><Relationship Id="rId250" Type="http://schemas.openxmlformats.org/officeDocument/2006/relationships/slide" Target="slides/slide248.xml"/><Relationship Id="rId255" Type="http://schemas.openxmlformats.org/officeDocument/2006/relationships/slide" Target="slides/slide253.xml"/><Relationship Id="rId271" Type="http://schemas.openxmlformats.org/officeDocument/2006/relationships/tableStyles" Target="tableStyles.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199" Type="http://schemas.openxmlformats.org/officeDocument/2006/relationships/slide" Target="slides/slide197.xml"/><Relationship Id="rId203" Type="http://schemas.openxmlformats.org/officeDocument/2006/relationships/slide" Target="slides/slide201.xml"/><Relationship Id="rId208" Type="http://schemas.openxmlformats.org/officeDocument/2006/relationships/slide" Target="slides/slide206.xml"/><Relationship Id="rId229" Type="http://schemas.openxmlformats.org/officeDocument/2006/relationships/slide" Target="slides/slide227.xml"/><Relationship Id="rId19" Type="http://schemas.openxmlformats.org/officeDocument/2006/relationships/slide" Target="slides/slide17.xml"/><Relationship Id="rId224" Type="http://schemas.openxmlformats.org/officeDocument/2006/relationships/slide" Target="slides/slide222.xml"/><Relationship Id="rId240" Type="http://schemas.openxmlformats.org/officeDocument/2006/relationships/slide" Target="slides/slide238.xml"/><Relationship Id="rId245" Type="http://schemas.openxmlformats.org/officeDocument/2006/relationships/slide" Target="slides/slide243.xml"/><Relationship Id="rId261" Type="http://schemas.openxmlformats.org/officeDocument/2006/relationships/slide" Target="slides/slide259.xml"/><Relationship Id="rId266" Type="http://schemas.openxmlformats.org/officeDocument/2006/relationships/slide" Target="slides/slide264.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189" Type="http://schemas.openxmlformats.org/officeDocument/2006/relationships/slide" Target="slides/slide187.xml"/><Relationship Id="rId219" Type="http://schemas.openxmlformats.org/officeDocument/2006/relationships/slide" Target="slides/slide217.xml"/><Relationship Id="rId3" Type="http://schemas.openxmlformats.org/officeDocument/2006/relationships/slide" Target="slides/slide1.xml"/><Relationship Id="rId214" Type="http://schemas.openxmlformats.org/officeDocument/2006/relationships/slide" Target="slides/slide212.xml"/><Relationship Id="rId230" Type="http://schemas.openxmlformats.org/officeDocument/2006/relationships/slide" Target="slides/slide228.xml"/><Relationship Id="rId235" Type="http://schemas.openxmlformats.org/officeDocument/2006/relationships/slide" Target="slides/slide233.xml"/><Relationship Id="rId251" Type="http://schemas.openxmlformats.org/officeDocument/2006/relationships/slide" Target="slides/slide249.xml"/><Relationship Id="rId256" Type="http://schemas.openxmlformats.org/officeDocument/2006/relationships/slide" Target="slides/slide254.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79" Type="http://schemas.openxmlformats.org/officeDocument/2006/relationships/slide" Target="slides/slide177.xml"/><Relationship Id="rId195" Type="http://schemas.openxmlformats.org/officeDocument/2006/relationships/slide" Target="slides/slide193.xml"/><Relationship Id="rId209" Type="http://schemas.openxmlformats.org/officeDocument/2006/relationships/slide" Target="slides/slide207.xml"/><Relationship Id="rId190" Type="http://schemas.openxmlformats.org/officeDocument/2006/relationships/slide" Target="slides/slide188.xml"/><Relationship Id="rId204" Type="http://schemas.openxmlformats.org/officeDocument/2006/relationships/slide" Target="slides/slide202.xml"/><Relationship Id="rId220" Type="http://schemas.openxmlformats.org/officeDocument/2006/relationships/slide" Target="slides/slide218.xml"/><Relationship Id="rId225" Type="http://schemas.openxmlformats.org/officeDocument/2006/relationships/slide" Target="slides/slide223.xml"/><Relationship Id="rId241" Type="http://schemas.openxmlformats.org/officeDocument/2006/relationships/slide" Target="slides/slide239.xml"/><Relationship Id="rId246" Type="http://schemas.openxmlformats.org/officeDocument/2006/relationships/slide" Target="slides/slide244.xml"/><Relationship Id="rId267"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262" Type="http://schemas.openxmlformats.org/officeDocument/2006/relationships/slide" Target="slides/slide260.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slide" Target="slides/slide167.xml"/><Relationship Id="rId185" Type="http://schemas.openxmlformats.org/officeDocument/2006/relationships/slide" Target="slides/slide183.xml"/><Relationship Id="rId4" Type="http://schemas.openxmlformats.org/officeDocument/2006/relationships/slide" Target="slides/slide2.xml"/><Relationship Id="rId9" Type="http://schemas.openxmlformats.org/officeDocument/2006/relationships/slide" Target="slides/slide7.xml"/><Relationship Id="rId180" Type="http://schemas.openxmlformats.org/officeDocument/2006/relationships/slide" Target="slides/slide178.xml"/><Relationship Id="rId210" Type="http://schemas.openxmlformats.org/officeDocument/2006/relationships/slide" Target="slides/slide20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27150B9A-6080-40E7-8A76-F5CFEB1344BB}" type="datetimeFigureOut">
              <a:rPr lang="en-US"/>
              <a:pPr>
                <a:defRPr/>
              </a:pPr>
              <a:t>8/30/2011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80EE1CAF-073F-433E-8988-DC0BC1723AA0}"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xfrm>
            <a:off x="1154113" y="693738"/>
            <a:ext cx="4549775" cy="3413125"/>
          </a:xfrm>
          <a:ln/>
        </p:spPr>
      </p:sp>
      <p:sp>
        <p:nvSpPr>
          <p:cNvPr id="395267" name="Notes Placeholder 2"/>
          <p:cNvSpPr>
            <a:spLocks noGrp="1"/>
          </p:cNvSpPr>
          <p:nvPr>
            <p:ph type="body" idx="1"/>
          </p:nvPr>
        </p:nvSpPr>
        <p:spPr>
          <a:noFill/>
          <a:ln/>
        </p:spPr>
        <p:txBody>
          <a:bodyPr/>
          <a:lstStyle/>
          <a:p>
            <a:endParaRPr lang="en-US" dirty="0" smtClean="0"/>
          </a:p>
        </p:txBody>
      </p:sp>
      <p:sp>
        <p:nvSpPr>
          <p:cNvPr id="395268" name="Slide Number Placeholder 3"/>
          <p:cNvSpPr>
            <a:spLocks noGrp="1"/>
          </p:cNvSpPr>
          <p:nvPr>
            <p:ph type="sldNum" sz="quarter" idx="5"/>
          </p:nvPr>
        </p:nvSpPr>
        <p:spPr>
          <a:noFill/>
        </p:spPr>
        <p:txBody>
          <a:bodyPr/>
          <a:lstStyle/>
          <a:p>
            <a:fld id="{44980829-AA92-4366-83BC-D86F5EBA5931}" type="slidenum">
              <a:rPr lang="en-US" smtClean="0"/>
              <a:pPr/>
              <a:t>10</a:t>
            </a:fld>
            <a:endParaRPr lang="en-US" dirty="0"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p:spPr>
      </p:sp>
      <p:sp>
        <p:nvSpPr>
          <p:cNvPr id="2611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29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362652B-E40B-4FFD-AF52-5C1E8501AC2B}" type="slidenum">
              <a:rPr lang="en-US" smtClean="0"/>
              <a:pPr fontAlgn="base">
                <a:spcBef>
                  <a:spcPct val="0"/>
                </a:spcBef>
                <a:spcAft>
                  <a:spcPct val="0"/>
                </a:spcAft>
                <a:defRPr/>
              </a:pPr>
              <a:t>100</a:t>
            </a:fld>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p:spPr>
      </p:sp>
      <p:sp>
        <p:nvSpPr>
          <p:cNvPr id="2621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19988AE-F025-47D6-85E1-21E27CD51CAC}" type="slidenum">
              <a:rPr lang="en-US" smtClean="0"/>
              <a:pPr>
                <a:defRPr/>
              </a:pPr>
              <a:t>101</a:t>
            </a:fld>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102</a:t>
            </a:fld>
            <a:endParaRPr lang="en-US" dirty="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31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6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26726B5-CFC8-4E10-AEED-D412D39C0BD8}" type="slidenum">
              <a:rPr lang="en-US" smtClean="0"/>
              <a:pPr fontAlgn="base">
                <a:spcBef>
                  <a:spcPct val="0"/>
                </a:spcBef>
                <a:spcAft>
                  <a:spcPct val="0"/>
                </a:spcAft>
                <a:defRPr/>
              </a:pPr>
              <a:t>103</a:t>
            </a:fld>
            <a:endParaRPr lang="en-US" dirty="0"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p:spPr>
      </p:sp>
      <p:sp>
        <p:nvSpPr>
          <p:cNvPr id="2641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70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19E5F5C-D2F2-4DBF-B1BB-AA8C06468AC4}" type="slidenum">
              <a:rPr lang="en-US" smtClean="0"/>
              <a:pPr fontAlgn="base">
                <a:spcBef>
                  <a:spcPct val="0"/>
                </a:spcBef>
                <a:spcAft>
                  <a:spcPct val="0"/>
                </a:spcAft>
                <a:defRPr/>
              </a:pPr>
              <a:t>104</a:t>
            </a:fld>
            <a:endParaRPr lang="en-US" dirty="0"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p:spPr>
      </p:sp>
      <p:sp>
        <p:nvSpPr>
          <p:cNvPr id="2652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806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F7AC33D-B473-4060-BA0A-4B5D0689C21F}" type="slidenum">
              <a:rPr lang="en-US" smtClean="0"/>
              <a:pPr fontAlgn="base">
                <a:spcBef>
                  <a:spcPct val="0"/>
                </a:spcBef>
                <a:spcAft>
                  <a:spcPct val="0"/>
                </a:spcAft>
                <a:defRPr/>
              </a:pPr>
              <a:t>105</a:t>
            </a:fld>
            <a:endParaRPr lang="en-US" dirty="0"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p:spPr>
      </p:sp>
      <p:sp>
        <p:nvSpPr>
          <p:cNvPr id="2662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90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7ACC122-875D-4551-803F-B7C898E9897F}" type="slidenum">
              <a:rPr lang="en-US" smtClean="0"/>
              <a:pPr fontAlgn="base">
                <a:spcBef>
                  <a:spcPct val="0"/>
                </a:spcBef>
                <a:spcAft>
                  <a:spcPct val="0"/>
                </a:spcAft>
                <a:defRPr/>
              </a:pPr>
              <a:t>106</a:t>
            </a:fld>
            <a:endParaRPr lang="en-US" dirty="0"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p:spPr>
      </p:sp>
      <p:sp>
        <p:nvSpPr>
          <p:cNvPr id="267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901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5E59200-023A-488D-95B5-0DADA5EAA9C8}" type="slidenum">
              <a:rPr lang="en-US" smtClean="0"/>
              <a:pPr fontAlgn="base">
                <a:spcBef>
                  <a:spcPct val="0"/>
                </a:spcBef>
                <a:spcAft>
                  <a:spcPct val="0"/>
                </a:spcAft>
                <a:defRPr/>
              </a:pPr>
              <a:t>107</a:t>
            </a:fld>
            <a:endParaRPr lang="en-US" dirty="0" smtClean="0"/>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p:spPr>
      </p:sp>
      <p:sp>
        <p:nvSpPr>
          <p:cNvPr id="1638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7008D36-80E0-4E4A-A626-FC93317576D0}" type="slidenum">
              <a:rPr lang="en-US" smtClean="0"/>
              <a:pPr>
                <a:defRPr/>
              </a:pPr>
              <a:t>108</a:t>
            </a:fld>
            <a:endParaRPr lang="en-US" dirty="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bwMode="auto">
          <a:noFill/>
          <a:ln>
            <a:solidFill>
              <a:srgbClr val="000000"/>
            </a:solidFill>
            <a:miter lim="800000"/>
            <a:headEnd/>
            <a:tailEnd/>
          </a:ln>
        </p:spPr>
      </p:sp>
      <p:sp>
        <p:nvSpPr>
          <p:cNvPr id="164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9DE81B9-E752-4060-920E-14C6AC4086EF}" type="slidenum">
              <a:rPr lang="en-US" smtClean="0"/>
              <a:pPr fontAlgn="base">
                <a:spcBef>
                  <a:spcPct val="0"/>
                </a:spcBef>
                <a:spcAft>
                  <a:spcPct val="0"/>
                </a:spcAft>
                <a:defRPr/>
              </a:pPr>
              <a:t>109</a:t>
            </a:fld>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xfrm>
            <a:off x="1154113" y="693738"/>
            <a:ext cx="4549775" cy="3413125"/>
          </a:xfrm>
          <a:ln/>
        </p:spPr>
      </p:sp>
      <p:sp>
        <p:nvSpPr>
          <p:cNvPr id="396291" name="Notes Placeholder 2"/>
          <p:cNvSpPr>
            <a:spLocks noGrp="1"/>
          </p:cNvSpPr>
          <p:nvPr>
            <p:ph type="body" idx="1"/>
          </p:nvPr>
        </p:nvSpPr>
        <p:spPr>
          <a:noFill/>
          <a:ln/>
        </p:spPr>
        <p:txBody>
          <a:bodyPr/>
          <a:lstStyle/>
          <a:p>
            <a:endParaRPr lang="en-US" dirty="0" smtClean="0"/>
          </a:p>
        </p:txBody>
      </p:sp>
      <p:sp>
        <p:nvSpPr>
          <p:cNvPr id="396292" name="Slide Number Placeholder 3"/>
          <p:cNvSpPr>
            <a:spLocks noGrp="1"/>
          </p:cNvSpPr>
          <p:nvPr>
            <p:ph type="sldNum" sz="quarter" idx="5"/>
          </p:nvPr>
        </p:nvSpPr>
        <p:spPr>
          <a:noFill/>
        </p:spPr>
        <p:txBody>
          <a:bodyPr/>
          <a:lstStyle/>
          <a:p>
            <a:fld id="{9E5F4744-A350-458D-847A-040AEECB5DD6}" type="slidenum">
              <a:rPr lang="en-US" smtClean="0"/>
              <a:pPr/>
              <a:t>11</a:t>
            </a:fld>
            <a:endParaRPr lang="en-US" dirty="0"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p:spPr>
      </p:sp>
      <p:sp>
        <p:nvSpPr>
          <p:cNvPr id="165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A235106F-DCB1-4E6D-9F8D-27F8C7A9811E}" type="slidenum">
              <a:rPr lang="en-US" smtClean="0"/>
              <a:pPr>
                <a:defRPr/>
              </a:pPr>
              <a:t>110</a:t>
            </a:fld>
            <a:endParaRPr lang="en-US" dirty="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p:spPr>
      </p:sp>
      <p:sp>
        <p:nvSpPr>
          <p:cNvPr id="166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854F095-6937-45D7-BE44-FC8F8E7437F1}" type="slidenum">
              <a:rPr lang="en-US" smtClean="0"/>
              <a:pPr fontAlgn="base">
                <a:spcBef>
                  <a:spcPct val="0"/>
                </a:spcBef>
                <a:spcAft>
                  <a:spcPct val="0"/>
                </a:spcAft>
                <a:defRPr/>
              </a:pPr>
              <a:t>111</a:t>
            </a:fld>
            <a:endParaRPr lang="en-US" dirty="0"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284F779-D732-4489-A978-BA931469BC7C}" type="slidenum">
              <a:rPr lang="en-US" smtClean="0"/>
              <a:pPr>
                <a:defRPr/>
              </a:pPr>
              <a:t>112</a:t>
            </a:fld>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p:spPr>
      </p:sp>
      <p:sp>
        <p:nvSpPr>
          <p:cNvPr id="1689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C8E2AAF-D1B3-419D-8CB5-5A995FFD3398}" type="slidenum">
              <a:rPr lang="en-US" smtClean="0"/>
              <a:pPr>
                <a:defRPr/>
              </a:pPr>
              <a:t>113</a:t>
            </a:fld>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B15A780-121B-40DF-A6F1-3D81B0A5BA19}" type="slidenum">
              <a:rPr lang="en-US" smtClean="0"/>
              <a:pPr>
                <a:defRPr/>
              </a:pPr>
              <a:t>114</a:t>
            </a:fld>
            <a:endParaRPr lang="en-US" dirty="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p:spPr>
      </p:sp>
      <p:sp>
        <p:nvSpPr>
          <p:cNvPr id="1710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9D07919-EC08-48F3-B7B1-FBECF50F7FE2}" type="slidenum">
              <a:rPr lang="en-US" smtClean="0"/>
              <a:pPr>
                <a:defRPr/>
              </a:pPr>
              <a:t>115</a:t>
            </a:fld>
            <a:endParaRPr lang="en-US" dirty="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p:spPr>
      </p:sp>
      <p:sp>
        <p:nvSpPr>
          <p:cNvPr id="172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0C5518B-A86D-41D1-9444-7FE1F95CC4B8}" type="slidenum">
              <a:rPr lang="en-US" smtClean="0"/>
              <a:pPr>
                <a:defRPr/>
              </a:pPr>
              <a:t>116</a:t>
            </a:fld>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p:spPr>
      </p:sp>
      <p:sp>
        <p:nvSpPr>
          <p:cNvPr id="1730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693D604-A040-4141-B4ED-385E09719BD7}" type="slidenum">
              <a:rPr lang="en-US" smtClean="0"/>
              <a:pPr>
                <a:defRPr/>
              </a:pPr>
              <a:t>117</a:t>
            </a:fld>
            <a:endParaRPr lang="en-US" dirty="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9618F25-04AA-4C88-A24A-0A2088211690}" type="slidenum">
              <a:rPr lang="en-US" smtClean="0"/>
              <a:pPr>
                <a:defRPr/>
              </a:pPr>
              <a:t>118</a:t>
            </a:fld>
            <a:endParaRPr lang="en-US" dirty="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p:spPr>
      </p:sp>
      <p:sp>
        <p:nvSpPr>
          <p:cNvPr id="1751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F172C06-136F-453E-9732-6F4D8A713806}" type="slidenum">
              <a:rPr lang="en-US" smtClean="0"/>
              <a:pPr>
                <a:defRPr/>
              </a:pPr>
              <a:t>119</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a:xfrm>
            <a:off x="1139825" y="694282"/>
            <a:ext cx="4578350" cy="3413024"/>
          </a:xfrm>
          <a:ln/>
        </p:spPr>
      </p:sp>
      <p:sp>
        <p:nvSpPr>
          <p:cNvPr id="397315" name="Notes Placeholder 2"/>
          <p:cNvSpPr>
            <a:spLocks noGrp="1"/>
          </p:cNvSpPr>
          <p:nvPr>
            <p:ph type="body" idx="1"/>
          </p:nvPr>
        </p:nvSpPr>
        <p:spPr>
          <a:noFill/>
          <a:ln/>
        </p:spPr>
        <p:txBody>
          <a:bodyPr/>
          <a:lstStyle/>
          <a:p>
            <a:pPr>
              <a:spcBef>
                <a:spcPct val="0"/>
              </a:spcBef>
            </a:pPr>
            <a:endParaRPr lang="en-US" dirty="0" smtClean="0"/>
          </a:p>
        </p:txBody>
      </p:sp>
      <p:sp>
        <p:nvSpPr>
          <p:cNvPr id="397316" name="Slide Number Placeholder 3"/>
          <p:cNvSpPr>
            <a:spLocks noGrp="1"/>
          </p:cNvSpPr>
          <p:nvPr>
            <p:ph type="sldNum" sz="quarter" idx="5"/>
          </p:nvPr>
        </p:nvSpPr>
        <p:spPr>
          <a:noFill/>
        </p:spPr>
        <p:txBody>
          <a:bodyPr/>
          <a:lstStyle/>
          <a:p>
            <a:fld id="{37644819-F9A6-47E1-AA15-1C8DDDAACE02}" type="slidenum">
              <a:rPr lang="en-US" smtClean="0"/>
              <a:pPr/>
              <a:t>12</a:t>
            </a:fld>
            <a:endParaRPr lang="en-US" dirty="0"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Slide Image Placeholder 1"/>
          <p:cNvSpPr>
            <a:spLocks noGrp="1" noRot="1" noChangeAspect="1" noTextEdit="1"/>
          </p:cNvSpPr>
          <p:nvPr>
            <p:ph type="sldImg"/>
          </p:nvPr>
        </p:nvSpPr>
        <p:spPr bwMode="auto">
          <a:noFill/>
          <a:ln>
            <a:solidFill>
              <a:srgbClr val="000000"/>
            </a:solidFill>
            <a:miter lim="800000"/>
            <a:headEnd/>
            <a:tailEnd/>
          </a:ln>
        </p:spPr>
      </p:sp>
      <p:sp>
        <p:nvSpPr>
          <p:cNvPr id="1761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8D0E52C-FC0A-47FE-BBEA-7ADDDF188187}" type="slidenum">
              <a:rPr lang="en-US" smtClean="0"/>
              <a:pPr>
                <a:defRPr/>
              </a:pPr>
              <a:t>120</a:t>
            </a:fld>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bwMode="auto">
          <a:noFill/>
          <a:ln>
            <a:solidFill>
              <a:srgbClr val="000000"/>
            </a:solidFill>
            <a:miter lim="800000"/>
            <a:headEnd/>
            <a:tailEnd/>
          </a:ln>
        </p:spPr>
      </p:sp>
      <p:sp>
        <p:nvSpPr>
          <p:cNvPr id="1771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7DAFF2C-9743-4D18-B2E2-2FD6D5C9A83B}" type="slidenum">
              <a:rPr lang="en-US" smtClean="0"/>
              <a:pPr>
                <a:defRPr/>
              </a:pPr>
              <a:t>121</a:t>
            </a:fld>
            <a:endParaRPr lang="en-US" dirty="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122</a:t>
            </a:fld>
            <a:endParaRPr lang="en-US" dirty="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123</a:t>
            </a:fld>
            <a:endParaRPr lang="en-US" dirty="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noTextEdit="1"/>
          </p:cNvSpPr>
          <p:nvPr>
            <p:ph type="sldImg"/>
          </p:nvPr>
        </p:nvSpPr>
        <p:spPr bwMode="auto">
          <a:noFill/>
          <a:ln>
            <a:solidFill>
              <a:srgbClr val="000000"/>
            </a:solidFill>
            <a:miter lim="800000"/>
            <a:headEnd/>
            <a:tailEnd/>
          </a:ln>
        </p:spPr>
      </p:sp>
      <p:sp>
        <p:nvSpPr>
          <p:cNvPr id="1781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F793EEA-9487-4AE9-B1C1-61C884565621}" type="slidenum">
              <a:rPr lang="en-US" smtClean="0"/>
              <a:pPr>
                <a:defRPr/>
              </a:pPr>
              <a:t>124</a:t>
            </a:fld>
            <a:endParaRPr lang="en-US" dirty="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70A4C58-C4B8-42F2-A6A9-E86608CF1DD2}" type="slidenum">
              <a:rPr lang="en-US" smtClean="0"/>
              <a:pPr>
                <a:defRPr/>
              </a:pPr>
              <a:t>125</a:t>
            </a:fld>
            <a:endParaRPr lang="en-US" dirty="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38D762F-FEF3-4FA4-99B3-9A4B9C5F743B}" type="slidenum">
              <a:rPr lang="en-US" smtClean="0"/>
              <a:pPr>
                <a:defRPr/>
              </a:pPr>
              <a:t>126</a:t>
            </a:fld>
            <a:endParaRPr lang="en-US" dirty="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FDB4890-F401-40A5-AB82-B27F65CABC6B}" type="slidenum">
              <a:rPr lang="en-US" smtClean="0"/>
              <a:pPr>
                <a:defRPr/>
              </a:pPr>
              <a:t>127</a:t>
            </a:fld>
            <a:endParaRPr lang="en-US" dirty="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77DCFA5-D8C5-4E7B-9549-9CED36DC1F4A}" type="slidenum">
              <a:rPr lang="en-US" smtClean="0"/>
              <a:pPr>
                <a:defRPr/>
              </a:pPr>
              <a:t>128</a:t>
            </a:fld>
            <a:endParaRPr lang="en-US" dirty="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3652454-B57B-4B35-BA34-747DFE82B5BD}" type="slidenum">
              <a:rPr lang="en-US" smtClean="0"/>
              <a:pPr>
                <a:defRPr/>
              </a:pPr>
              <a:t>129</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xfrm>
            <a:off x="1139825" y="694282"/>
            <a:ext cx="4578350" cy="3413024"/>
          </a:xfrm>
          <a:ln/>
        </p:spPr>
      </p:sp>
      <p:sp>
        <p:nvSpPr>
          <p:cNvPr id="398339" name="Notes Placeholder 2"/>
          <p:cNvSpPr>
            <a:spLocks noGrp="1"/>
          </p:cNvSpPr>
          <p:nvPr>
            <p:ph type="body" idx="1"/>
          </p:nvPr>
        </p:nvSpPr>
        <p:spPr>
          <a:noFill/>
          <a:ln/>
        </p:spPr>
        <p:txBody>
          <a:bodyPr/>
          <a:lstStyle/>
          <a:p>
            <a:pPr>
              <a:spcBef>
                <a:spcPct val="0"/>
              </a:spcBef>
            </a:pPr>
            <a:endParaRPr lang="en-US" dirty="0" smtClean="0"/>
          </a:p>
        </p:txBody>
      </p:sp>
      <p:sp>
        <p:nvSpPr>
          <p:cNvPr id="398340" name="Slide Number Placeholder 3"/>
          <p:cNvSpPr>
            <a:spLocks noGrp="1"/>
          </p:cNvSpPr>
          <p:nvPr>
            <p:ph type="sldNum" sz="quarter" idx="5"/>
          </p:nvPr>
        </p:nvSpPr>
        <p:spPr>
          <a:noFill/>
        </p:spPr>
        <p:txBody>
          <a:bodyPr/>
          <a:lstStyle/>
          <a:p>
            <a:fld id="{9A2D6695-6930-4145-84C3-2E12E5DEBED3}" type="slidenum">
              <a:rPr lang="en-US" smtClean="0"/>
              <a:pPr/>
              <a:t>13</a:t>
            </a:fld>
            <a:endParaRPr lang="en-US" dirty="0"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A0BDC38-46F5-47B1-8DE1-A547D08713B4}" type="slidenum">
              <a:rPr lang="en-US" smtClean="0"/>
              <a:pPr>
                <a:defRPr/>
              </a:pPr>
              <a:t>130</a:t>
            </a:fld>
            <a:endParaRPr lang="en-US" dirty="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77A8F56-F3BD-4C99-BBB4-7C0845CC9F8C}" type="slidenum">
              <a:rPr lang="en-US" smtClean="0"/>
              <a:pPr>
                <a:defRPr/>
              </a:pPr>
              <a:t>131</a:t>
            </a:fld>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7442243-1AD7-41D9-958E-D10F2A2DD8B7}" type="slidenum">
              <a:rPr lang="en-US" smtClean="0"/>
              <a:pPr>
                <a:defRPr/>
              </a:pPr>
              <a:t>132</a:t>
            </a:fld>
            <a:endParaRPr lang="en-US" dirty="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AA6AA97-A3C5-47D2-98F7-EBD13E7096CE}" type="slidenum">
              <a:rPr lang="en-US" smtClean="0"/>
              <a:pPr>
                <a:defRPr/>
              </a:pPr>
              <a:t>133</a:t>
            </a:fld>
            <a:endParaRPr lang="en-US" dirty="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bwMode="auto">
          <a:noFill/>
          <a:ln>
            <a:solidFill>
              <a:srgbClr val="000000"/>
            </a:solidFill>
            <a:miter lim="800000"/>
            <a:headEnd/>
            <a:tailEnd/>
          </a:ln>
        </p:spPr>
      </p:sp>
      <p:sp>
        <p:nvSpPr>
          <p:cNvPr id="1894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B700A30-1014-498F-82C3-A669C21DA826}" type="slidenum">
              <a:rPr lang="en-US" smtClean="0"/>
              <a:pPr>
                <a:defRPr/>
              </a:pPr>
              <a:t>134</a:t>
            </a:fld>
            <a:endParaRPr lang="en-US" dirty="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135</a:t>
            </a:fld>
            <a:endParaRPr lang="en-US" dirty="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6985561-5182-4CAE-8BE6-9A9F80829B1A}" type="slidenum">
              <a:rPr lang="en-US" smtClean="0"/>
              <a:pPr>
                <a:defRPr/>
              </a:pPr>
              <a:t>136</a:t>
            </a:fld>
            <a:endParaRPr lang="en-US" dirty="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F08AC85-566F-4016-A93A-86DB7A10F701}" type="slidenum">
              <a:rPr lang="en-US" smtClean="0"/>
              <a:pPr>
                <a:defRPr/>
              </a:pPr>
              <a:t>137</a:t>
            </a:fld>
            <a:endParaRPr lang="en-US" dirty="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F4B1DAF-AD39-439F-AFD4-7C1D6C25E9C2}" type="slidenum">
              <a:rPr lang="en-US" smtClean="0"/>
              <a:pPr>
                <a:defRPr/>
              </a:pPr>
              <a:t>138</a:t>
            </a:fld>
            <a:endParaRPr lang="en-US" dirty="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Slide Image Placeholder 1"/>
          <p:cNvSpPr>
            <a:spLocks noGrp="1" noRot="1" noChangeAspect="1" noTextEdit="1"/>
          </p:cNvSpPr>
          <p:nvPr>
            <p:ph type="sldImg"/>
          </p:nvPr>
        </p:nvSpPr>
        <p:spPr bwMode="auto">
          <a:noFill/>
          <a:ln>
            <a:solidFill>
              <a:srgbClr val="000000"/>
            </a:solidFill>
            <a:miter lim="800000"/>
            <a:headEnd/>
            <a:tailEnd/>
          </a:ln>
        </p:spPr>
      </p:sp>
      <p:sp>
        <p:nvSpPr>
          <p:cNvPr id="193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6C70F8D-D224-433F-BA67-CAC73738518B}" type="slidenum">
              <a:rPr lang="en-US" smtClean="0"/>
              <a:pPr>
                <a:defRPr/>
              </a:pPr>
              <a:t>139</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a:xfrm>
            <a:off x="1139825" y="694282"/>
            <a:ext cx="4578350" cy="3413024"/>
          </a:xfrm>
          <a:ln/>
        </p:spPr>
      </p:sp>
      <p:sp>
        <p:nvSpPr>
          <p:cNvPr id="399363" name="Notes Placeholder 2"/>
          <p:cNvSpPr>
            <a:spLocks noGrp="1"/>
          </p:cNvSpPr>
          <p:nvPr>
            <p:ph type="body" idx="1"/>
          </p:nvPr>
        </p:nvSpPr>
        <p:spPr>
          <a:noFill/>
          <a:ln/>
        </p:spPr>
        <p:txBody>
          <a:bodyPr/>
          <a:lstStyle/>
          <a:p>
            <a:endParaRPr lang="en-US" dirty="0" smtClean="0"/>
          </a:p>
        </p:txBody>
      </p:sp>
      <p:sp>
        <p:nvSpPr>
          <p:cNvPr id="399364" name="Slide Number Placeholder 3"/>
          <p:cNvSpPr>
            <a:spLocks noGrp="1"/>
          </p:cNvSpPr>
          <p:nvPr>
            <p:ph type="sldNum" sz="quarter" idx="5"/>
          </p:nvPr>
        </p:nvSpPr>
        <p:spPr>
          <a:noFill/>
        </p:spPr>
        <p:txBody>
          <a:bodyPr/>
          <a:lstStyle/>
          <a:p>
            <a:fld id="{E267714F-7400-4566-B0FB-D79CBE7320A6}" type="slidenum">
              <a:rPr lang="en-US" smtClean="0"/>
              <a:pPr/>
              <a:t>14</a:t>
            </a:fld>
            <a:endParaRPr lang="en-US" dirty="0"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p:spPr>
      </p:sp>
      <p:sp>
        <p:nvSpPr>
          <p:cNvPr id="194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1C24DE9-3646-46F0-BDEE-49C4DC1E152D}" type="slidenum">
              <a:rPr lang="en-US" smtClean="0"/>
              <a:pPr>
                <a:defRPr/>
              </a:pPr>
              <a:t>140</a:t>
            </a:fld>
            <a:endParaRPr lang="en-US" dirty="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bwMode="auto">
          <a:noFill/>
          <a:ln>
            <a:solidFill>
              <a:srgbClr val="000000"/>
            </a:solidFill>
            <a:miter lim="800000"/>
            <a:headEnd/>
            <a:tailEnd/>
          </a:ln>
        </p:spPr>
      </p:sp>
      <p:sp>
        <p:nvSpPr>
          <p:cNvPr id="1955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1547DAB-FC47-4CD8-B4C8-873AF73311C4}" type="slidenum">
              <a:rPr lang="en-US" smtClean="0"/>
              <a:pPr>
                <a:defRPr/>
              </a:pPr>
              <a:t>141</a:t>
            </a:fld>
            <a:endParaRPr lang="en-US" dirty="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p:spPr>
      </p:sp>
      <p:sp>
        <p:nvSpPr>
          <p:cNvPr id="1966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365636A-7CC3-4F6E-8BCA-2A533A31F599}" type="slidenum">
              <a:rPr lang="en-US" smtClean="0"/>
              <a:pPr>
                <a:defRPr/>
              </a:pPr>
              <a:t>142</a:t>
            </a:fld>
            <a:endParaRPr lang="en-US" dirty="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143</a:t>
            </a:fld>
            <a:endParaRPr lang="en-US" dirty="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bwMode="auto">
          <a:noFill/>
          <a:ln>
            <a:solidFill>
              <a:srgbClr val="000000"/>
            </a:solidFill>
            <a:miter lim="800000"/>
            <a:headEnd/>
            <a:tailEnd/>
          </a:ln>
        </p:spPr>
      </p:sp>
      <p:sp>
        <p:nvSpPr>
          <p:cNvPr id="197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D066E32-D719-4237-856B-BA5D32C57CE8}" type="slidenum">
              <a:rPr lang="en-US" smtClean="0"/>
              <a:pPr>
                <a:defRPr/>
              </a:pPr>
              <a:t>144</a:t>
            </a:fld>
            <a:endParaRPr lang="en-US" dirty="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p:spPr>
      </p:sp>
      <p:sp>
        <p:nvSpPr>
          <p:cNvPr id="198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2667A10-DCBD-4EC0-9555-D9AF5FA9A6C4}" type="slidenum">
              <a:rPr lang="en-US" smtClean="0"/>
              <a:pPr>
                <a:defRPr/>
              </a:pPr>
              <a:t>145</a:t>
            </a:fld>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p:spPr>
      </p:sp>
      <p:sp>
        <p:nvSpPr>
          <p:cNvPr id="1996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2C67AFC-9C12-4655-BBD8-5DD40C213A83}" type="slidenum">
              <a:rPr lang="en-US" smtClean="0"/>
              <a:pPr>
                <a:defRPr/>
              </a:pPr>
              <a:t>146</a:t>
            </a:fld>
            <a:endParaRPr lang="en-US" dirty="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p:spPr>
      </p:sp>
      <p:sp>
        <p:nvSpPr>
          <p:cNvPr id="2007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CBD2DCE-6095-48DB-94AC-7D79FFDA1E75}" type="slidenum">
              <a:rPr lang="en-US" smtClean="0"/>
              <a:pPr>
                <a:defRPr/>
              </a:pPr>
              <a:t>147</a:t>
            </a:fld>
            <a:endParaRPr lang="en-US" dirty="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p:spPr>
      </p:sp>
      <p:sp>
        <p:nvSpPr>
          <p:cNvPr id="2017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ADF368C-EF0C-418B-9580-1BDC76187591}" type="slidenum">
              <a:rPr lang="en-US" smtClean="0"/>
              <a:pPr>
                <a:defRPr/>
              </a:pPr>
              <a:t>148</a:t>
            </a:fld>
            <a:endParaRPr lang="en-US" dirty="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p:spPr>
      </p:sp>
      <p:sp>
        <p:nvSpPr>
          <p:cNvPr id="2027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549966B-C201-4D63-9CA5-CBE4C28BFFA9}" type="slidenum">
              <a:rPr lang="en-US" smtClean="0"/>
              <a:pPr>
                <a:defRPr/>
              </a:pPr>
              <a:t>149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xfrm>
            <a:off x="1154113" y="693738"/>
            <a:ext cx="4549775" cy="3413125"/>
          </a:xfrm>
          <a:ln/>
        </p:spPr>
      </p:sp>
      <p:sp>
        <p:nvSpPr>
          <p:cNvPr id="400387" name="Notes Placeholder 2"/>
          <p:cNvSpPr>
            <a:spLocks noGrp="1"/>
          </p:cNvSpPr>
          <p:nvPr>
            <p:ph type="body" idx="1"/>
          </p:nvPr>
        </p:nvSpPr>
        <p:spPr>
          <a:noFill/>
          <a:ln/>
        </p:spPr>
        <p:txBody>
          <a:bodyPr/>
          <a:lstStyle/>
          <a:p>
            <a:pPr>
              <a:spcBef>
                <a:spcPct val="0"/>
              </a:spcBef>
            </a:pPr>
            <a:endParaRPr lang="en-US" dirty="0" smtClean="0"/>
          </a:p>
        </p:txBody>
      </p:sp>
      <p:sp>
        <p:nvSpPr>
          <p:cNvPr id="400388" name="Slide Number Placeholder 3"/>
          <p:cNvSpPr>
            <a:spLocks noGrp="1"/>
          </p:cNvSpPr>
          <p:nvPr>
            <p:ph type="sldNum" sz="quarter" idx="5"/>
          </p:nvPr>
        </p:nvSpPr>
        <p:spPr>
          <a:noFill/>
        </p:spPr>
        <p:txBody>
          <a:bodyPr/>
          <a:lstStyle/>
          <a:p>
            <a:fld id="{8739F283-8D03-4408-96B9-20A36EB7B6D6}" type="slidenum">
              <a:rPr lang="en-US" smtClean="0"/>
              <a:pPr/>
              <a:t>15</a:t>
            </a:fld>
            <a:endParaRPr lang="en-US" dirty="0"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noFill/>
          <a:ln>
            <a:solidFill>
              <a:srgbClr val="000000"/>
            </a:solidFill>
            <a:miter lim="800000"/>
            <a:headEnd/>
            <a:tailEnd/>
          </a:ln>
        </p:spPr>
      </p:sp>
      <p:sp>
        <p:nvSpPr>
          <p:cNvPr id="2037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3928A71-E492-4287-B29D-26A8E6E06715}" type="slidenum">
              <a:rPr lang="en-US" smtClean="0"/>
              <a:pPr>
                <a:defRPr/>
              </a:pPr>
              <a:t>150</a:t>
            </a:fld>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98B42DE-674E-4611-999A-DE5292690CF0}" type="slidenum">
              <a:rPr lang="en-US" smtClean="0"/>
              <a:pPr>
                <a:defRPr/>
              </a:pPr>
              <a:t>151</a:t>
            </a:fld>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noFill/>
          <a:ln>
            <a:solidFill>
              <a:srgbClr val="000000"/>
            </a:solidFill>
            <a:miter lim="800000"/>
            <a:headEnd/>
            <a:tailEnd/>
          </a:ln>
        </p:spPr>
      </p:sp>
      <p:sp>
        <p:nvSpPr>
          <p:cNvPr id="205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6B35D1E-7B8D-421C-B008-4BEBF2C626B8}" type="slidenum">
              <a:rPr lang="en-US" smtClean="0"/>
              <a:pPr>
                <a:defRPr/>
              </a:pPr>
              <a:t>152</a:t>
            </a:fld>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noFill/>
          <a:ln>
            <a:solidFill>
              <a:srgbClr val="000000"/>
            </a:solidFill>
            <a:miter lim="800000"/>
            <a:headEnd/>
            <a:tailEnd/>
          </a:ln>
        </p:spPr>
      </p:sp>
      <p:sp>
        <p:nvSpPr>
          <p:cNvPr id="2068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2140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B31E945-6E4F-46A7-B04D-AB86360E3A96}" type="slidenum">
              <a:rPr lang="en-US"/>
              <a:pPr fontAlgn="base">
                <a:spcBef>
                  <a:spcPct val="0"/>
                </a:spcBef>
                <a:spcAft>
                  <a:spcPct val="0"/>
                </a:spcAft>
                <a:defRPr/>
              </a:pPr>
              <a:t>153</a:t>
            </a:fld>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154</a:t>
            </a:fld>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155</a:t>
            </a:fld>
            <a:endParaRPr lang="en-US" dirty="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156</a:t>
            </a:fld>
            <a:endParaRPr lang="en-US" dirty="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157</a:t>
            </a:fld>
            <a:endParaRPr lang="en-US" dirty="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p:spPr>
      </p:sp>
      <p:sp>
        <p:nvSpPr>
          <p:cNvPr id="216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63D042C-0D91-4175-B5D4-A5CAEBAFD868}" type="slidenum">
              <a:rPr lang="en-US" smtClean="0"/>
              <a:pPr>
                <a:defRPr/>
              </a:pPr>
              <a:t>158</a:t>
            </a:fld>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p:spPr>
      </p:sp>
      <p:sp>
        <p:nvSpPr>
          <p:cNvPr id="217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53F9642-2F0A-4D03-9A9E-0712C5CFD9EF}" type="slidenum">
              <a:rPr lang="en-US" smtClean="0"/>
              <a:pPr>
                <a:defRPr/>
              </a:pPr>
              <a:t>159</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xfrm>
            <a:off x="1154113" y="693738"/>
            <a:ext cx="4549775" cy="3413125"/>
          </a:xfrm>
          <a:ln/>
        </p:spPr>
      </p:sp>
      <p:sp>
        <p:nvSpPr>
          <p:cNvPr id="401411" name="Notes Placeholder 2"/>
          <p:cNvSpPr>
            <a:spLocks noGrp="1"/>
          </p:cNvSpPr>
          <p:nvPr>
            <p:ph type="body" idx="1"/>
          </p:nvPr>
        </p:nvSpPr>
        <p:spPr>
          <a:noFill/>
          <a:ln/>
        </p:spPr>
        <p:txBody>
          <a:bodyPr/>
          <a:lstStyle/>
          <a:p>
            <a:endParaRPr lang="en-US" dirty="0" smtClean="0"/>
          </a:p>
        </p:txBody>
      </p:sp>
      <p:sp>
        <p:nvSpPr>
          <p:cNvPr id="401412" name="Slide Number Placeholder 3"/>
          <p:cNvSpPr>
            <a:spLocks noGrp="1"/>
          </p:cNvSpPr>
          <p:nvPr>
            <p:ph type="sldNum" sz="quarter" idx="5"/>
          </p:nvPr>
        </p:nvSpPr>
        <p:spPr>
          <a:noFill/>
        </p:spPr>
        <p:txBody>
          <a:bodyPr/>
          <a:lstStyle/>
          <a:p>
            <a:fld id="{682FFFCA-0B60-41FD-ADCD-C3DA4E8CAF09}" type="slidenum">
              <a:rPr lang="en-US" smtClean="0"/>
              <a:pPr/>
              <a:t>16</a:t>
            </a:fld>
            <a:endParaRPr lang="en-US" dirty="0"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p:spPr>
      </p:sp>
      <p:sp>
        <p:nvSpPr>
          <p:cNvPr id="218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057DF53-BB71-494C-B20D-86A256B1E949}" type="slidenum">
              <a:rPr lang="en-US" smtClean="0"/>
              <a:pPr>
                <a:defRPr/>
              </a:pPr>
              <a:t>160</a:t>
            </a:fld>
            <a:endParaRPr lang="en-US" dirty="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161</a:t>
            </a:fld>
            <a:endParaRPr lang="en-US" dirty="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p:spPr>
      </p:sp>
      <p:sp>
        <p:nvSpPr>
          <p:cNvPr id="219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6A7DD06-3E7F-4F80-8AFF-5EDBED322DAD}" type="slidenum">
              <a:rPr lang="en-US" smtClean="0"/>
              <a:pPr>
                <a:defRPr/>
              </a:pPr>
              <a:t>162</a:t>
            </a:fld>
            <a:endParaRPr lang="en-US" dirty="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163</a:t>
            </a:fld>
            <a:endParaRPr lang="en-US" dirty="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p:spPr>
      </p:sp>
      <p:sp>
        <p:nvSpPr>
          <p:cNvPr id="220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657A067-2599-41A4-A73E-225A6E0E72A6}" type="slidenum">
              <a:rPr lang="en-US" smtClean="0"/>
              <a:pPr>
                <a:defRPr/>
              </a:pPr>
              <a:t>164</a:t>
            </a:fld>
            <a:endParaRPr lang="en-US" dirty="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p:spPr>
      </p:sp>
      <p:sp>
        <p:nvSpPr>
          <p:cNvPr id="221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DC77C38-A6B9-4617-B10C-979FF8105013}" type="slidenum">
              <a:rPr lang="en-US" smtClean="0"/>
              <a:pPr>
                <a:defRPr/>
              </a:pPr>
              <a:t>165</a:t>
            </a:fld>
            <a:endParaRPr lang="en-US" dirty="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FE4E438-DDCB-4231-A383-676078F29D42}" type="slidenum">
              <a:rPr lang="en-US" smtClean="0"/>
              <a:pPr>
                <a:defRPr/>
              </a:pPr>
              <a:t>166</a:t>
            </a:fld>
            <a:endParaRPr lang="en-US" dirty="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p:spPr>
      </p:sp>
      <p:sp>
        <p:nvSpPr>
          <p:cNvPr id="223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FA3EE1F-C778-4E5B-BCE4-66F4A93A8553}" type="slidenum">
              <a:rPr lang="en-US" smtClean="0"/>
              <a:pPr>
                <a:defRPr/>
              </a:pPr>
              <a:t>167</a:t>
            </a:fld>
            <a:endParaRPr lang="en-US" dirty="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p:spPr>
      </p:sp>
      <p:sp>
        <p:nvSpPr>
          <p:cNvPr id="224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6F341B8-2A77-4127-937C-4C436A21F169}" type="slidenum">
              <a:rPr lang="en-US" smtClean="0"/>
              <a:pPr>
                <a:defRPr/>
              </a:pPr>
              <a:t>168</a:t>
            </a:fld>
            <a:endParaRPr lang="en-US" dirty="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169</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51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512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4949491-9C1D-42CE-AC08-14E373F6910E}" type="slidenum">
              <a:rPr lang="en-US" smtClean="0"/>
              <a:pPr fontAlgn="base">
                <a:spcBef>
                  <a:spcPct val="0"/>
                </a:spcBef>
                <a:spcAft>
                  <a:spcPct val="0"/>
                </a:spcAft>
                <a:defRPr/>
              </a:pPr>
              <a:t>17</a:t>
            </a:fld>
            <a:endParaRPr lang="en-US" dirty="0"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p:spPr>
      </p:sp>
      <p:sp>
        <p:nvSpPr>
          <p:cNvPr id="225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B0B9FA6-84C8-413B-9111-FCCFE264BAE5}" type="slidenum">
              <a:rPr lang="en-US" smtClean="0"/>
              <a:pPr>
                <a:defRPr/>
              </a:pPr>
              <a:t>170</a:t>
            </a:fld>
            <a:endParaRPr lang="en-US" dirty="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p:spPr>
      </p:sp>
      <p:sp>
        <p:nvSpPr>
          <p:cNvPr id="226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5CE917F-4B80-459A-9D24-B7C7544B01B0}" type="slidenum">
              <a:rPr lang="en-US" smtClean="0"/>
              <a:pPr>
                <a:defRPr/>
              </a:pPr>
              <a:t>171</a:t>
            </a:fld>
            <a:endParaRPr lang="en-US" dirty="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7DE4EA7-F4D8-402F-BCE1-26319CA933C5}" type="slidenum">
              <a:rPr lang="en-US" smtClean="0"/>
              <a:pPr>
                <a:defRPr/>
              </a:pPr>
              <a:t>172</a:t>
            </a:fld>
            <a:endParaRPr lang="en-US" dirty="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3F93794-0D05-48DB-BBE1-CF8B2A3E5874}" type="slidenum">
              <a:rPr lang="en-US" smtClean="0"/>
              <a:pPr>
                <a:defRPr/>
              </a:pPr>
              <a:t>173</a:t>
            </a:fld>
            <a:endParaRPr lang="en-US" dirty="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C07CEE5-1895-4E23-860E-B86DFCDBEAD1}" type="slidenum">
              <a:rPr lang="en-US" smtClean="0"/>
              <a:pPr>
                <a:defRPr/>
              </a:pPr>
              <a:t>174</a:t>
            </a:fld>
            <a:endParaRPr lang="en-US" dirty="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414E4517-C892-4476-B588-E2220BDF7DB6}" type="slidenum">
              <a:rPr lang="en-US" smtClean="0"/>
              <a:pPr>
                <a:defRPr/>
              </a:pPr>
              <a:t>175</a:t>
            </a:fld>
            <a:endParaRPr lang="en-US" dirty="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E3F340D-BA11-4E9E-A685-E47DB6F57C8A}" type="slidenum">
              <a:rPr lang="en-US" smtClean="0"/>
              <a:pPr>
                <a:defRPr/>
              </a:pPr>
              <a:t>176</a:t>
            </a:fld>
            <a:endParaRPr lang="en-US" dirty="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B3F08F1-1E01-41F0-ACA9-32A56467ED6C}" type="slidenum">
              <a:rPr lang="en-US" smtClean="0"/>
              <a:pPr>
                <a:defRPr/>
              </a:pPr>
              <a:t>177</a:t>
            </a:fld>
            <a:endParaRPr lang="en-US" dirty="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CA6A2D4-A385-470F-948A-11778EBD690E}" type="slidenum">
              <a:rPr lang="en-US" smtClean="0"/>
              <a:pPr>
                <a:defRPr/>
              </a:pPr>
              <a:t>178</a:t>
            </a:fld>
            <a:endParaRPr lang="en-US" dirty="0"/>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AB8D40F-A5A6-4470-B485-AEAA97B248AF}" type="slidenum">
              <a:rPr lang="en-US" smtClean="0"/>
              <a:pPr>
                <a:defRPr/>
              </a:pPr>
              <a:t>179</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22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6D56EEA-6CCF-4477-8EA4-DFB422E33DFE}" type="slidenum">
              <a:rPr lang="en-US" smtClean="0"/>
              <a:pPr fontAlgn="base">
                <a:spcBef>
                  <a:spcPct val="0"/>
                </a:spcBef>
                <a:spcAft>
                  <a:spcPct val="0"/>
                </a:spcAft>
                <a:defRPr/>
              </a:pPr>
              <a:t>18</a:t>
            </a:fld>
            <a:endParaRPr lang="en-US"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41DEA02-00C1-4E71-AAB2-A561CB5C19D6}" type="slidenum">
              <a:rPr lang="en-US" smtClean="0"/>
              <a:pPr>
                <a:defRPr/>
              </a:pPr>
              <a:t>180</a:t>
            </a:fld>
            <a:endParaRPr lang="en-US" dirty="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E4400A1-18F0-4A98-8E26-EE974BACF2B7}" type="slidenum">
              <a:rPr lang="en-US" smtClean="0"/>
              <a:pPr>
                <a:defRPr/>
              </a:pPr>
              <a:t>181</a:t>
            </a:fld>
            <a:endParaRPr lang="en-US" dirty="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663EB36-3D0B-40F9-A7E9-F2673AA677C5}" type="slidenum">
              <a:rPr lang="en-US" smtClean="0"/>
              <a:pPr>
                <a:defRPr/>
              </a:pPr>
              <a:t>182</a:t>
            </a:fld>
            <a:endParaRPr lang="en-US" dirty="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36615BC-4D50-46F7-BBF6-D44BF6AD81FB}" type="slidenum">
              <a:rPr lang="en-US" smtClean="0"/>
              <a:pPr>
                <a:defRPr/>
              </a:pPr>
              <a:t>183</a:t>
            </a:fld>
            <a:endParaRPr lang="en-US" dirty="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176F5FF-EC19-48DA-9819-4F5B26432703}" type="slidenum">
              <a:rPr lang="en-US" smtClean="0"/>
              <a:pPr>
                <a:defRPr/>
              </a:pPr>
              <a:t>184</a:t>
            </a:fld>
            <a:endParaRPr lang="en-US" dirty="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43F3195-8454-4F67-9084-BF14B72E4C62}" type="slidenum">
              <a:rPr lang="en-US" smtClean="0"/>
              <a:pPr>
                <a:defRPr/>
              </a:pPr>
              <a:t>185</a:t>
            </a:fld>
            <a:endParaRPr lang="en-US" dirty="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99FE700-9B10-4507-BA0F-D61BAD10CAE5}" type="slidenum">
              <a:rPr lang="en-US" smtClean="0"/>
              <a:pPr>
                <a:defRPr/>
              </a:pPr>
              <a:t>186</a:t>
            </a:fld>
            <a:endParaRPr lang="en-US" dirty="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p:spPr>
      </p:sp>
      <p:sp>
        <p:nvSpPr>
          <p:cNvPr id="2426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55A0741-E2BA-49D3-911A-5D0A7730322A}" type="slidenum">
              <a:rPr lang="en-US" smtClean="0"/>
              <a:pPr>
                <a:defRPr/>
              </a:pPr>
              <a:t>187</a:t>
            </a:fld>
            <a:endParaRPr lang="en-US" dirty="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188</a:t>
            </a:fld>
            <a:endParaRPr lang="en-US" dirty="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189</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p:spPr>
      </p:sp>
      <p:sp>
        <p:nvSpPr>
          <p:cNvPr id="53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532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5E549C-D54A-45A1-ABF9-40090FD29E8C}" type="slidenum">
              <a:rPr lang="en-US" smtClean="0"/>
              <a:pPr fontAlgn="base">
                <a:spcBef>
                  <a:spcPct val="0"/>
                </a:spcBef>
                <a:spcAft>
                  <a:spcPct val="0"/>
                </a:spcAft>
                <a:defRPr/>
              </a:pPr>
              <a:t>19</a:t>
            </a:fld>
            <a:endParaRPr lang="en-US"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190</a:t>
            </a:fld>
            <a:endParaRPr lang="en-US" dirty="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191</a:t>
            </a:fld>
            <a:endParaRPr lang="en-US" dirty="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192</a:t>
            </a:fld>
            <a:endParaRPr lang="en-US" dirty="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193</a:t>
            </a:fld>
            <a:endParaRPr lang="en-US" dirty="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194</a:t>
            </a:fld>
            <a:endParaRPr lang="en-US" dirty="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195</a:t>
            </a:fld>
            <a:endParaRPr lang="en-US" dirty="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196</a:t>
            </a:fld>
            <a:endParaRPr lang="en-US" dirty="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197</a:t>
            </a:fld>
            <a:endParaRPr lang="en-US" dirty="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198</a:t>
            </a:fld>
            <a:endParaRPr lang="en-US" dirty="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199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p:spPr>
      </p:sp>
      <p:sp>
        <p:nvSpPr>
          <p:cNvPr id="1372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8BB174F-88FA-494A-B745-0E7035D52B71}" type="slidenum">
              <a:rPr lang="en-US" smtClean="0"/>
              <a:pPr>
                <a:defRPr/>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6DC90-9E0E-488F-94FB-FC03564737CA}" type="slidenum">
              <a:rPr lang="en-US" smtClean="0"/>
              <a:pPr>
                <a:defRPr/>
              </a:pPr>
              <a:t>20</a:t>
            </a:fld>
            <a:endParaRPr lang="en-US"/>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200</a:t>
            </a:fld>
            <a:endParaRPr lang="en-US" dirty="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201</a:t>
            </a:fld>
            <a:endParaRPr lang="en-US" dirty="0"/>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202</a:t>
            </a:fld>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203</a:t>
            </a:fld>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204</a:t>
            </a:fld>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205</a:t>
            </a:fld>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206</a:t>
            </a:fld>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207</a:t>
            </a:fld>
            <a:endParaRPr lang="en-US" dirty="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208</a:t>
            </a:fld>
            <a:endParaRPr lang="en-US"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209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4ABC17F-31E8-4BE1-9700-09005A160A85}" type="slidenum">
              <a:rPr lang="en-US" smtClean="0"/>
              <a:pPr>
                <a:defRPr/>
              </a:pPr>
              <a:t>21</a:t>
            </a:fld>
            <a:endParaRPr lang="en-US" dirty="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210</a:t>
            </a:fld>
            <a:endParaRPr lang="en-US"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211</a:t>
            </a:fld>
            <a:endParaRPr lang="en-US"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212</a:t>
            </a:fld>
            <a:endParaRPr lang="en-US"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213</a:t>
            </a:fld>
            <a:endParaRPr lang="en-US"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214</a:t>
            </a:fld>
            <a:endParaRPr lang="en-US"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215</a:t>
            </a:fld>
            <a:endParaRPr lang="en-US"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216</a:t>
            </a:fld>
            <a:endParaRPr lang="en-US"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217</a:t>
            </a:fld>
            <a:endParaRPr lang="en-US"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218</a:t>
            </a:fld>
            <a:endParaRPr lang="en-US"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219</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335653-C672-4209-A70D-13E626AAE755}" type="slidenum">
              <a:rPr lang="en-US"/>
              <a:pPr fontAlgn="base">
                <a:spcBef>
                  <a:spcPct val="0"/>
                </a:spcBef>
                <a:spcAft>
                  <a:spcPct val="0"/>
                </a:spcAft>
                <a:defRPr/>
              </a:pPr>
              <a:t>22</a:t>
            </a:fld>
            <a:endParaRPr lang="en-US" dirty="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p:spPr>
      </p:sp>
      <p:sp>
        <p:nvSpPr>
          <p:cNvPr id="2273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
        <p:nvSpPr>
          <p:cNvPr id="4" name="Slide Number Placeholder 3"/>
          <p:cNvSpPr>
            <a:spLocks noGrp="1"/>
          </p:cNvSpPr>
          <p:nvPr>
            <p:ph type="sldNum" sz="quarter" idx="5"/>
          </p:nvPr>
        </p:nvSpPr>
        <p:spPr/>
        <p:txBody>
          <a:bodyPr/>
          <a:lstStyle/>
          <a:p>
            <a:pPr>
              <a:defRPr/>
            </a:pPr>
            <a:fld id="{7B5D9BEF-796D-491F-B3DF-533E8DFA0A87}" type="slidenum">
              <a:rPr lang="en-US" smtClean="0"/>
              <a:pPr>
                <a:defRPr/>
              </a:pPr>
              <a:t>220</a:t>
            </a:fld>
            <a:endParaRPr lang="en-US"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p:spPr>
      </p:sp>
      <p:sp>
        <p:nvSpPr>
          <p:cNvPr id="228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E6CB314-C86C-48DE-852D-13C61F3E8520}" type="slidenum">
              <a:rPr lang="en-US" smtClean="0"/>
              <a:pPr>
                <a:defRPr/>
              </a:pPr>
              <a:t>221</a:t>
            </a:fld>
            <a:endParaRPr lang="en-US"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p:spPr>
      </p:sp>
      <p:sp>
        <p:nvSpPr>
          <p:cNvPr id="229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1380" name="Slide Number Placeholder 3"/>
          <p:cNvSpPr>
            <a:spLocks noGrp="1"/>
          </p:cNvSpPr>
          <p:nvPr>
            <p:ph type="sldNum" sz="quarter" idx="5"/>
          </p:nvPr>
        </p:nvSpPr>
        <p:spPr/>
        <p:txBody>
          <a:bodyPr/>
          <a:lstStyle/>
          <a:p>
            <a:pPr>
              <a:defRPr/>
            </a:pPr>
            <a:fld id="{83D55952-C6A2-4DEA-B473-ED0FBA626002}" type="slidenum">
              <a:rPr lang="en-US"/>
              <a:pPr>
                <a:defRPr/>
              </a:pPr>
              <a:t>222</a:t>
            </a:fld>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p:spPr>
      </p:sp>
      <p:sp>
        <p:nvSpPr>
          <p:cNvPr id="230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2404" name="Slide Number Placeholder 3"/>
          <p:cNvSpPr>
            <a:spLocks noGrp="1"/>
          </p:cNvSpPr>
          <p:nvPr>
            <p:ph type="sldNum" sz="quarter" idx="5"/>
          </p:nvPr>
        </p:nvSpPr>
        <p:spPr/>
        <p:txBody>
          <a:bodyPr/>
          <a:lstStyle/>
          <a:p>
            <a:pPr>
              <a:defRPr/>
            </a:pPr>
            <a:fld id="{4E53F82D-EB69-405F-AF32-DBE4460997D4}" type="slidenum">
              <a:rPr lang="en-US"/>
              <a:pPr>
                <a:defRPr/>
              </a:pPr>
              <a:t>223</a:t>
            </a:fld>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p:spPr>
      </p:sp>
      <p:sp>
        <p:nvSpPr>
          <p:cNvPr id="231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3428" name="Slide Number Placeholder 3"/>
          <p:cNvSpPr>
            <a:spLocks noGrp="1"/>
          </p:cNvSpPr>
          <p:nvPr>
            <p:ph type="sldNum" sz="quarter" idx="5"/>
          </p:nvPr>
        </p:nvSpPr>
        <p:spPr/>
        <p:txBody>
          <a:bodyPr/>
          <a:lstStyle/>
          <a:p>
            <a:pPr>
              <a:defRPr/>
            </a:pPr>
            <a:fld id="{145D0D52-723E-4843-B101-C03E52182553}" type="slidenum">
              <a:rPr lang="en-US"/>
              <a:pPr>
                <a:defRPr/>
              </a:pPr>
              <a:t>224</a:t>
            </a:fld>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noFill/>
          <a:ln>
            <a:solidFill>
              <a:srgbClr val="000000"/>
            </a:solidFill>
            <a:miter lim="800000"/>
            <a:headEnd/>
            <a:tailEnd/>
          </a:ln>
        </p:spPr>
      </p:sp>
      <p:sp>
        <p:nvSpPr>
          <p:cNvPr id="232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4452" name="Slide Number Placeholder 3"/>
          <p:cNvSpPr>
            <a:spLocks noGrp="1"/>
          </p:cNvSpPr>
          <p:nvPr>
            <p:ph type="sldNum" sz="quarter" idx="5"/>
          </p:nvPr>
        </p:nvSpPr>
        <p:spPr/>
        <p:txBody>
          <a:bodyPr/>
          <a:lstStyle/>
          <a:p>
            <a:pPr>
              <a:defRPr/>
            </a:pPr>
            <a:fld id="{5E02C2F0-21CA-4B28-BE28-0BE25DAC0B2F}" type="slidenum">
              <a:rPr lang="en-US"/>
              <a:pPr>
                <a:defRPr/>
              </a:pPr>
              <a:t>225</a:t>
            </a:fld>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p:spPr>
      </p:sp>
      <p:sp>
        <p:nvSpPr>
          <p:cNvPr id="233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5476" name="Slide Number Placeholder 3"/>
          <p:cNvSpPr>
            <a:spLocks noGrp="1"/>
          </p:cNvSpPr>
          <p:nvPr>
            <p:ph type="sldNum" sz="quarter" idx="5"/>
          </p:nvPr>
        </p:nvSpPr>
        <p:spPr/>
        <p:txBody>
          <a:bodyPr/>
          <a:lstStyle/>
          <a:p>
            <a:pPr>
              <a:defRPr/>
            </a:pPr>
            <a:fld id="{59F9C6E7-E104-42BD-8F79-5AA7569F3596}" type="slidenum">
              <a:rPr lang="en-US"/>
              <a:pPr>
                <a:defRPr/>
              </a:pPr>
              <a:t>226</a:t>
            </a:fld>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p:spPr>
      </p:sp>
      <p:sp>
        <p:nvSpPr>
          <p:cNvPr id="2344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6500" name="Slide Number Placeholder 3"/>
          <p:cNvSpPr>
            <a:spLocks noGrp="1"/>
          </p:cNvSpPr>
          <p:nvPr>
            <p:ph type="sldNum" sz="quarter" idx="5"/>
          </p:nvPr>
        </p:nvSpPr>
        <p:spPr/>
        <p:txBody>
          <a:bodyPr/>
          <a:lstStyle/>
          <a:p>
            <a:pPr>
              <a:defRPr/>
            </a:pPr>
            <a:fld id="{B2A70E1C-9ED0-4E74-97BF-72FA6C1BA157}" type="slidenum">
              <a:rPr lang="en-US"/>
              <a:pPr>
                <a:defRPr/>
              </a:pPr>
              <a:t>227</a:t>
            </a:fld>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p:spPr>
      </p:sp>
      <p:sp>
        <p:nvSpPr>
          <p:cNvPr id="2355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7524" name="Slide Number Placeholder 3"/>
          <p:cNvSpPr>
            <a:spLocks noGrp="1"/>
          </p:cNvSpPr>
          <p:nvPr>
            <p:ph type="sldNum" sz="quarter" idx="5"/>
          </p:nvPr>
        </p:nvSpPr>
        <p:spPr/>
        <p:txBody>
          <a:bodyPr/>
          <a:lstStyle/>
          <a:p>
            <a:pPr>
              <a:defRPr/>
            </a:pPr>
            <a:fld id="{4B01A5C1-E0D4-4864-95D8-5A39F08A9351}" type="slidenum">
              <a:rPr lang="en-US"/>
              <a:pPr>
                <a:defRPr/>
              </a:pPr>
              <a:t>228</a:t>
            </a:fld>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p:spPr>
      </p:sp>
      <p:sp>
        <p:nvSpPr>
          <p:cNvPr id="2365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8548" name="Slide Number Placeholder 3"/>
          <p:cNvSpPr>
            <a:spLocks noGrp="1"/>
          </p:cNvSpPr>
          <p:nvPr>
            <p:ph type="sldNum" sz="quarter" idx="5"/>
          </p:nvPr>
        </p:nvSpPr>
        <p:spPr/>
        <p:txBody>
          <a:bodyPr/>
          <a:lstStyle/>
          <a:p>
            <a:pPr>
              <a:defRPr/>
            </a:pPr>
            <a:fld id="{76C0BF96-F8DC-4AF8-AAAB-FF02F76FFF5E}" type="slidenum">
              <a:rPr lang="en-US"/>
              <a:pPr>
                <a:defRPr/>
              </a:pPr>
              <a:t>229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A4B425-5B41-4345-886F-F3126A199DBC}" type="slidenum">
              <a:rPr lang="en-US"/>
              <a:pPr fontAlgn="base">
                <a:spcBef>
                  <a:spcPct val="0"/>
                </a:spcBef>
                <a:spcAft>
                  <a:spcPct val="0"/>
                </a:spcAft>
                <a:defRPr/>
              </a:pPr>
              <a:t>23</a:t>
            </a:fld>
            <a:endParaRPr lang="en-US" dirty="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p:spPr>
      </p:sp>
      <p:sp>
        <p:nvSpPr>
          <p:cNvPr id="2375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09572" name="Slide Number Placeholder 3"/>
          <p:cNvSpPr>
            <a:spLocks noGrp="1"/>
          </p:cNvSpPr>
          <p:nvPr>
            <p:ph type="sldNum" sz="quarter" idx="5"/>
          </p:nvPr>
        </p:nvSpPr>
        <p:spPr/>
        <p:txBody>
          <a:bodyPr/>
          <a:lstStyle/>
          <a:p>
            <a:pPr>
              <a:defRPr/>
            </a:pPr>
            <a:fld id="{4A0AD360-06EF-448B-8F0E-2BCC25EC135C}" type="slidenum">
              <a:rPr lang="en-US"/>
              <a:pPr>
                <a:defRPr/>
              </a:pPr>
              <a:t>230</a:t>
            </a:fld>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p:spPr>
      </p:sp>
      <p:sp>
        <p:nvSpPr>
          <p:cNvPr id="2385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0596" name="Slide Number Placeholder 3"/>
          <p:cNvSpPr>
            <a:spLocks noGrp="1"/>
          </p:cNvSpPr>
          <p:nvPr>
            <p:ph type="sldNum" sz="quarter" idx="5"/>
          </p:nvPr>
        </p:nvSpPr>
        <p:spPr/>
        <p:txBody>
          <a:bodyPr/>
          <a:lstStyle/>
          <a:p>
            <a:pPr>
              <a:defRPr/>
            </a:pPr>
            <a:fld id="{43165D95-6519-4624-843F-D8F70659141D}" type="slidenum">
              <a:rPr lang="en-US"/>
              <a:pPr>
                <a:defRPr/>
              </a:pPr>
              <a:t>231</a:t>
            </a:fld>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p:spPr>
      </p:sp>
      <p:sp>
        <p:nvSpPr>
          <p:cNvPr id="2396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1620" name="Slide Number Placeholder 3"/>
          <p:cNvSpPr>
            <a:spLocks noGrp="1"/>
          </p:cNvSpPr>
          <p:nvPr>
            <p:ph type="sldNum" sz="quarter" idx="5"/>
          </p:nvPr>
        </p:nvSpPr>
        <p:spPr/>
        <p:txBody>
          <a:bodyPr/>
          <a:lstStyle/>
          <a:p>
            <a:pPr>
              <a:defRPr/>
            </a:pPr>
            <a:fld id="{90FEDE5B-E99B-49B0-A87F-107AFE09E6F0}" type="slidenum">
              <a:rPr lang="en-US"/>
              <a:pPr>
                <a:defRPr/>
              </a:pPr>
              <a:t>232</a:t>
            </a:fld>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p:spPr>
      </p:sp>
      <p:sp>
        <p:nvSpPr>
          <p:cNvPr id="2406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83972" name="Slide Number Placeholder 3"/>
          <p:cNvSpPr>
            <a:spLocks noGrp="1"/>
          </p:cNvSpPr>
          <p:nvPr>
            <p:ph type="sldNum" sz="quarter" idx="5"/>
          </p:nvPr>
        </p:nvSpPr>
        <p:spPr/>
        <p:txBody>
          <a:bodyPr/>
          <a:lstStyle/>
          <a:p>
            <a:pPr>
              <a:defRPr/>
            </a:pPr>
            <a:fld id="{9B84BC52-5D93-4A19-BABA-C1E17019688F}" type="slidenum">
              <a:rPr lang="en-US"/>
              <a:pPr>
                <a:defRPr/>
              </a:pPr>
              <a:t>233</a:t>
            </a:fld>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112644" name="Slide Number Placeholder 3"/>
          <p:cNvSpPr>
            <a:spLocks noGrp="1"/>
          </p:cNvSpPr>
          <p:nvPr>
            <p:ph type="sldNum" sz="quarter" idx="5"/>
          </p:nvPr>
        </p:nvSpPr>
        <p:spPr/>
        <p:txBody>
          <a:bodyPr/>
          <a:lstStyle/>
          <a:p>
            <a:pPr>
              <a:defRPr/>
            </a:pPr>
            <a:fld id="{F5D05024-3B00-4457-A9C5-880171D83DE2}" type="slidenum">
              <a:rPr lang="en-US"/>
              <a:pPr>
                <a:defRPr/>
              </a:pPr>
              <a:t>234</a:t>
            </a:fld>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235</a:t>
            </a:fld>
            <a:endParaRPr lang="en-US"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236</a:t>
            </a:fld>
            <a:endParaRPr lang="en-US"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237</a:t>
            </a:fld>
            <a:endParaRPr lang="en-US"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238</a:t>
            </a:fld>
            <a:endParaRPr lang="en-US"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239</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3D2CA0A-8D20-4D59-B523-23F6FA05F97A}" type="slidenum">
              <a:rPr lang="en-US" smtClean="0"/>
              <a:pPr>
                <a:defRPr/>
              </a:pPr>
              <a:t>24</a:t>
            </a:fld>
            <a:endParaRPr lang="en-US" dirty="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240</a:t>
            </a:fld>
            <a:endParaRPr lang="en-US"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241</a:t>
            </a:fld>
            <a:endParaRPr lang="en-US"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242</a:t>
            </a:fld>
            <a:endParaRPr lang="en-US"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243</a:t>
            </a:fld>
            <a:endParaRPr lang="en-US"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244</a:t>
            </a:fld>
            <a:endParaRPr lang="en-US"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245</a:t>
            </a:fld>
            <a:endParaRPr lang="en-US"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246</a:t>
            </a:fld>
            <a:endParaRPr lang="en-US"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247</a:t>
            </a:fld>
            <a:endParaRPr lang="en-US" dirty="0"/>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248</a:t>
            </a:fld>
            <a:endParaRPr lang="en-US" dirty="0"/>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249</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A7769BF-454C-4160-AA3B-E137DE64735D}" type="slidenum">
              <a:rPr lang="en-US" smtClean="0"/>
              <a:pPr>
                <a:defRPr/>
              </a:pPr>
              <a:t>25</a:t>
            </a:fld>
            <a:endParaRPr lang="en-US" dirty="0"/>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250</a:t>
            </a:fld>
            <a:endParaRPr lang="en-US" dirty="0"/>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251</a:t>
            </a:fld>
            <a:endParaRPr lang="en-US" dirty="0"/>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252</a:t>
            </a:fld>
            <a:endParaRPr lang="en-US" dirty="0"/>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253</a:t>
            </a:fld>
            <a:endParaRPr lang="en-US" dirty="0"/>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254</a:t>
            </a:fld>
            <a:endParaRPr lang="en-US" dirty="0"/>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255</a:t>
            </a:fld>
            <a:endParaRPr lang="en-US" dirty="0"/>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256</a:t>
            </a:fld>
            <a:endParaRPr lang="en-US" dirty="0"/>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257</a:t>
            </a:fld>
            <a:endParaRPr lang="en-US" dirty="0"/>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258</a:t>
            </a:fld>
            <a:endParaRPr lang="en-US" dirty="0"/>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259</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6F8ED47-8228-4203-A6EB-5168223091CF}" type="slidenum">
              <a:rPr lang="en-US" smtClean="0"/>
              <a:pPr>
                <a:defRPr/>
              </a:pPr>
              <a:t>26</a:t>
            </a:fld>
            <a:endParaRPr lang="en-US" dirty="0"/>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260</a:t>
            </a:fld>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261</a:t>
            </a:fld>
            <a:endParaRPr lang="en-US" dirty="0"/>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262</a:t>
            </a:fld>
            <a:endParaRPr lang="en-US" dirty="0"/>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9B4073A9-2955-4A4B-9882-94EF12520D01}" type="slidenum">
              <a:rPr lang="en-US" smtClean="0"/>
              <a:pPr>
                <a:defRPr/>
              </a:pPr>
              <a:t>263</a:t>
            </a:fld>
            <a:endParaRPr lang="en-US"/>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p:spPr>
      </p:sp>
      <p:sp>
        <p:nvSpPr>
          <p:cNvPr id="2222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2222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88BF39-9AC4-403D-9EF3-464B93ACFCE3}" type="slidenum">
              <a:rPr lang="en-US"/>
              <a:pPr fontAlgn="base">
                <a:spcBef>
                  <a:spcPct val="0"/>
                </a:spcBef>
                <a:spcAft>
                  <a:spcPct val="0"/>
                </a:spcAft>
              </a:pPr>
              <a:t>264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31102E8-B037-4CF0-8D10-848E4E36806D}" type="slidenum">
              <a:rPr lang="en-US" smtClean="0"/>
              <a:pPr/>
              <a:t>27</a:t>
            </a:fld>
            <a:endParaRPr 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68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B579ABA-9F27-4C7F-BD1A-950BF78CC1B4}" type="slidenum">
              <a:rPr lang="en-US" smtClean="0"/>
              <a:pPr/>
              <a:t>28</a:t>
            </a:fld>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A25AF93-A99E-420C-A5B5-D08AF91B6D90}" type="slidenum">
              <a:rPr lang="en-US" smtClean="0"/>
              <a:pPr/>
              <a:t>29</a:t>
            </a:fld>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89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950736-3484-4579-ABDD-1B9116DE5FCC}" type="slidenum">
              <a:rPr lang="en-US" smtClean="0"/>
              <a:pPr/>
              <a:t>30</a:t>
            </a:fld>
            <a:endParaRPr 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AA305DE-416F-4E5A-89D6-C3468AB55D81}"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5B6433E-10D5-4B51-B0A2-25F7CC243448}" type="slidenum">
              <a:rPr lang="en-US" smtClean="0"/>
              <a:pPr/>
              <a:t>32</a:t>
            </a:fld>
            <a:endParaRPr lang="en-US"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8A3AE99-43E8-4AFA-ACE4-45F047EC3533}" type="slidenum">
              <a:rPr lang="en-US" smtClean="0"/>
              <a:pPr/>
              <a:t>34</a:t>
            </a:fld>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p:spPr>
      </p:sp>
      <p:sp>
        <p:nvSpPr>
          <p:cNvPr id="2416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99FE700-9B10-4507-BA0F-D61BAD10CAE5}" type="slidenum">
              <a:rPr lang="en-US" smtClean="0"/>
              <a:pPr>
                <a:defRPr/>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D06DC90-9E0E-488F-94FB-FC03564737CA}"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C87348F-DEAC-4095-9BEA-97ED3B868B33}" type="slidenum">
              <a:rPr lang="en-US" smtClean="0"/>
              <a:pPr>
                <a:defRPr/>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D6C208B-7079-46EA-9699-6B9DD5465C78}" type="slidenum">
              <a:rPr lang="en-US" smtClean="0"/>
              <a:pPr>
                <a:defRPr/>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p:spPr>
      </p:sp>
      <p:sp>
        <p:nvSpPr>
          <p:cNvPr id="1413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11E9EE6-6B8F-4A97-B7D8-ECFE502BF343}" type="slidenum">
              <a:rPr lang="en-US" smtClean="0"/>
              <a:pPr>
                <a:defRPr/>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bwMode="auto">
          <a:noFill/>
          <a:ln>
            <a:solidFill>
              <a:srgbClr val="000000"/>
            </a:solidFill>
            <a:miter lim="800000"/>
            <a:headEnd/>
            <a:tailEnd/>
          </a:ln>
        </p:spPr>
      </p:sp>
      <p:sp>
        <p:nvSpPr>
          <p:cNvPr id="1382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708DDF9-BB0E-4FFC-B947-FCE9D135F5FD}" type="slidenum">
              <a:rPr lang="en-US" smtClean="0"/>
              <a:pPr>
                <a:defRPr/>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23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28AFA02A-B76A-41F4-9495-51258EE3208F}" type="slidenum">
              <a:rPr lang="en-US" smtClean="0"/>
              <a:pPr>
                <a:defRPr/>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p:spPr>
      </p:sp>
      <p:sp>
        <p:nvSpPr>
          <p:cNvPr id="1433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153266B-1D2E-4AA4-BB3A-719B3DCDC19A}" type="slidenum">
              <a:rPr lang="en-US" smtClean="0"/>
              <a:pPr>
                <a:defRPr/>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p:cNvSpPr>
            <a:spLocks noGrp="1" noRot="1" noChangeAspect="1" noTextEdit="1"/>
          </p:cNvSpPr>
          <p:nvPr>
            <p:ph type="sldImg"/>
          </p:nvPr>
        </p:nvSpPr>
        <p:spPr bwMode="auto">
          <a:noFill/>
          <a:ln>
            <a:solidFill>
              <a:srgbClr val="000000"/>
            </a:solidFill>
            <a:miter lim="800000"/>
            <a:headEnd/>
            <a:tailEnd/>
          </a:ln>
        </p:spPr>
      </p:sp>
      <p:sp>
        <p:nvSpPr>
          <p:cNvPr id="14438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99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768B0CE-3E1F-49B7-9C46-573261FC7A80}" type="slidenum">
              <a:rPr lang="en-US" smtClean="0"/>
              <a:pPr fontAlgn="base">
                <a:spcBef>
                  <a:spcPct val="0"/>
                </a:spcBef>
                <a:spcAft>
                  <a:spcPct val="0"/>
                </a:spcAft>
                <a:defRPr/>
              </a:pPr>
              <a:t>42</a:t>
            </a:fld>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p:spPr>
      </p:sp>
      <p:sp>
        <p:nvSpPr>
          <p:cNvPr id="1454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E9F1534-DDCE-4C41-BB40-71999A074B07}" type="slidenum">
              <a:rPr lang="en-US" smtClean="0"/>
              <a:pPr fontAlgn="base">
                <a:spcBef>
                  <a:spcPct val="0"/>
                </a:spcBef>
                <a:spcAft>
                  <a:spcPct val="0"/>
                </a:spcAft>
                <a:defRPr/>
              </a:pPr>
              <a:t>43</a:t>
            </a:fld>
            <a:endParaRPr lang="en-US" dirty="0"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168B360-06F8-4673-945C-EE231081EF80}" type="slidenum">
              <a:rPr lang="en-US" smtClean="0"/>
              <a:pPr fontAlgn="base">
                <a:spcBef>
                  <a:spcPct val="0"/>
                </a:spcBef>
                <a:spcAft>
                  <a:spcPct val="0"/>
                </a:spcAft>
                <a:defRPr/>
              </a:pPr>
              <a:t>44</a:t>
            </a:fld>
            <a:endParaRPr lang="en-US" dirty="0" smtClean="0"/>
          </a:p>
        </p:txBody>
      </p:sp>
      <p:sp>
        <p:nvSpPr>
          <p:cNvPr id="146435" name="Rectangle 2"/>
          <p:cNvSpPr>
            <a:spLocks noGrp="1" noRot="1" noChangeAspect="1" noChangeArrowheads="1" noTextEdit="1"/>
          </p:cNvSpPr>
          <p:nvPr>
            <p:ph type="sldImg"/>
          </p:nvPr>
        </p:nvSpPr>
        <p:spPr bwMode="auto">
          <a:xfrm>
            <a:off x="1165225" y="704850"/>
            <a:ext cx="4527550" cy="3395663"/>
          </a:xfrm>
          <a:noFill/>
          <a:ln cap="flat">
            <a:solidFill>
              <a:schemeClr val="tx1"/>
            </a:solidFill>
            <a:miter lim="800000"/>
            <a:headEnd/>
            <a:tailEnd/>
          </a:ln>
        </p:spPr>
      </p:sp>
      <p:sp>
        <p:nvSpPr>
          <p:cNvPr id="146436" name="Rectangle 3"/>
          <p:cNvSpPr>
            <a:spLocks noGrp="1" noChangeArrowheads="1"/>
          </p:cNvSpPr>
          <p:nvPr>
            <p:ph type="body" idx="1"/>
          </p:nvPr>
        </p:nvSpPr>
        <p:spPr bwMode="auto">
          <a:xfrm>
            <a:off x="914400" y="4340225"/>
            <a:ext cx="5029200" cy="4106863"/>
          </a:xfrm>
          <a:noFill/>
        </p:spPr>
        <p:txBody>
          <a:bodyPr wrap="square" lIns="92075" tIns="46038" rIns="92075" bIns="46038"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p:spPr>
      </p:sp>
      <p:sp>
        <p:nvSpPr>
          <p:cNvPr id="14745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30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2D005A6-E28F-413D-BA97-5353DF5D6BB4}" type="slidenum">
              <a:rPr lang="en-US" smtClean="0"/>
              <a:pPr fontAlgn="base">
                <a:spcBef>
                  <a:spcPct val="0"/>
                </a:spcBef>
                <a:spcAft>
                  <a:spcPct val="0"/>
                </a:spcAft>
                <a:defRPr/>
              </a:pPr>
              <a:t>45</a:t>
            </a:fld>
            <a:endParaRPr lang="en-US" dirty="0"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bwMode="auto">
          <a:noFill/>
          <a:ln>
            <a:solidFill>
              <a:srgbClr val="000000"/>
            </a:solidFill>
            <a:miter lim="800000"/>
            <a:headEnd/>
            <a:tailEnd/>
          </a:ln>
        </p:spPr>
      </p:sp>
      <p:sp>
        <p:nvSpPr>
          <p:cNvPr id="1484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403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B7A3ACE-1800-4A4E-8B72-AE0B38BF6F25}" type="slidenum">
              <a:rPr lang="en-US" smtClean="0"/>
              <a:pPr fontAlgn="base">
                <a:spcBef>
                  <a:spcPct val="0"/>
                </a:spcBef>
                <a:spcAft>
                  <a:spcPct val="0"/>
                </a:spcAft>
                <a:defRPr/>
              </a:pPr>
              <a:t>46</a:t>
            </a:fld>
            <a:endParaRPr lang="en-US" dirty="0"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p:spPr>
      </p:sp>
      <p:sp>
        <p:nvSpPr>
          <p:cNvPr id="1495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832C86F-39C0-4766-922A-EFCAB42E7978}" type="slidenum">
              <a:rPr lang="en-US" smtClean="0"/>
              <a:pPr>
                <a:defRPr/>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p:spPr>
      </p:sp>
      <p:sp>
        <p:nvSpPr>
          <p:cNvPr id="1505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08EABE0-8FD2-4276-A0CA-A62BFA842156}" type="slidenum">
              <a:rPr lang="en-US" smtClean="0"/>
              <a:pPr>
                <a:defRPr/>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p:spPr>
      </p:sp>
      <p:sp>
        <p:nvSpPr>
          <p:cNvPr id="1515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C252A77-2E1F-4730-B877-039B993EF120}" type="slidenum">
              <a:rPr lang="en-US" smtClean="0"/>
              <a:pPr>
                <a:defRPr/>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ABE9319-E6B1-4A79-A7C5-D375ED4E59DC}" type="slidenum">
              <a:rPr lang="en-US" smtClean="0"/>
              <a:pPr>
                <a:defRPr/>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F6EA8C8-7AFD-4049-A73F-25C2FF3DC774}" type="slidenum">
              <a:rPr lang="en-US" smtClean="0"/>
              <a:pPr>
                <a:defRPr/>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A72D9D4-0B0E-4604-8C87-870644F83BAC}" type="slidenum">
              <a:rPr lang="en-US" smtClean="0"/>
              <a:pPr>
                <a:defRPr/>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Slide Image Placeholder 1"/>
          <p:cNvSpPr>
            <a:spLocks noGrp="1" noRot="1" noChangeAspect="1" noTextEdit="1"/>
          </p:cNvSpPr>
          <p:nvPr>
            <p:ph type="sldImg"/>
          </p:nvPr>
        </p:nvSpPr>
        <p:spPr bwMode="auto">
          <a:noFill/>
          <a:ln>
            <a:solidFill>
              <a:srgbClr val="000000"/>
            </a:solidFill>
            <a:miter lim="800000"/>
            <a:headEnd/>
            <a:tailEnd/>
          </a:ln>
        </p:spPr>
      </p:sp>
      <p:sp>
        <p:nvSpPr>
          <p:cNvPr id="1556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4C876C6-2BFF-4E5D-9FD5-0DA2C17E2980}" type="slidenum">
              <a:rPr lang="en-US" smtClean="0"/>
              <a:pPr>
                <a:defRPr/>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Image Placeholder 1"/>
          <p:cNvSpPr>
            <a:spLocks noGrp="1" noRot="1" noChangeAspect="1" noTextEdit="1"/>
          </p:cNvSpPr>
          <p:nvPr>
            <p:ph type="sldImg"/>
          </p:nvPr>
        </p:nvSpPr>
        <p:spPr bwMode="auto">
          <a:noFill/>
          <a:ln>
            <a:solidFill>
              <a:srgbClr val="000000"/>
            </a:solidFill>
            <a:miter lim="800000"/>
            <a:headEnd/>
            <a:tailEnd/>
          </a:ln>
        </p:spPr>
      </p:sp>
      <p:sp>
        <p:nvSpPr>
          <p:cNvPr id="1566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A7BD4A6-F03F-4BA9-9D43-7417844A6F0E}" type="slidenum">
              <a:rPr lang="en-US" smtClean="0"/>
              <a:pPr>
                <a:defRPr/>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bwMode="auto">
          <a:noFill/>
          <a:ln>
            <a:solidFill>
              <a:srgbClr val="000000"/>
            </a:solidFill>
            <a:miter lim="800000"/>
            <a:headEnd/>
            <a:tailEnd/>
          </a:ln>
        </p:spPr>
      </p:sp>
      <p:sp>
        <p:nvSpPr>
          <p:cNvPr id="1576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F610786-DB77-43B2-A583-8CB8453E67AD}" type="slidenum">
              <a:rPr lang="en-US" smtClean="0"/>
              <a:pPr>
                <a:defRPr/>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3F54FD1A-914E-4AAD-A2E3-53BE02685F24}" type="slidenum">
              <a:rPr lang="en-US" smtClean="0"/>
              <a:pPr>
                <a:defRPr/>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Slide Image Placeholder 1"/>
          <p:cNvSpPr>
            <a:spLocks noGrp="1" noRot="1" noChangeAspect="1" noTextEdit="1"/>
          </p:cNvSpPr>
          <p:nvPr>
            <p:ph type="sldImg"/>
          </p:nvPr>
        </p:nvSpPr>
        <p:spPr bwMode="auto">
          <a:noFill/>
          <a:ln>
            <a:solidFill>
              <a:srgbClr val="000000"/>
            </a:solidFill>
            <a:miter lim="800000"/>
            <a:headEnd/>
            <a:tailEnd/>
          </a:ln>
        </p:spPr>
      </p:sp>
      <p:sp>
        <p:nvSpPr>
          <p:cNvPr id="1597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05778F1-0EB0-44EB-B420-64F0F4F02A4C}" type="slidenum">
              <a:rPr lang="en-US" smtClean="0"/>
              <a:pPr>
                <a:defRPr/>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60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55B769-72DD-4924-9D82-9BC2090E903B}" type="slidenum">
              <a:rPr lang="en-US" smtClean="0"/>
              <a:pPr fontAlgn="base">
                <a:spcBef>
                  <a:spcPct val="0"/>
                </a:spcBef>
                <a:spcAft>
                  <a:spcPct val="0"/>
                </a:spcAft>
                <a:defRPr/>
              </a:pPr>
              <a:t>58</a:t>
            </a:fld>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471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A57713A-8638-469A-97C6-30FB9725DE4F}" type="slidenum">
              <a:rPr lang="en-US" smtClean="0"/>
              <a:pPr fontAlgn="base">
                <a:spcBef>
                  <a:spcPct val="0"/>
                </a:spcBef>
                <a:spcAft>
                  <a:spcPct val="0"/>
                </a:spcAft>
                <a:defRPr/>
              </a:pPr>
              <a:t>59</a:t>
            </a:fld>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p:spPr>
      </p:sp>
      <p:sp>
        <p:nvSpPr>
          <p:cNvPr id="1628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118EE5E-D430-4532-A96B-5CCD9F182D62}" type="slidenum">
              <a:rPr lang="en-US" smtClean="0"/>
              <a:pPr>
                <a:defRPr/>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tem</a:t>
            </a:r>
            <a:endParaRPr lang="en-US" dirty="0"/>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noFill/>
          <a:ln>
            <a:solidFill>
              <a:srgbClr val="000000"/>
            </a:solidFill>
            <a:miter lim="800000"/>
            <a:headEnd/>
            <a:tailEnd/>
          </a:ln>
        </p:spPr>
      </p:sp>
      <p:sp>
        <p:nvSpPr>
          <p:cNvPr id="2078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0905D51-A3C6-4C49-9D8E-FE2553A8E198}" type="slidenum">
              <a:rPr lang="en-US" smtClean="0"/>
              <a:pPr>
                <a:defRPr/>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D6CD2A9-B1F7-4102-AE54-162092811E79}" type="slidenum">
              <a:rPr lang="en-US" smtClean="0"/>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noFill/>
          <a:ln>
            <a:solidFill>
              <a:srgbClr val="000000"/>
            </a:solidFill>
            <a:miter lim="800000"/>
            <a:headEnd/>
            <a:tailEnd/>
          </a:ln>
        </p:spPr>
      </p:sp>
      <p:sp>
        <p:nvSpPr>
          <p:cNvPr id="20889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3DA6354-9012-41C8-81DF-ACE08BA0FAB0}" type="slidenum">
              <a:rPr lang="en-US" smtClean="0"/>
              <a:pPr>
                <a:defRPr/>
              </a:pPr>
              <a:t>76</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noFill/>
          <a:ln>
            <a:solidFill>
              <a:srgbClr val="000000"/>
            </a:solidFill>
            <a:miter lim="800000"/>
            <a:headEnd/>
            <a:tailEnd/>
          </a:ln>
        </p:spPr>
      </p:sp>
      <p:sp>
        <p:nvSpPr>
          <p:cNvPr id="2099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D69D4CE3-2919-4DEA-BBAC-C157A1FFD985}" type="slidenum">
              <a:rPr lang="en-US" smtClean="0"/>
              <a:pPr>
                <a:defRPr/>
              </a:pPr>
              <a:t>77</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p:spPr>
      </p:sp>
      <p:sp>
        <p:nvSpPr>
          <p:cNvPr id="210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09DAB6C-8C9E-4B6D-B06C-FB0EA52166B9}" type="slidenum">
              <a:rPr lang="en-US" smtClean="0"/>
              <a:pPr>
                <a:defRPr/>
              </a:pPr>
              <a:t>78</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p:spPr>
      </p:sp>
      <p:sp>
        <p:nvSpPr>
          <p:cNvPr id="211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74E55E4-D9AB-4707-9A09-E1CA7FCB5DAA}" type="slidenum">
              <a:rPr lang="en-US" smtClean="0"/>
              <a:pPr>
                <a:defRPr/>
              </a:pPr>
              <a:t>79</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8</a:t>
            </a:fld>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p:spPr>
      </p:sp>
      <p:sp>
        <p:nvSpPr>
          <p:cNvPr id="212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091795DB-B0EE-400E-AF33-CC1D14B2D8B3}" type="slidenum">
              <a:rPr lang="en-US" smtClean="0"/>
              <a:pPr>
                <a:defRPr/>
              </a:pPr>
              <a:t>80</a:t>
            </a:fld>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p:spPr>
      </p:sp>
      <p:sp>
        <p:nvSpPr>
          <p:cNvPr id="214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FD820BF-B585-4665-A5EB-6C3B666FBE7B}" type="slidenum">
              <a:rPr lang="en-US" smtClean="0"/>
              <a:pPr>
                <a:defRPr/>
              </a:pPr>
              <a:t>81</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p:spPr>
      </p:sp>
      <p:sp>
        <p:nvSpPr>
          <p:cNvPr id="215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CE455BA0-A614-4399-B198-D59E8E42F864}" type="slidenum">
              <a:rPr lang="en-US" smtClean="0"/>
              <a:pPr>
                <a:defRPr/>
              </a:pPr>
              <a:t>82</a:t>
            </a:fld>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p:spPr>
      </p:sp>
      <p:sp>
        <p:nvSpPr>
          <p:cNvPr id="2437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4ABC17F-31E8-4BE1-9700-09005A160A85}" type="slidenum">
              <a:rPr lang="en-US" smtClean="0"/>
              <a:pPr>
                <a:defRPr/>
              </a:pPr>
              <a:t>83</a:t>
            </a:fld>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p:spPr>
      </p:sp>
      <p:sp>
        <p:nvSpPr>
          <p:cNvPr id="2447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717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B335653-C672-4209-A70D-13E626AAE755}" type="slidenum">
              <a:rPr lang="en-US"/>
              <a:pPr fontAlgn="base">
                <a:spcBef>
                  <a:spcPct val="0"/>
                </a:spcBef>
                <a:spcAft>
                  <a:spcPct val="0"/>
                </a:spcAft>
                <a:defRPr/>
              </a:pPr>
              <a:t>84</a:t>
            </a:fld>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p:spPr>
      </p:sp>
      <p:sp>
        <p:nvSpPr>
          <p:cNvPr id="245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819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8A4B425-5B41-4345-886F-F3126A199DBC}" type="slidenum">
              <a:rPr lang="en-US"/>
              <a:pPr fontAlgn="base">
                <a:spcBef>
                  <a:spcPct val="0"/>
                </a:spcBef>
                <a:spcAft>
                  <a:spcPct val="0"/>
                </a:spcAft>
                <a:defRPr/>
              </a:pPr>
              <a:t>85</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p:spPr>
      </p:sp>
      <p:sp>
        <p:nvSpPr>
          <p:cNvPr id="2467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E3D2CA0A-8D20-4D59-B523-23F6FA05F97A}" type="slidenum">
              <a:rPr lang="en-US" smtClean="0"/>
              <a:pPr>
                <a:defRPr/>
              </a:pPr>
              <a:t>86</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noFill/>
          <a:ln>
            <a:solidFill>
              <a:srgbClr val="000000"/>
            </a:solidFill>
            <a:miter lim="800000"/>
            <a:headEnd/>
            <a:tailEnd/>
          </a:ln>
        </p:spPr>
      </p:sp>
      <p:sp>
        <p:nvSpPr>
          <p:cNvPr id="2478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FA7769BF-454C-4160-AA3B-E137DE64735D}" type="slidenum">
              <a:rPr lang="en-US" smtClean="0"/>
              <a:pPr>
                <a:defRPr/>
              </a:pPr>
              <a:t>87</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p:spPr>
      </p:sp>
      <p:sp>
        <p:nvSpPr>
          <p:cNvPr id="2488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B6F8ED47-8228-4203-A6EB-5168223091CF}" type="slidenum">
              <a:rPr lang="en-US" smtClean="0"/>
              <a:pPr>
                <a:defRPr/>
              </a:pPr>
              <a:t>88</a:t>
            </a:fld>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p:spPr>
      </p:sp>
      <p:sp>
        <p:nvSpPr>
          <p:cNvPr id="2498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970591E6-BB3C-4296-A2D6-FDD44202CCF4}" type="slidenum">
              <a:rPr lang="en-US" smtClean="0"/>
              <a:pPr>
                <a:defRPr/>
              </a:pPr>
              <a:t>89</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EE1CAF-073F-433E-8988-DC0BC1723AA0}" type="slidenum">
              <a:rPr lang="en-US" smtClean="0"/>
              <a:pPr>
                <a:defRPr/>
              </a:pPr>
              <a:t>9</a:t>
            </a:fld>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p:spPr>
      </p:sp>
      <p:sp>
        <p:nvSpPr>
          <p:cNvPr id="2508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631689E5-9F3F-45B4-8C63-9C0A854649C2}" type="slidenum">
              <a:rPr lang="en-US" smtClean="0"/>
              <a:pPr>
                <a:defRPr/>
              </a:pPr>
              <a:t>90</a:t>
            </a:fld>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p:spPr>
      </p:sp>
      <p:sp>
        <p:nvSpPr>
          <p:cNvPr id="2519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5E469AC5-DCA3-4F06-B4E2-F15B358442F1}" type="slidenum">
              <a:rPr lang="en-US" smtClean="0"/>
              <a:pPr>
                <a:defRPr/>
              </a:pPr>
              <a:t>91</a:t>
            </a:fld>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p:spPr>
      </p:sp>
      <p:sp>
        <p:nvSpPr>
          <p:cNvPr id="2529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1044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4869903-4A25-4CD9-A78F-A90BFAA4E630}" type="slidenum">
              <a:rPr lang="en-US" smtClean="0"/>
              <a:pPr fontAlgn="base">
                <a:spcBef>
                  <a:spcPct val="0"/>
                </a:spcBef>
                <a:spcAft>
                  <a:spcPct val="0"/>
                </a:spcAft>
                <a:defRPr/>
              </a:pPr>
              <a:t>92</a:t>
            </a:fld>
            <a:endParaRPr lang="en-US" dirty="0"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p:spPr>
      </p:sp>
      <p:sp>
        <p:nvSpPr>
          <p:cNvPr id="2539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A33A949C-A826-41B5-929B-1D2FF29ABFEE}" type="slidenum">
              <a:rPr lang="en-US" smtClean="0"/>
              <a:pPr>
                <a:defRPr/>
              </a:pPr>
              <a:t>93</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p:spPr>
      </p:sp>
      <p:sp>
        <p:nvSpPr>
          <p:cNvPr id="2549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FA7B115-4165-4D0A-9C56-C1D538225B9E}" type="slidenum">
              <a:rPr lang="en-US" smtClean="0"/>
              <a:pPr>
                <a:defRPr/>
              </a:pPr>
              <a:t>94</a:t>
            </a:fld>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76A55461-6688-4A50-B9E9-5690F4A26E2F}" type="slidenum">
              <a:rPr lang="en-US" smtClean="0"/>
              <a:pPr>
                <a:defRPr/>
              </a:pPr>
              <a:t>95</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p:spPr>
      </p:sp>
      <p:sp>
        <p:nvSpPr>
          <p:cNvPr id="2570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148EA526-B0ED-4D55-B01B-75DB9ABE00B4}" type="slidenum">
              <a:rPr lang="en-US" smtClean="0"/>
              <a:pPr>
                <a:defRPr/>
              </a:pPr>
              <a:t>96</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p:spPr>
      </p:sp>
      <p:sp>
        <p:nvSpPr>
          <p:cNvPr id="258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98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BA7E79E-22B3-4884-9B8B-F2D740F84AE3}" type="slidenum">
              <a:rPr lang="en-US" smtClean="0"/>
              <a:pPr fontAlgn="base">
                <a:spcBef>
                  <a:spcPct val="0"/>
                </a:spcBef>
                <a:spcAft>
                  <a:spcPct val="0"/>
                </a:spcAft>
                <a:defRPr/>
              </a:pPr>
              <a:t>97</a:t>
            </a:fld>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p:spPr>
      </p:sp>
      <p:sp>
        <p:nvSpPr>
          <p:cNvPr id="2590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08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6C55712-87C3-4513-B783-190F7AF9B8E5}" type="slidenum">
              <a:rPr lang="en-US" smtClean="0"/>
              <a:pPr fontAlgn="base">
                <a:spcBef>
                  <a:spcPct val="0"/>
                </a:spcBef>
                <a:spcAft>
                  <a:spcPct val="0"/>
                </a:spcAft>
                <a:defRPr/>
              </a:pPr>
              <a:t>98</a:t>
            </a:fld>
            <a:endParaRPr lang="en-US" dirty="0"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p:spPr>
      </p:sp>
      <p:sp>
        <p:nvSpPr>
          <p:cNvPr id="2600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5190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88569B-55C9-4D0B-831D-EE91488ADA64}" type="slidenum">
              <a:rPr lang="en-US" smtClean="0"/>
              <a:pPr fontAlgn="base">
                <a:spcBef>
                  <a:spcPct val="0"/>
                </a:spcBef>
                <a:spcAft>
                  <a:spcPct val="0"/>
                </a:spcAft>
                <a:defRPr/>
              </a:pPr>
              <a:t>99</a:t>
            </a:fld>
            <a:endParaRPr lang="en-US"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defRPr/>
            </a:pPr>
            <a:fld id="{0CD0F6AF-4DD4-430B-8BFA-57A75C67691D}" type="datetimeFigureOut">
              <a:rPr lang="en-US" smtClean="0"/>
              <a:pPr>
                <a:defRPr/>
              </a:pPr>
              <a:t>8/30/2011</a:t>
            </a:fld>
            <a:endParaRPr lang="en-US" dirty="0"/>
          </a:p>
        </p:txBody>
      </p:sp>
      <p:sp>
        <p:nvSpPr>
          <p:cNvPr id="2" name="Footer Placeholder 1"/>
          <p:cNvSpPr>
            <a:spLocks noGrp="1"/>
          </p:cNvSpPr>
          <p:nvPr>
            <p:ph type="ftr" sz="quarter" idx="11"/>
          </p:nvPr>
        </p:nvSpPr>
        <p:spPr/>
        <p:txBody>
          <a:bodyPr/>
          <a:lstStyle/>
          <a:p>
            <a:pPr>
              <a:defRPr/>
            </a:pPr>
            <a:endParaRPr lang="en-US" dirty="0"/>
          </a:p>
        </p:txBody>
      </p:sp>
      <p:sp>
        <p:nvSpPr>
          <p:cNvPr id="15" name="Slide Number Placeholder 14"/>
          <p:cNvSpPr>
            <a:spLocks noGrp="1"/>
          </p:cNvSpPr>
          <p:nvPr>
            <p:ph type="sldNum" sz="quarter" idx="12"/>
          </p:nvPr>
        </p:nvSpPr>
        <p:spPr>
          <a:xfrm>
            <a:off x="8229600" y="6473952"/>
            <a:ext cx="758952" cy="246888"/>
          </a:xfrm>
        </p:spPr>
        <p:txBody>
          <a:bodyPr/>
          <a:lstStyle/>
          <a:p>
            <a:pPr>
              <a:defRPr/>
            </a:pPr>
            <a:fld id="{7629A6BB-FD03-4B47-9727-BD3CA8C50576}" type="slidenum">
              <a:rPr lang="en-US" smtClean="0"/>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F53149E-4BB2-48BB-9F73-87F2E8B3132E}"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1423DF6-6460-4977-A778-93BBC8858F9E}"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6C0C988E-05B8-41A7-A8E2-49EB870968C4}"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85BCD48-0A54-4562-AECF-F144776F9A9D}" type="slidenum">
              <a:rPr lang="en-US" smtClean="0"/>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p>
        </p:txBody>
      </p:sp>
      <p:sp>
        <p:nvSpPr>
          <p:cNvPr id="5" name="Rectangle 5"/>
          <p:cNvSpPr>
            <a:spLocks noGrp="1" noChangeArrowheads="1"/>
          </p:cNvSpPr>
          <p:nvPr>
            <p:ph type="ftr" sz="quarter" idx="11"/>
          </p:nvPr>
        </p:nvSpPr>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a:lvl1pPr>
          </a:lstStyle>
          <a:p>
            <a:pPr>
              <a:defRPr/>
            </a:pPr>
            <a:fld id="{1223B440-C42F-4FFF-85EB-3F6CDF5724E6}" type="slidenum">
              <a:rPr lang="en-US"/>
              <a:pPr>
                <a:defRPr/>
              </a:pPr>
              <a:t>‹#›</a:t>
            </a:fld>
            <a:endParaRPr lang="en-US"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0CD0F6AF-4DD4-430B-8BFA-57A75C67691D}"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629A6BB-FD03-4B47-9727-BD3CA8C50576}" type="slidenum">
              <a:rPr lang="en-US" smtClean="0"/>
              <a:pPr>
                <a:defRPr/>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D6463CC1-ACB4-4329-872B-0174FA8E62CD}"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4BAEB533-CB30-4B36-BB50-6A55ABABE229}" type="slidenum">
              <a:rPr lang="en-US" smtClean="0"/>
              <a:pPr>
                <a:defRPr/>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28195AC0-FDFF-4B8E-A74C-E77C6D8E7DD3}"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2038E127-45F2-470D-BFA0-EC995C4E90F5}" type="slidenum">
              <a:rPr lang="en-US" smtClean="0"/>
              <a:pPr>
                <a:defRPr/>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8CC184C0-07D7-4967-871F-9D8F67AA86EB}" type="datetimeFigureOut">
              <a:rPr lang="en-US" smtClean="0"/>
              <a:pPr>
                <a:defRPr/>
              </a:pPr>
              <a:t>8/30/2011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712F6B9-44EC-4A32-9197-A5B8D69CB530}" type="slidenum">
              <a:rPr lang="en-US" smtClean="0"/>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654F8DDE-203E-4FEF-B54E-E108A7247CFD}" type="datetimeFigureOut">
              <a:rPr lang="en-US" smtClean="0"/>
              <a:pPr>
                <a:defRPr/>
              </a:pPr>
              <a:t>8/30/2011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E5C759DC-7CB4-4772-9920-28D8EBE2876E}" type="slidenum">
              <a:rPr lang="en-US" smtClean="0"/>
              <a:pPr>
                <a:defRPr/>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9045E572-C1D2-4A0C-84EA-AF22F59C7449}" type="datetimeFigureOut">
              <a:rPr lang="en-US" smtClean="0"/>
              <a:pPr>
                <a:defRPr/>
              </a:pPr>
              <a:t>8/30/2011</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66E0B8CA-4059-4E1A-A3C4-D413F641C420}" type="slidenum">
              <a:rPr lang="en-US" smtClean="0"/>
              <a:pPr>
                <a:defRPr/>
              </a:pPr>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A79D603-A7B8-4411-A7DC-868DDEA5A73E}" type="datetimeFigureOut">
              <a:rPr lang="en-US" smtClean="0"/>
              <a:pPr>
                <a:defRPr/>
              </a:pPr>
              <a:t>8/30/2011</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D718AB5A-927E-42D1-BF6F-BF388549F9D0}" type="slidenum">
              <a:rPr lang="en-US" smtClean="0"/>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D6463CC1-ACB4-4329-872B-0174FA8E62CD}" type="datetimeFigureOut">
              <a:rPr lang="en-US" smtClean="0"/>
              <a:pPr>
                <a:defRPr/>
              </a:pPr>
              <a:t>8/30/2011</a:t>
            </a:fld>
            <a:endParaRPr lang="en-US" dirty="0"/>
          </a:p>
        </p:txBody>
      </p:sp>
      <p:sp>
        <p:nvSpPr>
          <p:cNvPr id="19" name="Footer Placeholder 18"/>
          <p:cNvSpPr>
            <a:spLocks noGrp="1"/>
          </p:cNvSpPr>
          <p:nvPr>
            <p:ph type="ftr" sz="quarter" idx="11"/>
          </p:nvPr>
        </p:nvSpPr>
        <p:spPr>
          <a:xfrm>
            <a:off x="3581400" y="76200"/>
            <a:ext cx="2895600" cy="288925"/>
          </a:xfrm>
        </p:spPr>
        <p:txBody>
          <a:bodyPr/>
          <a:lstStyle/>
          <a:p>
            <a:pPr>
              <a:defRPr/>
            </a:pPr>
            <a:endParaRPr lang="en-US" dirty="0"/>
          </a:p>
        </p:txBody>
      </p:sp>
      <p:sp>
        <p:nvSpPr>
          <p:cNvPr id="16" name="Slide Number Placeholder 15"/>
          <p:cNvSpPr>
            <a:spLocks noGrp="1"/>
          </p:cNvSpPr>
          <p:nvPr>
            <p:ph type="sldNum" sz="quarter" idx="12"/>
          </p:nvPr>
        </p:nvSpPr>
        <p:spPr>
          <a:xfrm>
            <a:off x="8229600" y="6473952"/>
            <a:ext cx="758952" cy="246888"/>
          </a:xfrm>
        </p:spPr>
        <p:txBody>
          <a:bodyPr/>
          <a:lstStyle/>
          <a:p>
            <a:pPr>
              <a:defRPr/>
            </a:pPr>
            <a:fld id="{4BAEB533-CB30-4B36-BB50-6A55ABABE229}" type="slidenum">
              <a:rPr lang="en-US" smtClean="0"/>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5E16B391-1239-4055-AA72-5962FEFEFB1D}" type="datetimeFigureOut">
              <a:rPr lang="en-US" smtClean="0"/>
              <a:pPr>
                <a:defRPr/>
              </a:pPr>
              <a:t>8/30/2011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99AA5DE-9D56-46C3-BC01-EC527E2F45A3}" type="slidenum">
              <a:rPr lang="en-US" smtClean="0"/>
              <a:pPr>
                <a:defRPr/>
              </a:pPr>
              <a:t>‹#›</a:t>
            </a:fld>
            <a:endParaRPr lang="en-US"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21B04B59-2070-4E3D-9AD8-FBF3C5954FF6}" type="datetimeFigureOut">
              <a:rPr lang="en-US" smtClean="0"/>
              <a:pPr>
                <a:defRPr/>
              </a:pPr>
              <a:t>8/30/2011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552688B0-64D8-4EE2-938E-9C5A2EAE6BE0}" type="slidenum">
              <a:rPr lang="en-US" smtClean="0"/>
              <a:pPr>
                <a:defRPr/>
              </a:pPr>
              <a:t>‹#›</a:t>
            </a:fld>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BF53149E-4BB2-48BB-9F73-87F2E8B3132E}"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51423DF6-6460-4977-A778-93BBC8858F9E}" type="slidenum">
              <a:rPr lang="en-US" smtClean="0"/>
              <a:pPr>
                <a:defRPr/>
              </a:pPr>
              <a:t>‹#›</a:t>
            </a:fld>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C0C988E-05B8-41A7-A8E2-49EB870968C4}"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85BCD48-0A54-4562-AECF-F144776F9A9D}"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defRPr/>
            </a:pPr>
            <a:fld id="{28195AC0-FDFF-4B8E-A74C-E77C6D8E7DD3}" type="datetimeFigureOut">
              <a:rPr lang="en-US" smtClean="0"/>
              <a:pPr>
                <a:defRPr/>
              </a:pPr>
              <a:t>8/30/2011</a:t>
            </a:fld>
            <a:endParaRPr lang="en-US" dirty="0"/>
          </a:p>
        </p:txBody>
      </p:sp>
      <p:sp>
        <p:nvSpPr>
          <p:cNvPr id="11" name="Footer Placeholder 10"/>
          <p:cNvSpPr>
            <a:spLocks noGrp="1"/>
          </p:cNvSpPr>
          <p:nvPr>
            <p:ph type="ftr" sz="quarter" idx="11"/>
          </p:nvPr>
        </p:nvSpPr>
        <p:spPr/>
        <p:txBody>
          <a:bodyPr/>
          <a:lstStyle/>
          <a:p>
            <a:pPr>
              <a:defRPr/>
            </a:pPr>
            <a:endParaRPr lang="en-US" dirty="0"/>
          </a:p>
        </p:txBody>
      </p:sp>
      <p:sp>
        <p:nvSpPr>
          <p:cNvPr id="16" name="Slide Number Placeholder 15"/>
          <p:cNvSpPr>
            <a:spLocks noGrp="1"/>
          </p:cNvSpPr>
          <p:nvPr>
            <p:ph type="sldNum" sz="quarter" idx="12"/>
          </p:nvPr>
        </p:nvSpPr>
        <p:spPr/>
        <p:txBody>
          <a:bodyPr/>
          <a:lstStyle/>
          <a:p>
            <a:pPr>
              <a:defRPr/>
            </a:pPr>
            <a:fld id="{2038E127-45F2-470D-BFA0-EC995C4E90F5}" type="slidenum">
              <a:rPr lang="en-US" smtClean="0"/>
              <a:pPr>
                <a:defRPr/>
              </a:pPr>
              <a:t>‹#›</a:t>
            </a:fld>
            <a:endParaRPr lang="en-US" dirty="0"/>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defRPr/>
            </a:pPr>
            <a:fld id="{8CC184C0-07D7-4967-871F-9D8F67AA86EB}" type="datetimeFigureOut">
              <a:rPr lang="en-US" smtClean="0"/>
              <a:pPr>
                <a:defRPr/>
              </a:pPr>
              <a:t>8/30/2011</a:t>
            </a:fld>
            <a:endParaRPr lang="en-US" dirty="0"/>
          </a:p>
        </p:txBody>
      </p:sp>
      <p:sp>
        <p:nvSpPr>
          <p:cNvPr id="10" name="Footer Placeholder 9"/>
          <p:cNvSpPr>
            <a:spLocks noGrp="1"/>
          </p:cNvSpPr>
          <p:nvPr>
            <p:ph type="ftr" sz="quarter" idx="11"/>
          </p:nvPr>
        </p:nvSpPr>
        <p:spPr/>
        <p:txBody>
          <a:bodyPr/>
          <a:lstStyle/>
          <a:p>
            <a:pPr>
              <a:defRPr/>
            </a:pPr>
            <a:endParaRPr lang="en-US" dirty="0"/>
          </a:p>
        </p:txBody>
      </p:sp>
      <p:sp>
        <p:nvSpPr>
          <p:cNvPr id="31" name="Slide Number Placeholder 30"/>
          <p:cNvSpPr>
            <a:spLocks noGrp="1"/>
          </p:cNvSpPr>
          <p:nvPr>
            <p:ph type="sldNum" sz="quarter" idx="12"/>
          </p:nvPr>
        </p:nvSpPr>
        <p:spPr/>
        <p:txBody>
          <a:bodyPr/>
          <a:lstStyle/>
          <a:p>
            <a:pPr>
              <a:defRPr/>
            </a:pPr>
            <a:fld id="{3712F6B9-44EC-4A32-9197-A5B8D69CB530}"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defRPr/>
            </a:pPr>
            <a:fld id="{654F8DDE-203E-4FEF-B54E-E108A7247CFD}" type="datetimeFigureOut">
              <a:rPr lang="en-US" smtClean="0"/>
              <a:pPr>
                <a:defRPr/>
              </a:pPr>
              <a:t>8/30/2011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a:xfrm>
            <a:off x="8229600" y="6477000"/>
            <a:ext cx="762000" cy="246888"/>
          </a:xfrm>
        </p:spPr>
        <p:txBody>
          <a:bodyPr/>
          <a:lstStyle/>
          <a:p>
            <a:pPr>
              <a:defRPr/>
            </a:pPr>
            <a:fld id="{E5C759DC-7CB4-4772-9920-28D8EBE2876E}" type="slidenum">
              <a:rPr lang="en-US" smtClean="0"/>
              <a:pPr>
                <a:defRPr/>
              </a:pPr>
              <a:t>‹#›</a:t>
            </a:fld>
            <a:endParaRPr lang="en-US" dirty="0"/>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defRPr/>
            </a:pPr>
            <a:fld id="{9045E572-C1D2-4A0C-84EA-AF22F59C7449}" type="datetimeFigureOut">
              <a:rPr lang="en-US" smtClean="0"/>
              <a:pPr>
                <a:defRPr/>
              </a:pPr>
              <a:t>8/30/2011</a:t>
            </a:fld>
            <a:endParaRPr lang="en-US" dirty="0"/>
          </a:p>
        </p:txBody>
      </p:sp>
      <p:sp>
        <p:nvSpPr>
          <p:cNvPr id="21" name="Footer Placeholder 20"/>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66E0B8CA-4059-4E1A-A3C4-D413F641C420}"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2A79D603-A7B8-4411-A7DC-868DDEA5A73E}" type="datetimeFigureOut">
              <a:rPr lang="en-US" smtClean="0"/>
              <a:pPr>
                <a:defRPr/>
              </a:pPr>
              <a:t>8/30/2011</a:t>
            </a:fld>
            <a:endParaRPr lang="en-US" dirty="0"/>
          </a:p>
        </p:txBody>
      </p:sp>
      <p:sp>
        <p:nvSpPr>
          <p:cNvPr id="24" name="Footer Placeholder 23"/>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D718AB5A-927E-42D1-BF6F-BF388549F9D0}" type="slidenum">
              <a:rPr lang="en-US" smtClean="0"/>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defRPr/>
            </a:pPr>
            <a:fld id="{5E16B391-1239-4055-AA72-5962FEFEFB1D}" type="datetimeFigureOut">
              <a:rPr lang="en-US" smtClean="0"/>
              <a:pPr>
                <a:defRPr/>
              </a:pPr>
              <a:t>8/30/2011</a:t>
            </a:fld>
            <a:endParaRPr lang="en-US" dirty="0"/>
          </a:p>
        </p:txBody>
      </p:sp>
      <p:sp>
        <p:nvSpPr>
          <p:cNvPr id="29" name="Footer Placeholder 28"/>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E99AA5DE-9D56-46C3-BC01-EC527E2F45A3}" type="slidenum">
              <a:rPr lang="en-US" smtClean="0"/>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dirty="0" smtClean="0"/>
              <a:t>Click icon to add picture</a:t>
            </a:r>
            <a:endParaRPr kumimoji="0" lang="en-US" dirty="0"/>
          </a:p>
        </p:txBody>
      </p:sp>
      <p:sp>
        <p:nvSpPr>
          <p:cNvPr id="7" name="Date Placeholder 6"/>
          <p:cNvSpPr>
            <a:spLocks noGrp="1"/>
          </p:cNvSpPr>
          <p:nvPr>
            <p:ph type="dt" sz="half" idx="10"/>
          </p:nvPr>
        </p:nvSpPr>
        <p:spPr/>
        <p:txBody>
          <a:bodyPr/>
          <a:lstStyle/>
          <a:p>
            <a:pPr>
              <a:defRPr/>
            </a:pPr>
            <a:fld id="{21B04B59-2070-4E3D-9AD8-FBF3C5954FF6}" type="datetimeFigureOut">
              <a:rPr lang="en-US" smtClean="0"/>
              <a:pPr>
                <a:defRPr/>
              </a:pPr>
              <a:t>8/30/2011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31" name="Slide Number Placeholder 30"/>
          <p:cNvSpPr>
            <a:spLocks noGrp="1"/>
          </p:cNvSpPr>
          <p:nvPr>
            <p:ph type="sldNum" sz="quarter" idx="12"/>
          </p:nvPr>
        </p:nvSpPr>
        <p:spPr/>
        <p:txBody>
          <a:bodyPr/>
          <a:lstStyle/>
          <a:p>
            <a:pPr>
              <a:defRPr/>
            </a:pPr>
            <a:fld id="{552688B0-64D8-4EE2-938E-9C5A2EAE6BE0}" type="slidenum">
              <a:rPr lang="en-US" smtClean="0"/>
              <a:pPr>
                <a:defRPr/>
              </a:pPr>
              <a:t>‹#›</a:t>
            </a:fld>
            <a:endParaRPr lang="en-US" dirty="0"/>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fld id="{37CD6297-AD02-4439-938D-C8CB462F4E3C}" type="datetimeFigureOut">
              <a:rPr lang="en-US" smtClean="0"/>
              <a:pPr>
                <a:defRPr/>
              </a:pPr>
              <a:t>8/30/2011</a:t>
            </a:fld>
            <a:endParaRPr lang="en-US" dirty="0"/>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dirty="0"/>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8A3E9A7F-AD3A-4F61-B3A1-0B7986DFFDF6}" type="slidenum">
              <a:rPr lang="en-US" smtClean="0"/>
              <a:pPr>
                <a:defRPr/>
              </a:pPr>
              <a:t>‹#›</a:t>
            </a:fld>
            <a:endParaRPr lang="en-US" dirty="0"/>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Tree>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37CD6297-AD02-4439-938D-C8CB462F4E3C}" type="datetimeFigureOut">
              <a:rPr lang="en-US" smtClean="0"/>
              <a:pPr>
                <a:defRPr/>
              </a:pPr>
              <a:t>8/30/2011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8A3E9A7F-AD3A-4F61-B3A1-0B7986DFFDF6}"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hyperlink" Target="http://www.slideshare.ne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evolutionofacreationist.com/" TargetMode="External"/><Relationship Id="rId5" Type="http://schemas.openxmlformats.org/officeDocument/2006/relationships/hyperlink" Target="http://www.creationproclaims.com/" TargetMode="External"/><Relationship Id="rId4" Type="http://schemas.openxmlformats.org/officeDocument/2006/relationships/hyperlink" Target="http://www.biblicaldiscipleship.org/"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101.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3.xml"/><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4.xml"/><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6.xml"/><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0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www.google.com/imgres?imgurl=http://media.us.macmillan.com/jackets/500H/9781403975720.jpg&amp;imgrefurl=http://us.macmillan.com/envisioningasustainabledevelopmentagendafortradeandenvironment&amp;usg=__nUC7mYNEtB9cLSCVbX7PPHg6GMg=&amp;h=500&amp;w=331&amp;sz=12&amp;hl=en&amp;start=13&amp;zoom=0&amp;itbs=1&amp;tbnid=_KmP6b2VEjDd5M:&amp;tbnh=130&amp;tbnw=86&amp;prev=/images?q=Sustainable+Development+agenda&amp;hl=en&amp;sa=G&amp;gbv=2&amp;tbs=isch:1"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116.xml.rels><?xml version="1.0" encoding="UTF-8" standalone="yes"?>
<Relationships xmlns="http://schemas.openxmlformats.org/package/2006/relationships"><Relationship Id="rId3" Type="http://schemas.openxmlformats.org/officeDocument/2006/relationships/hyperlink" Target="http://www.google.com/imgres?imgurl=http://www.skokienet.org/files/images/food_supplements.jpg&amp;imgrefurl=http://www.skokienet.org/node/20997&amp;usg=__26qD0gkH5Vr38_z4SBOnBCPDRSU=&amp;h=240&amp;w=240&amp;sz=8&amp;hl=en&amp;start=4&amp;zoom=1&amp;itbs=1&amp;tbnid=FMML9jnv8YDWWM:&amp;tbnh=110&amp;tbnw=110&amp;prev=/images?q=food+supplements&amp;hl=en&amp;gbv=2&amp;ndsp=20&amp;tbs=isch:1"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png"/></Relationships>
</file>

<file path=ppt/slides/_rels/slide1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png"/></Relationships>
</file>

<file path=ppt/slides/_rels/slide1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hyperlink" Target="http://www.frontpagemag.com/" TargetMode="External"/><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145.xml.rels><?xml version="1.0" encoding="UTF-8" standalone="yes"?>
<Relationships xmlns="http://schemas.openxmlformats.org/package/2006/relationships"><Relationship Id="rId3" Type="http://schemas.openxmlformats.org/officeDocument/2006/relationships/hyperlink" Target="http://www.frontpagemag.com/" TargetMode="External"/><Relationship Id="rId2" Type="http://schemas.openxmlformats.org/officeDocument/2006/relationships/notesSlide" Target="../notesSlides/notesSlide145.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jpeg"/></Relationships>
</file>

<file path=ppt/slides/_rels/slide146.xml.rels><?xml version="1.0" encoding="UTF-8" standalone="yes"?>
<Relationships xmlns="http://schemas.openxmlformats.org/package/2006/relationships"><Relationship Id="rId3" Type="http://schemas.openxmlformats.org/officeDocument/2006/relationships/hyperlink" Target="http://www.frontpagemag.com/" TargetMode="External"/><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hyperlink" Target="http://www.frontpagemag.com/" TargetMode="External"/><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2.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65.xml"/><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hyperlink" Target="http://www.townhall.com/" TargetMode="External"/><Relationship Id="rId2" Type="http://schemas.openxmlformats.org/officeDocument/2006/relationships/notesSlide" Target="../notesSlides/notesSlide17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7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7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hyperlink" Target="http://www.google.com/imgres?imgurl=http://www.reagantopalin.com/wp-content/uploads/2009/11/M93Never-Give-Up-Winston-Churchill-Posters.jpg&amp;imgrefurl=http://www.reagantopalin.com/2009/11/okay-so-we-didnt-win-ny-23-but-sometimes-you-lose-a-battle-on-the-way-to-winning-the-war/&amp;usg=__6_0rbF4f6CkrOY8wgOz51jHbvdQ=&amp;h=407&amp;w=400&amp;sz=19&amp;hl=en&amp;start=20&amp;zoom=1&amp;itbs=1&amp;tbnid=WWWmBqS3SSYT8M:&amp;tbnh=125&amp;tbnw=123&amp;prev=/images?q=winston+churchill&amp;hl=en&amp;sa=X&amp;gbv=2&amp;tbs=isch:1" TargetMode="External"/><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cid:X.MA1.1269344718@aol.com"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7.xml"/></Relationships>
</file>

<file path=ppt/slides/_rels/slide2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33.xml"/><Relationship Id="rId1" Type="http://schemas.openxmlformats.org/officeDocument/2006/relationships/slideLayout" Target="../slideLayouts/slideLayout7.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258.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260.xml.rels><?xml version="1.0" encoding="UTF-8" standalone="yes"?>
<Relationships xmlns="http://schemas.openxmlformats.org/package/2006/relationships"><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biblicaldiscipleship.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www.slideshare.net/" TargetMode="External"/><Relationship Id="rId5" Type="http://schemas.openxmlformats.org/officeDocument/2006/relationships/hyperlink" Target="http://www.evolutionofacreationist.com/" TargetMode="External"/><Relationship Id="rId4" Type="http://schemas.openxmlformats.org/officeDocument/2006/relationships/hyperlink" Target="http://www.creationproclaims.com/"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4.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1.xml"/><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hyperlink" Target="http://www.google.com/imgres?imgurl=http://easyquestion.net/thinkagain/wp-content/uploads/2007/12/240x240_bioim_cel_2_1-09-jd.jpg&amp;imgrefurl=http://easyquestion.net/thinkagain/2007/12/page/3/&amp;usg=__DQpDuIq8FL37cY6t1mijPQGIVDg=&amp;h=240&amp;w=240&amp;sz=21&amp;hl=en&amp;start=2&amp;itbs=1&amp;tbnid=eCq7psm8i-6A3M:&amp;tbnh=110&amp;tbnw=110&amp;prev=/images?q=john+dewey&amp;hl=en&amp;gbv=2&amp;tbs=isch:1" TargetMode="External"/><Relationship Id="rId2" Type="http://schemas.openxmlformats.org/officeDocument/2006/relationships/notesSlide" Target="../notesSlides/notesSlide78.xml"/><Relationship Id="rId1" Type="http://schemas.openxmlformats.org/officeDocument/2006/relationships/slideLayout" Target="../slideLayouts/slideLayout14.xml"/><Relationship Id="rId4" Type="http://schemas.openxmlformats.org/officeDocument/2006/relationships/image" Target="../media/image27.jpeg"/></Relationships>
</file>

<file path=ppt/slides/_rels/slide79.xml.rels><?xml version="1.0" encoding="UTF-8" standalone="yes"?>
<Relationships xmlns="http://schemas.openxmlformats.org/package/2006/relationships"><Relationship Id="rId3" Type="http://schemas.openxmlformats.org/officeDocument/2006/relationships/hyperlink" Target="http://www.google.com/imgres?imgurl=http://thinkingwithshakespeare.org/Shakespeare/HOT%20Prompts/94Dewey.jpg&amp;imgrefurl=http://thinkingwithshakespeare.org/Shakespeare/ShakeSylH298_Dewey.htm&amp;usg=__6me6CxxGXo2FcM8Kki9D84R_fXo=&amp;h=226&amp;w=225&amp;sz=22&amp;hl=en&amp;start=6&amp;itbs=1&amp;tbnid=nMMIqIEKlHqAGM:&amp;tbnh=108&amp;tbnw=108&amp;prev=/images?q=john+dewey&amp;hl=en&amp;gbv=2&amp;tbs=isch:1" TargetMode="External"/><Relationship Id="rId2" Type="http://schemas.openxmlformats.org/officeDocument/2006/relationships/notesSlide" Target="../notesSlides/notesSlide79.xml"/><Relationship Id="rId1" Type="http://schemas.openxmlformats.org/officeDocument/2006/relationships/slideLayout" Target="../slideLayouts/slideLayout14.xml"/><Relationship Id="rId4" Type="http://schemas.openxmlformats.org/officeDocument/2006/relationships/image" Target="../media/image28.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4.xml"/></Relationships>
</file>

<file path=ppt/slides/_rels/slide8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5.xm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14.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14.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hyperlink" Target="http://images.google.com/imgres?imgurl=http://library.thinkquest.org/03oct/00921/bagofmoney.jpg&amp;imgrefurl=http://library.thinkquest.org/03oct/00921/newyorkstockexchange.htm&amp;usg=__xeYp2BjK6XV8dIyjzoZfVbSbJsU=&amp;h=355&amp;w=481&amp;sz=25&amp;hl=en&amp;start=6&amp;tbnid=Q-rT3wSOSCvdkM:&amp;tbnh=95&amp;tbnw=129&amp;prev=/images?q=bag+of+money&amp;gbv=2&amp;hl=en&amp;biw=802" TargetMode="External"/><Relationship Id="rId2" Type="http://schemas.openxmlformats.org/officeDocument/2006/relationships/notesSlide" Target="../notesSlides/notesSlide93.xml"/><Relationship Id="rId1" Type="http://schemas.openxmlformats.org/officeDocument/2006/relationships/slideLayout" Target="../slideLayouts/slideLayout19.xml"/><Relationship Id="rId6" Type="http://schemas.openxmlformats.org/officeDocument/2006/relationships/image" Target="../media/image31.jpeg"/><Relationship Id="rId5" Type="http://schemas.openxmlformats.org/officeDocument/2006/relationships/hyperlink" Target="http://images.google.com/imgres?imgurl=http://www.clipartguide.com/_small/0003-0702-2715-2025.jpg&amp;imgrefurl=http://www.clipartguide.com/_pages/0003-0702-2715-2025.html&amp;usg=__AVduXMevuCy9Bz0itIOtUAq7T3k=&amp;h=300&amp;w=248&amp;sz=12&amp;hl=en&amp;start=17&amp;tbnid=TSGPYEFRbMnu2M:&amp;tbnh=116&amp;tbnw=96&amp;prev=/images?q=bag+of+money&amp;gbv=2&amp;hl=en&amp;biw=802" TargetMode="External"/><Relationship Id="rId4" Type="http://schemas.openxmlformats.org/officeDocument/2006/relationships/image" Target="../media/image30.jpeg"/></Relationships>
</file>

<file path=ppt/slides/_rels/slide94.xml.rels><?xml version="1.0" encoding="UTF-8" standalone="yes"?>
<Relationships xmlns="http://schemas.openxmlformats.org/package/2006/relationships"><Relationship Id="rId3" Type="http://schemas.openxmlformats.org/officeDocument/2006/relationships/hyperlink" Target="http://www.answersingenesis.org/PublicStore/product/Already-Gone-Book,6131,0.aspx" TargetMode="External"/><Relationship Id="rId2" Type="http://schemas.openxmlformats.org/officeDocument/2006/relationships/notesSlide" Target="../notesSlides/notesSlide94.xml"/><Relationship Id="rId1" Type="http://schemas.openxmlformats.org/officeDocument/2006/relationships/slideLayout" Target="../slideLayouts/slideLayout14.xml"/><Relationship Id="rId5" Type="http://schemas.openxmlformats.org/officeDocument/2006/relationships/image" Target="../media/image33.jpeg"/><Relationship Id="rId4" Type="http://schemas.openxmlformats.org/officeDocument/2006/relationships/image" Target="../media/image32.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8.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2786" name="Picture 2" descr="C:\Documents and Settings\Jobe Martin\Desktop\Taryn's Powerpoint Picture Resource\American-flag-with Eagle.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0" y="76200"/>
            <a:ext cx="9144000" cy="1447800"/>
          </a:xfrm>
        </p:spPr>
        <p:txBody>
          <a:bodyPr>
            <a:normAutofit/>
          </a:bodyPr>
          <a:lstStyle/>
          <a:p>
            <a:pPr algn="ctr"/>
            <a:r>
              <a:rPr lang="en-US" sz="4400" dirty="0" smtClean="0">
                <a:solidFill>
                  <a:schemeClr val="bg1"/>
                </a:solidFill>
                <a:effectLst>
                  <a:outerShdw blurRad="38100" dist="38100" dir="2700000" algn="tl">
                    <a:srgbClr val="000000">
                      <a:alpha val="43137"/>
                    </a:srgbClr>
                  </a:outerShdw>
                  <a:reflection blurRad="12700" stA="48000" endA="300" endPos="55000" dir="5400000" sy="-90000" algn="bl" rotWithShape="0"/>
                </a:effectLst>
              </a:rPr>
              <a:t>Speeding toward a Socialistic       						      America</a:t>
            </a:r>
            <a:endParaRPr lang="en-US" sz="4400" dirty="0">
              <a:solidFill>
                <a:schemeClr val="bg1"/>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Subtitle 2"/>
          <p:cNvSpPr>
            <a:spLocks noGrp="1"/>
          </p:cNvSpPr>
          <p:nvPr>
            <p:ph type="subTitle" idx="1"/>
          </p:nvPr>
        </p:nvSpPr>
        <p:spPr>
          <a:xfrm>
            <a:off x="381000" y="4724400"/>
            <a:ext cx="8458200" cy="2438400"/>
          </a:xfrm>
        </p:spPr>
        <p:txBody>
          <a:bodyPr>
            <a:normAutofit lnSpcReduction="10000"/>
          </a:bodyPr>
          <a:lstStyle/>
          <a:p>
            <a:pPr algn="r"/>
            <a:r>
              <a:rPr lang="en-US" sz="2800" dirty="0" err="1" smtClean="0"/>
              <a:t>Dr.Jobe</a:t>
            </a:r>
            <a:r>
              <a:rPr lang="en-US" sz="2800" dirty="0" smtClean="0"/>
              <a:t> Martin</a:t>
            </a:r>
            <a:endParaRPr lang="en-US" sz="3200" dirty="0" smtClean="0"/>
          </a:p>
          <a:p>
            <a:pPr algn="r"/>
            <a:r>
              <a:rPr lang="en-US" sz="2800" dirty="0" smtClean="0">
                <a:hlinkClick r:id="rId4"/>
              </a:rPr>
              <a:t>www.biblicaldiscipleship.org</a:t>
            </a:r>
            <a:endParaRPr lang="en-US" sz="2800" dirty="0" smtClean="0"/>
          </a:p>
          <a:p>
            <a:pPr algn="r"/>
            <a:r>
              <a:rPr lang="en-US" sz="2800" dirty="0" smtClean="0">
                <a:hlinkClick r:id="rId5"/>
              </a:rPr>
              <a:t>www.creationproclaims.com</a:t>
            </a:r>
            <a:endParaRPr lang="en-US" sz="2800" dirty="0" smtClean="0"/>
          </a:p>
          <a:p>
            <a:pPr algn="r"/>
            <a:r>
              <a:rPr lang="en-US" sz="2800" dirty="0" smtClean="0">
                <a:hlinkClick r:id="rId6"/>
              </a:rPr>
              <a:t>www.evolutionofacreationist.com</a:t>
            </a:r>
            <a:endParaRPr lang="en-US" sz="2800" dirty="0" smtClean="0"/>
          </a:p>
          <a:p>
            <a:pPr algn="r"/>
            <a:r>
              <a:rPr lang="en-US" sz="2800" dirty="0" smtClean="0">
                <a:hlinkClick r:id="rId7"/>
              </a:rPr>
              <a:t>www.slideshare.net</a:t>
            </a:r>
            <a:r>
              <a:rPr lang="en-US" sz="2800" dirty="0" smtClean="0"/>
              <a:t> (Jobe Martin)</a:t>
            </a:r>
          </a:p>
          <a:p>
            <a:pPr algn="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lIns="92075" tIns="46038" rIns="92075" bIns="46038">
            <a:normAutofit fontScale="90000"/>
          </a:bodyPr>
          <a:lstStyle/>
          <a:p>
            <a:pPr eaLnBrk="1" hangingPunct="1">
              <a:defRPr/>
            </a:pPr>
            <a:r>
              <a:rPr lang="en-US" sz="6600" b="1" dirty="0" smtClean="0">
                <a:effectLst>
                  <a:outerShdw blurRad="38100" dist="38100" dir="2700000" algn="tl">
                    <a:srgbClr val="FFFFFF"/>
                  </a:outerShdw>
                </a:effectLst>
              </a:rPr>
              <a:t>The Missing Pieces:</a:t>
            </a:r>
          </a:p>
        </p:txBody>
      </p:sp>
      <p:sp>
        <p:nvSpPr>
          <p:cNvPr id="58371" name="Rectangle 3"/>
          <p:cNvSpPr>
            <a:spLocks noGrp="1" noChangeArrowheads="1"/>
          </p:cNvSpPr>
          <p:nvPr>
            <p:ph type="body" idx="1"/>
          </p:nvPr>
        </p:nvSpPr>
        <p:spPr/>
        <p:txBody>
          <a:bodyPr lIns="92075" tIns="46038" rIns="92075" bIns="46038"/>
          <a:lstStyle/>
          <a:p>
            <a:pPr algn="ctr" eaLnBrk="1" hangingPunct="1">
              <a:buNone/>
              <a:defRPr/>
            </a:pPr>
            <a:r>
              <a:rPr lang="en-US" sz="6000" b="1" u="sng" dirty="0" smtClean="0">
                <a:solidFill>
                  <a:srgbClr val="FF0000"/>
                </a:solidFill>
                <a:effectLst>
                  <a:outerShdw blurRad="38100" dist="38100" dir="2700000" algn="tl">
                    <a:srgbClr val="000000">
                      <a:alpha val="43137"/>
                    </a:srgbClr>
                  </a:outerShdw>
                </a:effectLst>
              </a:rPr>
              <a:t>World Government</a:t>
            </a:r>
          </a:p>
          <a:p>
            <a:pPr algn="ctr" eaLnBrk="1" hangingPunct="1">
              <a:buNone/>
              <a:defRPr/>
            </a:pPr>
            <a:r>
              <a:rPr lang="en-US" sz="6000" b="1" u="sng" dirty="0" smtClean="0">
                <a:solidFill>
                  <a:srgbClr val="FF0000"/>
                </a:solidFill>
                <a:effectLst>
                  <a:outerShdw blurRad="38100" dist="38100" dir="2700000" algn="tl">
                    <a:srgbClr val="000000">
                      <a:alpha val="43137"/>
                    </a:srgbClr>
                  </a:outerShdw>
                </a:effectLst>
              </a:rPr>
              <a:t>and</a:t>
            </a:r>
          </a:p>
          <a:p>
            <a:pPr algn="ctr" eaLnBrk="1" hangingPunct="1">
              <a:buNone/>
              <a:defRPr/>
            </a:pPr>
            <a:r>
              <a:rPr lang="en-US" sz="6000" b="1" u="sng" dirty="0" smtClean="0">
                <a:solidFill>
                  <a:srgbClr val="FF0000"/>
                </a:solidFill>
                <a:effectLst>
                  <a:outerShdw blurRad="38100" dist="38100" dir="2700000" algn="tl">
                    <a:srgbClr val="000000">
                      <a:alpha val="43137"/>
                    </a:srgbClr>
                  </a:outerShdw>
                </a:effectLst>
              </a:rPr>
              <a:t>World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83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0" y="1"/>
            <a:ext cx="9144000" cy="1524000"/>
          </a:xfrm>
        </p:spPr>
        <p:txBody>
          <a:bodyPr/>
          <a:lstStyle/>
          <a:p>
            <a:pPr eaLnBrk="1" hangingPunct="1"/>
            <a:r>
              <a:rPr lang="en-US" sz="3200" dirty="0" smtClean="0">
                <a:solidFill>
                  <a:srgbClr val="00B050"/>
                </a:solidFill>
                <a:effectLst>
                  <a:outerShdw blurRad="38100" dist="38100" dir="2700000" algn="tl">
                    <a:srgbClr val="000000">
                      <a:alpha val="43137"/>
                    </a:srgbClr>
                  </a:outerShdw>
                </a:effectLst>
                <a:latin typeface="Franklin Gothic Medium" pitchFamily="34" charset="0"/>
              </a:rPr>
              <a:t>WE ARE LOSING 57%-89% OF “CHRISTIAN” YOUTH  by AGE 22! </a:t>
            </a:r>
            <a:br>
              <a:rPr lang="en-US" sz="3200" dirty="0" smtClean="0">
                <a:solidFill>
                  <a:srgbClr val="00B050"/>
                </a:solidFill>
                <a:effectLst>
                  <a:outerShdw blurRad="38100" dist="38100" dir="2700000" algn="tl">
                    <a:srgbClr val="000000">
                      <a:alpha val="43137"/>
                    </a:srgbClr>
                  </a:outerShdw>
                </a:effectLst>
                <a:latin typeface="Franklin Gothic Medium" pitchFamily="34" charset="0"/>
              </a:rPr>
            </a:br>
            <a:r>
              <a:rPr lang="en-US" sz="2000" u="sng" dirty="0" smtClean="0">
                <a:solidFill>
                  <a:srgbClr val="00B050"/>
                </a:solidFill>
                <a:effectLst>
                  <a:outerShdw blurRad="38100" dist="38100" dir="2700000" algn="tl">
                    <a:srgbClr val="000000">
                      <a:alpha val="43137"/>
                    </a:srgbClr>
                  </a:outerShdw>
                </a:effectLst>
                <a:latin typeface="Franklin Gothic Medium" pitchFamily="34" charset="0"/>
              </a:rPr>
              <a:t>(published figures)</a:t>
            </a:r>
          </a:p>
        </p:txBody>
      </p:sp>
      <p:sp>
        <p:nvSpPr>
          <p:cNvPr id="133123" name="Rectangle 3"/>
          <p:cNvSpPr>
            <a:spLocks noGrp="1" noChangeArrowheads="1"/>
          </p:cNvSpPr>
          <p:nvPr>
            <p:ph idx="1"/>
          </p:nvPr>
        </p:nvSpPr>
        <p:spPr>
          <a:xfrm>
            <a:off x="0" y="1676401"/>
            <a:ext cx="9144000" cy="4952999"/>
          </a:xfrm>
        </p:spPr>
        <p:txBody>
          <a:bodyPr rtlCol="0">
            <a:normAutofit/>
          </a:bodyPr>
          <a:lstStyle/>
          <a:p>
            <a:pPr algn="ctr" eaLnBrk="1" fontAlgn="auto" hangingPunct="1">
              <a:lnSpc>
                <a:spcPct val="90000"/>
              </a:lnSpc>
              <a:spcAft>
                <a:spcPts val="0"/>
              </a:spcAft>
              <a:buFontTx/>
              <a:buNone/>
              <a:defRPr/>
            </a:pPr>
            <a:r>
              <a:rPr lang="en-US" sz="3600" b="1" dirty="0">
                <a:latin typeface="Franklin Gothic Demi" pitchFamily="34" charset="0"/>
              </a:rPr>
              <a:t>Friends with Campus Crusade for Christ tell me, </a:t>
            </a:r>
            <a:r>
              <a:rPr lang="en-US" sz="3600" dirty="0">
                <a:solidFill>
                  <a:srgbClr val="00B050"/>
                </a:solidFill>
                <a:effectLst>
                  <a:outerShdw blurRad="38100" dist="38100" dir="2700000" algn="tl">
                    <a:srgbClr val="000000">
                      <a:alpha val="43137"/>
                    </a:srgbClr>
                  </a:outerShdw>
                </a:effectLst>
                <a:latin typeface="Franklin Gothic Demi" pitchFamily="34" charset="0"/>
              </a:rPr>
              <a:t>“If we don’t get the Christian kids within the first six weeks of their freshman year [of college], we’ve lost them to the competing worldviews.”</a:t>
            </a:r>
          </a:p>
          <a:p>
            <a:pPr eaLnBrk="1" fontAlgn="auto" hangingPunct="1">
              <a:lnSpc>
                <a:spcPct val="90000"/>
              </a:lnSpc>
              <a:spcAft>
                <a:spcPts val="0"/>
              </a:spcAft>
              <a:buFontTx/>
              <a:buNone/>
              <a:defRPr/>
            </a:pPr>
            <a:r>
              <a:rPr lang="en-US" sz="5400" dirty="0" smtClean="0">
                <a:solidFill>
                  <a:srgbClr val="FFC000"/>
                </a:solidFill>
                <a:effectLst>
                  <a:outerShdw blurRad="38100" dist="38100" dir="2700000" algn="tl">
                    <a:srgbClr val="FFFFFF"/>
                  </a:outerShdw>
                </a:effectLst>
                <a:latin typeface="Franklin Gothic Demi" pitchFamily="34" charset="0"/>
              </a:rPr>
              <a:t>  </a:t>
            </a:r>
            <a:r>
              <a:rPr lang="en-US" sz="5400" dirty="0" smtClean="0">
                <a:solidFill>
                  <a:srgbClr val="FFC000"/>
                </a:solidFill>
                <a:effectLst>
                  <a:outerShdw blurRad="38100" dist="38100" dir="2700000" algn="tl">
                    <a:srgbClr val="000000">
                      <a:alpha val="43137"/>
                    </a:srgbClr>
                  </a:outerShdw>
                </a:effectLst>
                <a:latin typeface="Franklin Gothic Demi" pitchFamily="34" charset="0"/>
              </a:rPr>
              <a:t>How </a:t>
            </a:r>
            <a:r>
              <a:rPr lang="en-US" sz="5400" dirty="0">
                <a:solidFill>
                  <a:srgbClr val="FFC000"/>
                </a:solidFill>
                <a:effectLst>
                  <a:outerShdw blurRad="38100" dist="38100" dir="2700000" algn="tl">
                    <a:srgbClr val="000000">
                      <a:alpha val="43137"/>
                    </a:srgbClr>
                  </a:outerShdw>
                </a:effectLst>
                <a:latin typeface="Franklin Gothic Demi" pitchFamily="34" charset="0"/>
              </a:rPr>
              <a:t>do we </a:t>
            </a:r>
            <a:r>
              <a:rPr lang="en-US" sz="5400" dirty="0" smtClean="0">
                <a:solidFill>
                  <a:srgbClr val="FFC000"/>
                </a:solidFill>
                <a:effectLst>
                  <a:outerShdw blurRad="38100" dist="38100" dir="2700000" algn="tl">
                    <a:srgbClr val="000000">
                      <a:alpha val="43137"/>
                    </a:srgbClr>
                  </a:outerShdw>
                </a:effectLst>
                <a:latin typeface="Franklin Gothic Demi" pitchFamily="34" charset="0"/>
              </a:rPr>
              <a:t>                              lose </a:t>
            </a:r>
            <a:r>
              <a:rPr lang="en-US" sz="5400" dirty="0">
                <a:solidFill>
                  <a:srgbClr val="FFC000"/>
                </a:solidFill>
                <a:effectLst>
                  <a:outerShdw blurRad="38100" dist="38100" dir="2700000" algn="tl">
                    <a:srgbClr val="000000">
                      <a:alpha val="43137"/>
                    </a:srgbClr>
                  </a:outerShdw>
                </a:effectLst>
                <a:latin typeface="Franklin Gothic Demi" pitchFamily="34" charset="0"/>
              </a:rPr>
              <a:t>them?</a:t>
            </a:r>
          </a:p>
        </p:txBody>
      </p:sp>
      <p:pic>
        <p:nvPicPr>
          <p:cNvPr id="128004" name="Picture 4" descr="C:\Documents and Settings\Jenna Dee\Desktop\Taryn's Powerpoint Picture Resource\Teacher teaching Geography.jpg"/>
          <p:cNvPicPr>
            <a:picLocks noChangeAspect="1" noChangeArrowheads="1"/>
          </p:cNvPicPr>
          <p:nvPr/>
        </p:nvPicPr>
        <p:blipFill>
          <a:blip r:embed="rId3" cstate="print"/>
          <a:srcRect/>
          <a:stretch>
            <a:fillRect/>
          </a:stretch>
        </p:blipFill>
        <p:spPr bwMode="auto">
          <a:xfrm>
            <a:off x="4876800" y="4389120"/>
            <a:ext cx="3429000" cy="246888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2"/>
          <p:cNvSpPr>
            <a:spLocks noGrp="1"/>
          </p:cNvSpPr>
          <p:nvPr>
            <p:ph idx="1"/>
          </p:nvPr>
        </p:nvSpPr>
        <p:spPr>
          <a:xfrm>
            <a:off x="381000" y="228600"/>
            <a:ext cx="8229600" cy="2362200"/>
          </a:xfrm>
        </p:spPr>
        <p:txBody>
          <a:bodyPr/>
          <a:lstStyle/>
          <a:p>
            <a:pPr algn="ctr">
              <a:buFont typeface="Arial" charset="0"/>
              <a:buNone/>
            </a:pPr>
            <a:r>
              <a:rPr lang="en-US" sz="4400" b="1" dirty="0" smtClean="0">
                <a:solidFill>
                  <a:srgbClr val="00B050"/>
                </a:solidFill>
                <a:effectLst>
                  <a:outerShdw blurRad="38100" dist="38100" dir="2700000" algn="tl">
                    <a:srgbClr val="000000">
                      <a:alpha val="43137"/>
                    </a:srgbClr>
                  </a:outerShdw>
                </a:effectLst>
              </a:rPr>
              <a:t>We are not teaching our children how to defend our faith and the necessity of defending it!</a:t>
            </a:r>
          </a:p>
        </p:txBody>
      </p:sp>
      <p:pic>
        <p:nvPicPr>
          <p:cNvPr id="4" name="Picture 3" descr="Armor of God.bmp"/>
          <p:cNvPicPr>
            <a:picLocks noChangeAspect="1"/>
          </p:cNvPicPr>
          <p:nvPr/>
        </p:nvPicPr>
        <p:blipFill>
          <a:blip r:embed="rId3" cstate="print"/>
          <a:stretch>
            <a:fillRect/>
          </a:stretch>
        </p:blipFill>
        <p:spPr>
          <a:xfrm>
            <a:off x="4800600" y="2667000"/>
            <a:ext cx="3561390" cy="3403806"/>
          </a:xfrm>
          <a:prstGeom prst="rect">
            <a:avLst/>
          </a:prstGeom>
        </p:spPr>
      </p:pic>
      <p:pic>
        <p:nvPicPr>
          <p:cNvPr id="5" name="Picture 4" descr="Armor of God explained.bmp"/>
          <p:cNvPicPr>
            <a:picLocks noChangeAspect="1"/>
          </p:cNvPicPr>
          <p:nvPr/>
        </p:nvPicPr>
        <p:blipFill>
          <a:blip r:embed="rId4" cstate="print"/>
          <a:stretch>
            <a:fillRect/>
          </a:stretch>
        </p:blipFill>
        <p:spPr>
          <a:xfrm>
            <a:off x="838200" y="2286000"/>
            <a:ext cx="3200400" cy="4292302"/>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43000"/>
            <a:ext cx="8382000" cy="5410200"/>
          </a:xfrm>
        </p:spPr>
        <p:txBody>
          <a:bodyPr/>
          <a:lstStyle/>
          <a:p>
            <a:pPr>
              <a:buNone/>
            </a:pPr>
            <a:r>
              <a:rPr lang="en-US" dirty="0" smtClean="0"/>
              <a:t>We need to form an agenda, a plan, a well defined BIBLICAL purpose for our children.</a:t>
            </a:r>
          </a:p>
          <a:p>
            <a:pPr>
              <a:buNone/>
            </a:pPr>
            <a:r>
              <a:rPr lang="en-US" dirty="0" smtClean="0"/>
              <a:t>The enemy knows exactly what they want to accomplish and they are accomplishing their objective of ripping our children away from their  Christian roots AND making them into committed humanist/</a:t>
            </a:r>
            <a:r>
              <a:rPr lang="en-US" dirty="0" err="1" smtClean="0"/>
              <a:t>marxist</a:t>
            </a:r>
            <a:r>
              <a:rPr lang="en-US" dirty="0" smtClean="0"/>
              <a:t> socialists.</a:t>
            </a:r>
          </a:p>
          <a:p>
            <a:pPr>
              <a:buNone/>
            </a:pPr>
            <a:r>
              <a:rPr lang="en-US" dirty="0" smtClean="0"/>
              <a:t>89% have accepted other worldviews by age 22!</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richard Rorty.png"/>
          <p:cNvPicPr>
            <a:picLocks noChangeAspect="1"/>
          </p:cNvPicPr>
          <p:nvPr/>
        </p:nvPicPr>
        <p:blipFill>
          <a:blip r:embed="rId3" cstate="print"/>
          <a:stretch>
            <a:fillRect/>
          </a:stretch>
        </p:blipFill>
        <p:spPr>
          <a:xfrm>
            <a:off x="6019800" y="1828800"/>
            <a:ext cx="2752223" cy="3733800"/>
          </a:xfrm>
          <a:prstGeom prst="rect">
            <a:avLst/>
          </a:prstGeom>
        </p:spPr>
      </p:pic>
      <p:sp>
        <p:nvSpPr>
          <p:cNvPr id="130050" name="Rectangle 2"/>
          <p:cNvSpPr>
            <a:spLocks noGrp="1" noChangeArrowheads="1"/>
          </p:cNvSpPr>
          <p:nvPr>
            <p:ph type="title"/>
          </p:nvPr>
        </p:nvSpPr>
        <p:spPr>
          <a:xfrm>
            <a:off x="0" y="0"/>
            <a:ext cx="9144000" cy="1096962"/>
          </a:xfrm>
        </p:spPr>
        <p:txBody>
          <a:bodyPr>
            <a:normAutofit/>
          </a:bodyPr>
          <a:lstStyle/>
          <a:p>
            <a:pPr eaLnBrk="1" hangingPunct="1"/>
            <a:r>
              <a:rPr lang="en-US" b="1" dirty="0" smtClean="0">
                <a:latin typeface="Franklin Gothic Medium" pitchFamily="34" charset="0"/>
              </a:rPr>
              <a:t>POSTMODERNIST RICHARD RORTY:</a:t>
            </a:r>
          </a:p>
        </p:txBody>
      </p:sp>
      <p:sp>
        <p:nvSpPr>
          <p:cNvPr id="130051" name="Rectangle 3"/>
          <p:cNvSpPr>
            <a:spLocks noGrp="1" noChangeArrowheads="1"/>
          </p:cNvSpPr>
          <p:nvPr>
            <p:ph idx="1"/>
          </p:nvPr>
        </p:nvSpPr>
        <p:spPr>
          <a:xfrm>
            <a:off x="0" y="990600"/>
            <a:ext cx="6248400" cy="5867400"/>
          </a:xfrm>
        </p:spPr>
        <p:txBody>
          <a:bodyPr>
            <a:normAutofit/>
          </a:bodyPr>
          <a:lstStyle/>
          <a:p>
            <a:pPr algn="ctr" eaLnBrk="1" hangingPunct="1">
              <a:buFontTx/>
              <a:buNone/>
            </a:pPr>
            <a:r>
              <a:rPr lang="en-US" sz="4400" b="1" dirty="0" smtClean="0"/>
              <a:t>“I might have written an account of how even atheists like myself are impressed, improved and morally instructed by reading </a:t>
            </a:r>
            <a:r>
              <a:rPr lang="en-US" sz="4400" b="1" i="1" dirty="0" smtClean="0"/>
              <a:t>Pilgrim’s Progress.”</a:t>
            </a:r>
            <a:endParaRPr lang="en-US" sz="4400" b="1" dirty="0" smtClean="0"/>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0" y="0"/>
            <a:ext cx="9144000" cy="1600200"/>
          </a:xfrm>
        </p:spPr>
        <p:txBody>
          <a:bodyPr rtlCol="0">
            <a:normAutofit/>
          </a:bodyPr>
          <a:lstStyle/>
          <a:p>
            <a:pPr eaLnBrk="1" fontAlgn="auto" hangingPunct="1">
              <a:spcAft>
                <a:spcPts val="0"/>
              </a:spcAft>
              <a:defRPr/>
            </a:pPr>
            <a:r>
              <a:rPr lang="en-US" sz="3600" dirty="0" smtClean="0">
                <a:solidFill>
                  <a:srgbClr val="00B050"/>
                </a:solidFill>
                <a:effectLst>
                  <a:outerShdw blurRad="38100" dist="38100" dir="2700000" algn="tl">
                    <a:srgbClr val="000000">
                      <a:alpha val="43137"/>
                    </a:srgbClr>
                  </a:outerShdw>
                </a:effectLst>
                <a:latin typeface="Franklin Gothic Demi" pitchFamily="34" charset="0"/>
              </a:rPr>
              <a:t>Postmodernist Professor Richard Rorty as quoted in </a:t>
            </a:r>
            <a:r>
              <a:rPr lang="en-US" sz="3600" i="1" dirty="0" smtClean="0">
                <a:solidFill>
                  <a:srgbClr val="00B050"/>
                </a:solidFill>
                <a:effectLst>
                  <a:outerShdw blurRad="38100" dist="38100" dir="2700000" algn="tl">
                    <a:srgbClr val="000000">
                      <a:alpha val="43137"/>
                    </a:srgbClr>
                  </a:outerShdw>
                </a:effectLst>
                <a:latin typeface="Franklin Gothic Demi" pitchFamily="34" charset="0"/>
              </a:rPr>
              <a:t>World </a:t>
            </a:r>
            <a:r>
              <a:rPr lang="en-US" sz="3600" dirty="0" smtClean="0">
                <a:solidFill>
                  <a:srgbClr val="00B050"/>
                </a:solidFill>
                <a:effectLst>
                  <a:outerShdw blurRad="38100" dist="38100" dir="2700000" algn="tl">
                    <a:srgbClr val="000000">
                      <a:alpha val="43137"/>
                    </a:srgbClr>
                  </a:outerShdw>
                </a:effectLst>
                <a:latin typeface="Franklin Gothic Demi" pitchFamily="34" charset="0"/>
              </a:rPr>
              <a:t>magazine September, 2008:</a:t>
            </a:r>
          </a:p>
        </p:txBody>
      </p:sp>
      <p:sp>
        <p:nvSpPr>
          <p:cNvPr id="131075" name="Content Placeholder 2"/>
          <p:cNvSpPr>
            <a:spLocks noGrp="1"/>
          </p:cNvSpPr>
          <p:nvPr>
            <p:ph idx="1"/>
          </p:nvPr>
        </p:nvSpPr>
        <p:spPr>
          <a:xfrm>
            <a:off x="0" y="1447800"/>
            <a:ext cx="7315200" cy="5410200"/>
          </a:xfrm>
        </p:spPr>
        <p:txBody>
          <a:bodyPr>
            <a:normAutofit fontScale="92500" lnSpcReduction="10000"/>
          </a:bodyPr>
          <a:lstStyle/>
          <a:p>
            <a:pPr algn="ctr" eaLnBrk="1" hangingPunct="1">
              <a:buFont typeface="Arial" charset="0"/>
              <a:buNone/>
            </a:pPr>
            <a:r>
              <a:rPr lang="en-US" dirty="0" smtClean="0">
                <a:solidFill>
                  <a:schemeClr val="tx2">
                    <a:lumMod val="60000"/>
                    <a:lumOff val="40000"/>
                  </a:schemeClr>
                </a:solidFill>
                <a:effectLst>
                  <a:outerShdw blurRad="38100" dist="38100" dir="2700000" algn="tl">
                    <a:srgbClr val="000000">
                      <a:alpha val="43137"/>
                    </a:srgbClr>
                  </a:outerShdw>
                </a:effectLst>
              </a:rPr>
              <a:t>    </a:t>
            </a:r>
            <a:r>
              <a:rPr lang="en-US" sz="3600"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rPr>
              <a:t>“The fundamentalist parents of our fundamentalist students think that the entire ‘American liberal establishment’ is engaged in a conspiracy….The parents have a point. Their point is that we liberal teachers no more feel in a symmetrical communication situation when we talk with bigots than do kindergarten teachers talking with their students.”</a:t>
            </a:r>
            <a:endParaRPr lang="en-US"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endParaRPr>
          </a:p>
        </p:txBody>
      </p:sp>
      <p:pic>
        <p:nvPicPr>
          <p:cNvPr id="4" name="Picture 3" descr="Richard Rorty seated.jpg"/>
          <p:cNvPicPr>
            <a:picLocks noChangeAspect="1"/>
          </p:cNvPicPr>
          <p:nvPr/>
        </p:nvPicPr>
        <p:blipFill>
          <a:blip r:embed="rId3" cstate="print"/>
          <a:stretch>
            <a:fillRect/>
          </a:stretch>
        </p:blipFill>
        <p:spPr>
          <a:xfrm>
            <a:off x="7010400" y="3733800"/>
            <a:ext cx="2133600" cy="1752600"/>
          </a:xfrm>
          <a:prstGeom prst="rect">
            <a:avLst/>
          </a:prstGeom>
        </p:spPr>
      </p:pic>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a:xfrm>
            <a:off x="457200" y="0"/>
            <a:ext cx="8229600" cy="1452563"/>
          </a:xfrm>
        </p:spPr>
        <p:txBody>
          <a:bodyPr/>
          <a:lstStyle/>
          <a:p>
            <a:pPr eaLnBrk="1" hangingPunct="1"/>
            <a:r>
              <a:rPr lang="en-US" sz="5400" dirty="0" smtClean="0">
                <a:solidFill>
                  <a:srgbClr val="00B050"/>
                </a:solidFill>
                <a:effectLst>
                  <a:outerShdw blurRad="38100" dist="38100" dir="2700000" algn="tl">
                    <a:srgbClr val="000000">
                      <a:alpha val="43137"/>
                    </a:srgbClr>
                  </a:outerShdw>
                </a:effectLst>
                <a:latin typeface="Franklin Gothic Demi" pitchFamily="34" charset="0"/>
              </a:rPr>
              <a:t>Rorty said to parents:</a:t>
            </a:r>
          </a:p>
        </p:txBody>
      </p:sp>
      <p:sp>
        <p:nvSpPr>
          <p:cNvPr id="132099" name="Content Placeholder 2"/>
          <p:cNvSpPr>
            <a:spLocks noGrp="1"/>
          </p:cNvSpPr>
          <p:nvPr>
            <p:ph idx="1"/>
          </p:nvPr>
        </p:nvSpPr>
        <p:spPr>
          <a:xfrm>
            <a:off x="0" y="1295400"/>
            <a:ext cx="9144000" cy="4137025"/>
          </a:xfrm>
        </p:spPr>
        <p:txBody>
          <a:bodyPr/>
          <a:lstStyle/>
          <a:p>
            <a:pPr eaLnBrk="1" hangingPunct="1"/>
            <a:r>
              <a:rPr lang="en-US"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rPr>
              <a:t>“We are going to go right on trying to discredit you in the eyes of your children, trying to strip your fundamentalist religious community of dignity, trying to make your views seem silly rather than discussable.”</a:t>
            </a:r>
          </a:p>
        </p:txBody>
      </p:sp>
      <p:pic>
        <p:nvPicPr>
          <p:cNvPr id="132100" name="Picture 5" descr="Public School classroom"/>
          <p:cNvPicPr>
            <a:picLocks noChangeAspect="1" noChangeArrowheads="1"/>
          </p:cNvPicPr>
          <p:nvPr/>
        </p:nvPicPr>
        <p:blipFill>
          <a:blip r:embed="rId3" cstate="print"/>
          <a:srcRect/>
          <a:stretch>
            <a:fillRect/>
          </a:stretch>
        </p:blipFill>
        <p:spPr bwMode="auto">
          <a:xfrm>
            <a:off x="2895600" y="3990975"/>
            <a:ext cx="3429000" cy="24860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p:cNvSpPr>
            <a:spLocks noGrp="1"/>
          </p:cNvSpPr>
          <p:nvPr>
            <p:ph type="title"/>
          </p:nvPr>
        </p:nvSpPr>
        <p:spPr>
          <a:xfrm>
            <a:off x="533400" y="152400"/>
            <a:ext cx="8229600" cy="1295400"/>
          </a:xfrm>
        </p:spPr>
        <p:txBody>
          <a:bodyPr/>
          <a:lstStyle/>
          <a:p>
            <a:pPr eaLnBrk="1" hangingPunct="1"/>
            <a:r>
              <a:rPr lang="en-US" sz="4800" dirty="0" smtClean="0">
                <a:latin typeface="Franklin Gothic Demi" pitchFamily="34" charset="0"/>
              </a:rPr>
              <a:t>Rorty said to parents:</a:t>
            </a:r>
          </a:p>
        </p:txBody>
      </p:sp>
      <p:sp>
        <p:nvSpPr>
          <p:cNvPr id="44035" name="Content Placeholder 2"/>
          <p:cNvSpPr>
            <a:spLocks noGrp="1"/>
          </p:cNvSpPr>
          <p:nvPr>
            <p:ph idx="1"/>
          </p:nvPr>
        </p:nvSpPr>
        <p:spPr>
          <a:xfrm>
            <a:off x="0" y="1143000"/>
            <a:ext cx="9144000" cy="5410200"/>
          </a:xfrm>
        </p:spPr>
        <p:txBody>
          <a:bodyPr>
            <a:normAutofit lnSpcReduction="10000"/>
          </a:bodyPr>
          <a:lstStyle/>
          <a:p>
            <a:pPr eaLnBrk="1" hangingPunct="1">
              <a:buFont typeface="Arial" charset="0"/>
              <a:buNone/>
            </a:pPr>
            <a:r>
              <a:rPr lang="en-US" dirty="0" smtClean="0">
                <a:latin typeface="Franklin Gothic Demi" pitchFamily="34" charset="0"/>
              </a:rPr>
              <a:t>“I think those students are lucky to find themselves under…people like me, and to have escaped the grip of their frightening, vicious, dangerous parents.”</a:t>
            </a:r>
          </a:p>
          <a:p>
            <a:pPr eaLnBrk="1" hangingPunct="1">
              <a:buFont typeface="Arial" charset="0"/>
              <a:buNone/>
            </a:pPr>
            <a:r>
              <a:rPr lang="en-US"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rPr>
              <a:t>“Not all university professors are so contemptuous of students, parents , and religious belief, but quite a few share Rorty’s attitude. Most students at secular colleges   and universities will have to                                to deal with professors like this.” </a:t>
            </a:r>
          </a:p>
          <a:p>
            <a:pPr eaLnBrk="1" hangingPunct="1">
              <a:buFont typeface="Arial" charset="0"/>
              <a:buNone/>
            </a:pPr>
            <a:r>
              <a:rPr lang="en-US" sz="2000" i="1" dirty="0" smtClean="0">
                <a:solidFill>
                  <a:srgbClr val="FFFF00"/>
                </a:solidFill>
                <a:latin typeface="Franklin Gothic Demi" pitchFamily="34" charset="0"/>
              </a:rPr>
              <a:t>				</a:t>
            </a:r>
            <a:r>
              <a:rPr lang="en-US" sz="2000" i="1"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rPr>
              <a:t>World</a:t>
            </a:r>
            <a:r>
              <a:rPr lang="en-US" sz="2000"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rPr>
              <a:t>, p. 31</a:t>
            </a:r>
            <a:endParaRPr lang="en-US" dirty="0" smtClean="0">
              <a:solidFill>
                <a:schemeClr val="tx2">
                  <a:lumMod val="60000"/>
                  <a:lumOff val="40000"/>
                </a:schemeClr>
              </a:solidFill>
              <a:effectLst>
                <a:outerShdw blurRad="38100" dist="38100" dir="2700000" algn="tl">
                  <a:srgbClr val="000000">
                    <a:alpha val="43137"/>
                  </a:srgbClr>
                </a:outerShdw>
              </a:effectLst>
              <a:latin typeface="Franklin Gothic Demi" pitchFamily="34" charset="0"/>
            </a:endParaRPr>
          </a:p>
        </p:txBody>
      </p:sp>
      <p:pic>
        <p:nvPicPr>
          <p:cNvPr id="133124" name="Picture 5" descr="Teacher teaching Geography"/>
          <p:cNvPicPr>
            <a:picLocks noChangeAspect="1" noChangeArrowheads="1"/>
          </p:cNvPicPr>
          <p:nvPr/>
        </p:nvPicPr>
        <p:blipFill>
          <a:blip r:embed="rId3" cstate="print"/>
          <a:srcRect/>
          <a:stretch>
            <a:fillRect/>
          </a:stretch>
        </p:blipFill>
        <p:spPr bwMode="auto">
          <a:xfrm>
            <a:off x="6324600" y="4724400"/>
            <a:ext cx="2667000" cy="21336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animEffect transition="in" filter="fade">
                                      <p:cBhvr>
                                        <p:cTn id="7" dur="1000"/>
                                        <p:tgtEl>
                                          <p:spTgt spid="44035">
                                            <p:txEl>
                                              <p:pRg st="0" end="0"/>
                                            </p:txEl>
                                          </p:spTgt>
                                        </p:tgtEl>
                                      </p:cBhvr>
                                    </p:animEffect>
                                    <p:anim calcmode="lin" valueType="num">
                                      <p:cBhvr>
                                        <p:cTn id="8" dur="10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403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4035">
                                            <p:txEl>
                                              <p:pRg st="1" end="1"/>
                                            </p:txEl>
                                          </p:spTgt>
                                        </p:tgtEl>
                                        <p:attrNameLst>
                                          <p:attrName>style.visibility</p:attrName>
                                        </p:attrNameLst>
                                      </p:cBhvr>
                                      <p:to>
                                        <p:strVal val="visible"/>
                                      </p:to>
                                    </p:set>
                                    <p:animEffect transition="in" filter="fade">
                                      <p:cBhvr>
                                        <p:cTn id="14" dur="1000"/>
                                        <p:tgtEl>
                                          <p:spTgt spid="44035">
                                            <p:txEl>
                                              <p:pRg st="1" end="1"/>
                                            </p:txEl>
                                          </p:spTgt>
                                        </p:tgtEl>
                                      </p:cBhvr>
                                    </p:animEffect>
                                    <p:anim calcmode="lin" valueType="num">
                                      <p:cBhvr>
                                        <p:cTn id="15" dur="1000" fill="hold"/>
                                        <p:tgtEl>
                                          <p:spTgt spid="4403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403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4035">
                                            <p:txEl>
                                              <p:pRg st="2" end="2"/>
                                            </p:txEl>
                                          </p:spTgt>
                                        </p:tgtEl>
                                        <p:attrNameLst>
                                          <p:attrName>style.visibility</p:attrName>
                                        </p:attrNameLst>
                                      </p:cBhvr>
                                      <p:to>
                                        <p:strVal val="visible"/>
                                      </p:to>
                                    </p:set>
                                    <p:animEffect transition="in" filter="fade">
                                      <p:cBhvr>
                                        <p:cTn id="21" dur="1000"/>
                                        <p:tgtEl>
                                          <p:spTgt spid="44035">
                                            <p:txEl>
                                              <p:pRg st="2" end="2"/>
                                            </p:txEl>
                                          </p:spTgt>
                                        </p:tgtEl>
                                      </p:cBhvr>
                                    </p:animEffect>
                                    <p:anim calcmode="lin" valueType="num">
                                      <p:cBhvr>
                                        <p:cTn id="22" dur="1000" fill="hold"/>
                                        <p:tgtEl>
                                          <p:spTgt spid="4403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403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990600" y="1295400"/>
            <a:ext cx="7162800" cy="1143000"/>
          </a:xfrm>
        </p:spPr>
        <p:txBody>
          <a:bodyPr/>
          <a:lstStyle/>
          <a:p>
            <a:pPr eaLnBrk="1" hangingPunct="1"/>
            <a:r>
              <a:rPr lang="en-US" sz="6600" u="sng" dirty="0" smtClean="0">
                <a:solidFill>
                  <a:schemeClr val="tx2">
                    <a:lumMod val="60000"/>
                    <a:lumOff val="40000"/>
                  </a:schemeClr>
                </a:solidFill>
                <a:latin typeface="Franklin Gothic Medium" pitchFamily="34" charset="0"/>
              </a:rPr>
              <a:t>Proverbs 14:12</a:t>
            </a:r>
          </a:p>
        </p:txBody>
      </p:sp>
      <p:sp>
        <p:nvSpPr>
          <p:cNvPr id="134147" name="Content Placeholder 2"/>
          <p:cNvSpPr>
            <a:spLocks noGrp="1"/>
          </p:cNvSpPr>
          <p:nvPr>
            <p:ph idx="1"/>
          </p:nvPr>
        </p:nvSpPr>
        <p:spPr>
          <a:xfrm>
            <a:off x="304800" y="2667000"/>
            <a:ext cx="8077200" cy="3733800"/>
          </a:xfrm>
        </p:spPr>
        <p:txBody>
          <a:bodyPr/>
          <a:lstStyle/>
          <a:p>
            <a:pPr algn="ctr" eaLnBrk="1" hangingPunct="1">
              <a:buFont typeface="Arial" charset="0"/>
              <a:buNone/>
            </a:pPr>
            <a:r>
              <a:rPr lang="en-US" sz="5400" dirty="0" smtClean="0"/>
              <a:t>   “There is a way which seemeth right unto a man, but the end thereof </a:t>
            </a:r>
            <a:r>
              <a:rPr lang="en-US" sz="5400" i="1" dirty="0" smtClean="0"/>
              <a:t>are</a:t>
            </a:r>
            <a:r>
              <a:rPr lang="en-US" sz="5400" dirty="0" smtClean="0"/>
              <a:t> the ways of death.”</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90800" y="990600"/>
            <a:ext cx="6553200" cy="2057400"/>
          </a:xfrm>
        </p:spPr>
        <p:txBody>
          <a:bodyPr>
            <a:normAutofit lnSpcReduction="10000"/>
          </a:bodyPr>
          <a:lstStyle/>
          <a:p>
            <a:pPr algn="ctr">
              <a:buNone/>
              <a:defRPr/>
            </a:pPr>
            <a:r>
              <a:rPr lang="en-US" sz="4400" dirty="0" smtClean="0">
                <a:solidFill>
                  <a:srgbClr val="C00000"/>
                </a:solidFill>
              </a:rPr>
              <a:t>Another major strategy is called “Sustainable Development.”</a:t>
            </a:r>
            <a:endParaRPr lang="en-US" sz="4400" dirty="0">
              <a:solidFill>
                <a:srgbClr val="C00000"/>
              </a:solidFill>
            </a:endParaRPr>
          </a:p>
        </p:txBody>
      </p:sp>
      <p:pic>
        <p:nvPicPr>
          <p:cNvPr id="4" name="Picture 3" descr="Sustainable_development.jpg"/>
          <p:cNvPicPr>
            <a:picLocks noChangeAspect="1"/>
          </p:cNvPicPr>
          <p:nvPr/>
        </p:nvPicPr>
        <p:blipFill>
          <a:blip r:embed="rId3" cstate="print"/>
          <a:stretch>
            <a:fillRect/>
          </a:stretch>
        </p:blipFill>
        <p:spPr>
          <a:xfrm>
            <a:off x="0" y="762000"/>
            <a:ext cx="3333750" cy="2505075"/>
          </a:xfrm>
          <a:prstGeom prst="rect">
            <a:avLst/>
          </a:prstGeom>
        </p:spPr>
      </p:pic>
      <p:pic>
        <p:nvPicPr>
          <p:cNvPr id="5" name="Picture 4" descr="Sustanaible-development.jpg"/>
          <p:cNvPicPr>
            <a:picLocks noChangeAspect="1"/>
          </p:cNvPicPr>
          <p:nvPr/>
        </p:nvPicPr>
        <p:blipFill>
          <a:blip r:embed="rId4" cstate="print">
            <a:clrChange>
              <a:clrFrom>
                <a:srgbClr val="FFFFFF"/>
              </a:clrFrom>
              <a:clrTo>
                <a:srgbClr val="FFFFFF">
                  <a:alpha val="0"/>
                </a:srgbClr>
              </a:clrTo>
            </a:clrChange>
          </a:blip>
          <a:stretch>
            <a:fillRect/>
          </a:stretch>
        </p:blipFill>
        <p:spPr>
          <a:xfrm>
            <a:off x="3200400" y="2514600"/>
            <a:ext cx="4615385" cy="4615385"/>
          </a:xfrm>
          <a:prstGeom prst="rect">
            <a:avLst/>
          </a:prstGeom>
        </p:spPr>
      </p:pic>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l Gore in front of the world.jpg"/>
          <p:cNvPicPr>
            <a:picLocks noChangeAspect="1"/>
          </p:cNvPicPr>
          <p:nvPr/>
        </p:nvPicPr>
        <p:blipFill>
          <a:blip r:embed="rId3" cstate="print"/>
          <a:stretch>
            <a:fillRect/>
          </a:stretch>
        </p:blipFill>
        <p:spPr>
          <a:xfrm>
            <a:off x="0" y="2819400"/>
            <a:ext cx="2124837" cy="2724150"/>
          </a:xfrm>
          <a:prstGeom prst="rect">
            <a:avLst/>
          </a:prstGeom>
          <a:effectLst>
            <a:reflection blurRad="6350" stA="52000" endA="300" endPos="35000" dir="5400000" sy="-100000" algn="bl" rotWithShape="0"/>
          </a:effectLst>
        </p:spPr>
      </p:pic>
      <p:sp>
        <p:nvSpPr>
          <p:cNvPr id="2" name="Title 1"/>
          <p:cNvSpPr>
            <a:spLocks noGrp="1"/>
          </p:cNvSpPr>
          <p:nvPr>
            <p:ph type="title"/>
          </p:nvPr>
        </p:nvSpPr>
        <p:spPr>
          <a:xfrm>
            <a:off x="0" y="0"/>
            <a:ext cx="9144000" cy="1295400"/>
          </a:xfrm>
        </p:spPr>
        <p:txBody>
          <a:bodyPr rtlCol="0">
            <a:noAutofit/>
          </a:bodyPr>
          <a:lstStyle/>
          <a:p>
            <a:pPr eaLnBrk="1" fontAlgn="auto" hangingPunct="1">
              <a:spcAft>
                <a:spcPts val="0"/>
              </a:spcAft>
              <a:defRPr/>
            </a:pPr>
            <a:r>
              <a:rPr lang="en-US" sz="5400" dirty="0" smtClean="0">
                <a:solidFill>
                  <a:srgbClr val="28466A"/>
                </a:solidFill>
              </a:rPr>
              <a:t>SUSTAINABLE DEVELOPMENT</a:t>
            </a:r>
          </a:p>
        </p:txBody>
      </p:sp>
      <p:sp>
        <p:nvSpPr>
          <p:cNvPr id="3" name="Content Placeholder 2"/>
          <p:cNvSpPr>
            <a:spLocks noGrp="1"/>
          </p:cNvSpPr>
          <p:nvPr>
            <p:ph idx="1"/>
          </p:nvPr>
        </p:nvSpPr>
        <p:spPr>
          <a:xfrm>
            <a:off x="1676400" y="1066800"/>
            <a:ext cx="7467600" cy="5791200"/>
          </a:xfrm>
        </p:spPr>
        <p:txBody>
          <a:bodyPr rtlCol="0">
            <a:normAutofit/>
          </a:bodyPr>
          <a:lstStyle/>
          <a:p>
            <a:pPr algn="ctr" eaLnBrk="1" fontAlgn="auto" hangingPunct="1">
              <a:spcAft>
                <a:spcPts val="0"/>
              </a:spcAft>
              <a:buFont typeface="Arial" charset="0"/>
              <a:buNone/>
              <a:defRPr/>
            </a:pPr>
            <a:r>
              <a:rPr lang="en-US" dirty="0" smtClean="0"/>
              <a:t>    In his book, </a:t>
            </a:r>
            <a:r>
              <a:rPr lang="en-US" i="1" dirty="0" smtClean="0"/>
              <a:t>Earth in the Balance</a:t>
            </a:r>
            <a:r>
              <a:rPr lang="en-US" dirty="0" smtClean="0"/>
              <a:t>, Al Gore warned that a “wrenching transformation” must take place to lead America away from the “horrors of the Industrial Revolution.” The process to do that is called Sustainable Development and its roots can be traced back to a UN policy document called Agenda 21, adopted at the UN’s Earth Summit in 1992.</a:t>
            </a:r>
          </a:p>
          <a:p>
            <a:pPr algn="ctr" eaLnBrk="1" fontAlgn="auto" hangingPunct="1">
              <a:spcAft>
                <a:spcPts val="0"/>
              </a:spcAft>
              <a:buFont typeface="Arial" charset="0"/>
              <a:buNone/>
              <a:defRPr/>
            </a:pPr>
            <a:r>
              <a:rPr lang="en-US" sz="2800" dirty="0" smtClean="0"/>
              <a:t>                                </a:t>
            </a:r>
            <a:r>
              <a:rPr lang="en-US" sz="2400" dirty="0" smtClean="0">
                <a:solidFill>
                  <a:schemeClr val="bg2">
                    <a:lumMod val="40000"/>
                    <a:lumOff val="60000"/>
                  </a:schemeClr>
                </a:solidFill>
              </a:rPr>
              <a:t>(See: www.americanpolicy.org) </a:t>
            </a:r>
            <a:endParaRPr lang="en-US" sz="2800" dirty="0" smtClean="0">
              <a:solidFill>
                <a:schemeClr val="bg2">
                  <a:lumMod val="40000"/>
                  <a:lumOff val="60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itle 1"/>
          <p:cNvSpPr>
            <a:spLocks noGrp="1"/>
          </p:cNvSpPr>
          <p:nvPr>
            <p:ph type="title"/>
          </p:nvPr>
        </p:nvSpPr>
        <p:spPr>
          <a:xfrm>
            <a:off x="304800" y="990600"/>
            <a:ext cx="8534400" cy="4495800"/>
          </a:xfrm>
        </p:spPr>
        <p:txBody>
          <a:bodyPr/>
          <a:lstStyle/>
          <a:p>
            <a:pPr algn="ctr"/>
            <a:r>
              <a:rPr lang="en-US"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What is restraining the globalists?</a:t>
            </a:r>
            <a:r>
              <a:rPr lang="en-US" dirty="0" smtClean="0"/>
              <a:t/>
            </a:r>
            <a:br>
              <a:rPr lang="en-US" dirty="0" smtClean="0"/>
            </a:br>
            <a:r>
              <a:rPr lang="en-US" dirty="0" smtClean="0"/>
              <a:t>CHRISTIANS ARE THE ENEMY AND THE OBSTACLE TO THE NEW AGE/NEW WORLD SOCIALIST ORDER GOAL OF A WORLD GOVERNMENT, A WORLD RELIGION, AND A WORLD ECONOMIC SYSTEM!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763000" cy="1295400"/>
          </a:xfrm>
        </p:spPr>
        <p:txBody>
          <a:bodyPr>
            <a:normAutofit/>
          </a:bodyPr>
          <a:lstStyle/>
          <a:p>
            <a:pPr algn="ctr" eaLnBrk="1" hangingPunct="1">
              <a:defRPr/>
            </a:pPr>
            <a:r>
              <a:rPr lang="en-US" sz="6000" dirty="0" smtClean="0">
                <a:solidFill>
                  <a:srgbClr val="28466A"/>
                </a:solidFill>
              </a:rPr>
              <a:t>1 Timothy 1:19-2:6</a:t>
            </a:r>
            <a:endParaRPr lang="en-US" sz="6000" dirty="0">
              <a:solidFill>
                <a:srgbClr val="28466A"/>
              </a:solidFill>
            </a:endParaRPr>
          </a:p>
        </p:txBody>
      </p:sp>
      <p:sp>
        <p:nvSpPr>
          <p:cNvPr id="34819" name="Content Placeholder 2"/>
          <p:cNvSpPr>
            <a:spLocks noGrp="1"/>
          </p:cNvSpPr>
          <p:nvPr>
            <p:ph idx="1"/>
          </p:nvPr>
        </p:nvSpPr>
        <p:spPr>
          <a:xfrm>
            <a:off x="0" y="1219200"/>
            <a:ext cx="9144000" cy="5410200"/>
          </a:xfrm>
        </p:spPr>
        <p:txBody>
          <a:bodyPr>
            <a:normAutofit/>
          </a:bodyPr>
          <a:lstStyle/>
          <a:p>
            <a:pPr algn="ctr" eaLnBrk="1" hangingPunct="1">
              <a:buFont typeface="Arial" charset="0"/>
              <a:buNone/>
            </a:pPr>
            <a:r>
              <a:rPr lang="en-US" sz="3600" baseline="30000" dirty="0" smtClean="0"/>
              <a:t>    “</a:t>
            </a:r>
            <a:r>
              <a:rPr lang="en-US" sz="3600" dirty="0" smtClean="0"/>
              <a:t>Holding faith, and a good conscience; which some having put away concerning faith have made shipwreck: </a:t>
            </a:r>
            <a:r>
              <a:rPr lang="en-US" sz="3600" baseline="30000" dirty="0" smtClean="0"/>
              <a:t>20</a:t>
            </a:r>
            <a:r>
              <a:rPr lang="en-US" sz="3600" dirty="0" smtClean="0"/>
              <a:t>Of whom is Hymenaeus and Alexander; whom I have delivered unto Satan, that they may learn not to blaspheme.</a:t>
            </a:r>
            <a:r>
              <a:rPr lang="en-US" sz="3600" baseline="30000" dirty="0" smtClean="0"/>
              <a:t> 2:1</a:t>
            </a:r>
            <a:r>
              <a:rPr lang="en-US" sz="3600" dirty="0" smtClean="0"/>
              <a:t>I exhort therefore, that, first of all, supplications, prayers, intercessions, </a:t>
            </a:r>
            <a:r>
              <a:rPr lang="en-US" sz="3600" i="1" dirty="0" smtClean="0"/>
              <a:t>and</a:t>
            </a:r>
            <a:r>
              <a:rPr lang="en-US" sz="3600" dirty="0" smtClean="0"/>
              <a:t> giving of thanks, be made for all men.”</a:t>
            </a: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0" y="0"/>
            <a:ext cx="9144000" cy="1219200"/>
          </a:xfrm>
        </p:spPr>
        <p:txBody>
          <a:bodyPr>
            <a:normAutofit/>
          </a:bodyPr>
          <a:lstStyle/>
          <a:p>
            <a:pPr algn="ctr" eaLnBrk="1" hangingPunct="1">
              <a:defRPr/>
            </a:pPr>
            <a:r>
              <a:rPr lang="en-US" sz="6000" dirty="0" smtClean="0">
                <a:solidFill>
                  <a:srgbClr val="28466A"/>
                </a:solidFill>
              </a:rPr>
              <a:t>1 Timothy 1:19-2:6</a:t>
            </a:r>
          </a:p>
        </p:txBody>
      </p:sp>
      <p:sp>
        <p:nvSpPr>
          <p:cNvPr id="35843" name="Content Placeholder 2"/>
          <p:cNvSpPr>
            <a:spLocks noGrp="1"/>
          </p:cNvSpPr>
          <p:nvPr>
            <p:ph idx="1"/>
          </p:nvPr>
        </p:nvSpPr>
        <p:spPr>
          <a:xfrm>
            <a:off x="0" y="1295400"/>
            <a:ext cx="9144000" cy="5562600"/>
          </a:xfrm>
        </p:spPr>
        <p:txBody>
          <a:bodyPr>
            <a:normAutofit/>
          </a:bodyPr>
          <a:lstStyle/>
          <a:p>
            <a:pPr algn="ctr" eaLnBrk="1" hangingPunct="1">
              <a:buFont typeface="Arial" charset="0"/>
              <a:buNone/>
            </a:pPr>
            <a:r>
              <a:rPr lang="en-US" baseline="30000" dirty="0" smtClean="0"/>
              <a:t>   “</a:t>
            </a:r>
            <a:r>
              <a:rPr lang="en-US" dirty="0" smtClean="0"/>
              <a:t>For kings, and </a:t>
            </a:r>
            <a:r>
              <a:rPr lang="en-US" i="1" dirty="0" smtClean="0"/>
              <a:t>for</a:t>
            </a:r>
            <a:r>
              <a:rPr lang="en-US" dirty="0" smtClean="0"/>
              <a:t> all that are in authority; that we may lead a quiet and peaceable life in all godliness and honesty. </a:t>
            </a:r>
            <a:r>
              <a:rPr lang="en-US" baseline="30000" dirty="0" smtClean="0"/>
              <a:t>3</a:t>
            </a:r>
            <a:r>
              <a:rPr lang="en-US" dirty="0" smtClean="0"/>
              <a:t>For this </a:t>
            </a:r>
            <a:r>
              <a:rPr lang="en-US" i="1" dirty="0" smtClean="0"/>
              <a:t>is</a:t>
            </a:r>
            <a:r>
              <a:rPr lang="en-US" dirty="0" smtClean="0"/>
              <a:t> good and acceptable in the sight of God our Saviour; </a:t>
            </a:r>
            <a:r>
              <a:rPr lang="en-US" baseline="30000" dirty="0" smtClean="0"/>
              <a:t>4</a:t>
            </a:r>
            <a:r>
              <a:rPr lang="en-US" dirty="0" smtClean="0"/>
              <a:t>Who will have all men to be saved, and to come unto the knowledge of the truth. </a:t>
            </a:r>
            <a:r>
              <a:rPr lang="en-US" baseline="30000" dirty="0" smtClean="0"/>
              <a:t>5</a:t>
            </a:r>
            <a:r>
              <a:rPr lang="en-US" dirty="0" smtClean="0"/>
              <a:t>For </a:t>
            </a:r>
            <a:r>
              <a:rPr lang="en-US" i="1" dirty="0" smtClean="0"/>
              <a:t>there is</a:t>
            </a:r>
            <a:r>
              <a:rPr lang="en-US" dirty="0" smtClean="0"/>
              <a:t> one God, and one mediator between God and men, the man Christ Jesus; </a:t>
            </a:r>
            <a:r>
              <a:rPr lang="en-US" baseline="30000" dirty="0" smtClean="0"/>
              <a:t>6</a:t>
            </a:r>
            <a:r>
              <a:rPr lang="en-US" dirty="0" smtClean="0"/>
              <a:t>Who gave himself a ransom for all, to be testified in due time.”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0"/>
            <a:ext cx="8229600" cy="1143000"/>
          </a:xfrm>
        </p:spPr>
        <p:txBody>
          <a:bodyPr/>
          <a:lstStyle/>
          <a:p>
            <a:pPr algn="ctr"/>
            <a:r>
              <a:rPr lang="en-US" sz="6000" dirty="0" smtClean="0">
                <a:solidFill>
                  <a:schemeClr val="accent6">
                    <a:lumMod val="50000"/>
                  </a:schemeClr>
                </a:solidFill>
              </a:rPr>
              <a:t>Remember</a:t>
            </a:r>
            <a:r>
              <a:rPr lang="en-US" dirty="0" smtClean="0">
                <a:solidFill>
                  <a:schemeClr val="accent6">
                    <a:lumMod val="50000"/>
                  </a:schemeClr>
                </a:solidFill>
              </a:rPr>
              <a:t>:</a:t>
            </a:r>
          </a:p>
        </p:txBody>
      </p:sp>
      <p:sp>
        <p:nvSpPr>
          <p:cNvPr id="36867" name="Content Placeholder 2"/>
          <p:cNvSpPr>
            <a:spLocks noGrp="1"/>
          </p:cNvSpPr>
          <p:nvPr>
            <p:ph idx="1"/>
          </p:nvPr>
        </p:nvSpPr>
        <p:spPr>
          <a:xfrm>
            <a:off x="228600" y="1295400"/>
            <a:ext cx="8915400" cy="3429000"/>
          </a:xfrm>
        </p:spPr>
        <p:txBody>
          <a:bodyPr>
            <a:normAutofit/>
          </a:bodyPr>
          <a:lstStyle/>
          <a:p>
            <a:pPr algn="ctr">
              <a:buFont typeface="Arial" charset="0"/>
              <a:buNone/>
            </a:pPr>
            <a:r>
              <a:rPr lang="en-US" sz="4400" dirty="0" smtClean="0">
                <a:solidFill>
                  <a:schemeClr val="accent6">
                    <a:lumMod val="50000"/>
                  </a:schemeClr>
                </a:solidFill>
              </a:rPr>
              <a:t>The Old and New Testament prophets did not hesitate to warn God’s people about the demonic deceptions of their day!</a:t>
            </a:r>
          </a:p>
        </p:txBody>
      </p:sp>
      <p:pic>
        <p:nvPicPr>
          <p:cNvPr id="4" name="Picture 3" descr="Dead Sea Scroll.jpg"/>
          <p:cNvPicPr>
            <a:picLocks noChangeAspect="1"/>
          </p:cNvPicPr>
          <p:nvPr/>
        </p:nvPicPr>
        <p:blipFill>
          <a:blip r:embed="rId3" cstate="print">
            <a:clrChange>
              <a:clrFrom>
                <a:srgbClr val="FFFFFF"/>
              </a:clrFrom>
              <a:clrTo>
                <a:srgbClr val="FFFFFF">
                  <a:alpha val="0"/>
                </a:srgbClr>
              </a:clrTo>
            </a:clrChange>
          </a:blip>
          <a:stretch>
            <a:fillRect/>
          </a:stretch>
        </p:blipFill>
        <p:spPr>
          <a:xfrm>
            <a:off x="685800" y="4038600"/>
            <a:ext cx="8001000" cy="2819400"/>
          </a:xfrm>
          <a:prstGeom prst="rect">
            <a:avLst/>
          </a:prstGeom>
        </p:spPr>
      </p:pic>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76200" y="990600"/>
            <a:ext cx="9067800" cy="5867400"/>
          </a:xfrm>
        </p:spPr>
        <p:txBody>
          <a:bodyPr>
            <a:normAutofit lnSpcReduction="10000"/>
          </a:bodyPr>
          <a:lstStyle/>
          <a:p>
            <a:pPr algn="ctr">
              <a:buFont typeface="Arial" charset="0"/>
              <a:buNone/>
            </a:pPr>
            <a:r>
              <a:rPr lang="en-US" dirty="0" smtClean="0"/>
              <a:t>“Many Americans appear to be awakening from their slumber of apathy as government forces are making their move for total control of our lives </a:t>
            </a:r>
            <a:r>
              <a:rPr lang="en-US" dirty="0" smtClean="0">
                <a:solidFill>
                  <a:srgbClr val="FF0000"/>
                </a:solidFill>
              </a:rPr>
              <a:t>[This is Marxist Socialism]. </a:t>
            </a:r>
            <a:r>
              <a:rPr lang="en-US" dirty="0" smtClean="0"/>
              <a:t>Massive TEA Party protests across the country show a growing movement of concerned, dedicated Americans. But there is a major component missing from those protests. There is a nearly universal lack of understanding of the issue of Sustainable Development and the dangers it poses to our liberty. Consequently that issue is being left out of the protests.”                         Tom DeWeese, </a:t>
            </a:r>
            <a:r>
              <a:rPr lang="en-US" i="1" dirty="0" smtClean="0"/>
              <a:t>Special Report</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219200"/>
          </a:xfrm>
        </p:spPr>
        <p:txBody>
          <a:bodyPr>
            <a:normAutofit/>
          </a:bodyPr>
          <a:lstStyle/>
          <a:p>
            <a:pPr algn="ctr"/>
            <a:r>
              <a:rPr lang="en-US" dirty="0" smtClean="0">
                <a:solidFill>
                  <a:srgbClr val="C00000"/>
                </a:solidFill>
              </a:rPr>
              <a:t>AMERICA: WE FACE A DIABOLICAL AGENDA OF TOTAL CONTROL!!</a:t>
            </a:r>
            <a:endParaRPr lang="en-US" dirty="0"/>
          </a:p>
        </p:txBody>
      </p:sp>
      <p:sp>
        <p:nvSpPr>
          <p:cNvPr id="5" name="Content Placeholder 4"/>
          <p:cNvSpPr>
            <a:spLocks noGrp="1"/>
          </p:cNvSpPr>
          <p:nvPr>
            <p:ph idx="1"/>
          </p:nvPr>
        </p:nvSpPr>
        <p:spPr>
          <a:xfrm>
            <a:off x="0" y="1554163"/>
            <a:ext cx="9144000" cy="2636838"/>
          </a:xfrm>
        </p:spPr>
        <p:txBody>
          <a:bodyPr>
            <a:noAutofit/>
          </a:bodyPr>
          <a:lstStyle/>
          <a:p>
            <a:pPr algn="ctr">
              <a:buNone/>
            </a:pPr>
            <a:r>
              <a:rPr lang="en-US" sz="4000" dirty="0" smtClean="0">
                <a:solidFill>
                  <a:schemeClr val="tx2">
                    <a:lumMod val="50000"/>
                  </a:schemeClr>
                </a:solidFill>
              </a:rPr>
              <a:t>This control is being engineered by a group of officials in </a:t>
            </a:r>
            <a:r>
              <a:rPr lang="en-US" sz="4000" b="1" u="sng" dirty="0" smtClean="0">
                <a:solidFill>
                  <a:schemeClr val="tx2">
                    <a:lumMod val="50000"/>
                  </a:schemeClr>
                </a:solidFill>
              </a:rPr>
              <a:t>our</a:t>
            </a:r>
            <a:r>
              <a:rPr lang="en-US" sz="4000" dirty="0" smtClean="0">
                <a:solidFill>
                  <a:schemeClr val="tx2">
                    <a:lumMod val="50000"/>
                  </a:schemeClr>
                </a:solidFill>
              </a:rPr>
              <a:t> USA who do not share our values of freedom, liberty and justice for all.</a:t>
            </a:r>
            <a:endParaRPr lang="en-US" sz="4000" dirty="0">
              <a:solidFill>
                <a:schemeClr val="tx2">
                  <a:lumMod val="50000"/>
                </a:schemeClr>
              </a:solidFill>
            </a:endParaRPr>
          </a:p>
        </p:txBody>
      </p:sp>
      <p:pic>
        <p:nvPicPr>
          <p:cNvPr id="6" name="Picture 5" descr="US Senate chamber.jpg"/>
          <p:cNvPicPr>
            <a:picLocks noChangeAspect="1"/>
          </p:cNvPicPr>
          <p:nvPr/>
        </p:nvPicPr>
        <p:blipFill>
          <a:blip r:embed="rId3" cstate="print"/>
          <a:stretch>
            <a:fillRect/>
          </a:stretch>
        </p:blipFill>
        <p:spPr>
          <a:xfrm>
            <a:off x="2895600" y="4191000"/>
            <a:ext cx="3325480" cy="238282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9144000" cy="5257800"/>
          </a:xfrm>
        </p:spPr>
        <p:txBody>
          <a:bodyPr/>
          <a:lstStyle/>
          <a:p>
            <a:pPr algn="ctr">
              <a:buFont typeface="Arial" charset="0"/>
              <a:buNone/>
              <a:defRPr/>
            </a:pPr>
            <a:r>
              <a:rPr lang="en-US" dirty="0" smtClean="0">
                <a:solidFill>
                  <a:srgbClr val="C00000"/>
                </a:solidFill>
              </a:rPr>
              <a:t> </a:t>
            </a:r>
            <a:r>
              <a:rPr lang="en-US" b="1" dirty="0" smtClean="0">
                <a:solidFill>
                  <a:srgbClr val="C00000"/>
                </a:solidFill>
              </a:rPr>
              <a:t>Included in the Sustainable Development agenda of total control is:</a:t>
            </a:r>
          </a:p>
          <a:p>
            <a:pPr>
              <a:buFont typeface="Arial" charset="0"/>
              <a:buNone/>
              <a:defRPr/>
            </a:pPr>
            <a:r>
              <a:rPr lang="en-US" dirty="0" smtClean="0"/>
              <a:t>		Cap N Trade</a:t>
            </a:r>
          </a:p>
          <a:p>
            <a:pPr>
              <a:buFont typeface="Arial" charset="0"/>
              <a:buNone/>
              <a:defRPr/>
            </a:pPr>
            <a:r>
              <a:rPr lang="en-US" dirty="0" smtClean="0"/>
              <a:t>		Climate Change </a:t>
            </a:r>
            <a:r>
              <a:rPr lang="en-US" sz="1600" dirty="0" smtClean="0"/>
              <a:t>Global </a:t>
            </a:r>
            <a:r>
              <a:rPr lang="en-US" sz="1800" dirty="0" smtClean="0"/>
              <a:t>Warming</a:t>
            </a:r>
            <a:endParaRPr lang="en-US" dirty="0" smtClean="0"/>
          </a:p>
          <a:p>
            <a:pPr>
              <a:buFont typeface="Arial" charset="0"/>
              <a:buNone/>
              <a:defRPr/>
            </a:pPr>
            <a:r>
              <a:rPr lang="en-US" dirty="0" smtClean="0"/>
              <a:t>		Population Control</a:t>
            </a:r>
          </a:p>
          <a:p>
            <a:pPr>
              <a:buFont typeface="Arial" charset="0"/>
              <a:buNone/>
              <a:defRPr/>
            </a:pPr>
            <a:r>
              <a:rPr lang="en-US" dirty="0" smtClean="0"/>
              <a:t>		Gun Control</a:t>
            </a:r>
          </a:p>
          <a:p>
            <a:pPr>
              <a:buFont typeface="Arial" charset="0"/>
              <a:buNone/>
              <a:defRPr/>
            </a:pPr>
            <a:r>
              <a:rPr lang="en-US" dirty="0" smtClean="0"/>
              <a:t>		Open Borders/</a:t>
            </a:r>
          </a:p>
          <a:p>
            <a:pPr>
              <a:buFont typeface="Arial" charset="0"/>
              <a:buNone/>
              <a:defRPr/>
            </a:pPr>
            <a:r>
              <a:rPr lang="en-US" dirty="0" smtClean="0"/>
              <a:t>		Illegal Immigration</a:t>
            </a:r>
          </a:p>
          <a:p>
            <a:pPr>
              <a:buFont typeface="Arial" charset="0"/>
              <a:buNone/>
              <a:defRPr/>
            </a:pPr>
            <a:r>
              <a:rPr lang="en-US" dirty="0" smtClean="0"/>
              <a:t>		Higher Taxes</a:t>
            </a:r>
            <a:endParaRPr lang="en-US" dirty="0"/>
          </a:p>
        </p:txBody>
      </p:sp>
      <p:sp>
        <p:nvSpPr>
          <p:cNvPr id="39940" name="AutoShape 4" descr="data:image/jpg;base64,/9j/4AAQSkZJRgABAQAAAQABAAD/2wBDAAkGBwgHBgkIBwgKCgkLDRYPDQwMDRsUFRAWIB0iIiAdHx8kKDQsJCYxJx8fLT0tMTU3Ojo6Iys/RD84QzQ5Ojf/2wBDAQoKCg0MDRoPDxo3JR8lNzc3Nzc3Nzc3Nzc3Nzc3Nzc3Nzc3Nzc3Nzc3Nzc3Nzc3Nzc3Nzc3Nzc3Nzc3Nzc3Nzf/wAARCACCAFYDASIAAhEBAxEB/8QAGgABAAMBAQEAAAAAAAAAAAAAAAECBQMEBv/EADgQAAEDAgMCCwgBBQEAAAAAAAEAAhEDBBIhMQVBEyIzUWFxdIGRsdEUMjVTk6Gy8EIjg5LB4fH/xAAYAQEBAQEBAAAAAAAAAAAAAAAAAQIDBf/EABwRAQEAAwADAQAAAAAAAAAAAAABAhExEiFBYf/aAAwDAQACEQMRAD8A9m9Q/wB09SpTcSXB2oKuRiaQd68gSiN0g6hFQREQEREEaghcqVE03zOS6jUlTKgkdaIEQVgKURUEWts2yta1ia9w2qXcKWcR8ZQCu/sOzZ5O4+oPRNLMbWEi3vYdm/LufqD0Uew7N+Xc/UHoi+NYSLe9h2b8q4+oPRR7Ds35Vx9QeiaPCsICFSoDOJuq0dsW1C0rUhQDwx9IP4xk5k+i8SWfGUMMiUQdyKAiIqNzZfwk9oP4ha9K4tA2i2qGkDgsUNzbAMnTnjnkLJ2SGnZcOOFpuYJ5hhC0nXFs66qVGwym+kQRhzB0gRlMAeJW8br63OL0rq14k4Gk4XPJZoSHB0ZHohXbdWYc10swACWGlmXSONMaRlHrKqbq2Bdhe0S7HkzP3yY00g5/bRWbeWYcHe85oI41PJxJDvOQty/sVDbmxFFjcAzjEMObc2nXfGfX3rhe1aFRg4Jw97JobGERnOW856+C707ixbgGY9x2bZw4Yynvd9lWtcWpp1hSc0Oe2AMJH8nE7ukeCl9zsIwdvcvbdnb5lZa1Nv8ALW3Z2+ZWWud6xegmM0UxKLKIREVG5swTsg9oP4hbL76g1rywhz8TSJZEtBPF/wDefoWNsz4Se0H8QtOjc2zLemzE5lVoMVMOhdqefKAPJbxunScXfc2rqRpNdDBia2WmSIABy6j4qzr23h4nhMbong8OFh/j0wEde2sAcZ1PQgjMceZ5pj0Um9tDUDn4ngCAAwDCCACPyPeum/2IsL6094AUyXhzhh6cR+5I6gF5a9zSfa8HSGAnCXNjIGXk92bf0KaF1Tp0G0uELHAOiqGzhJIzjqkc+abQuaFdlMUGluEuMFsanKPRZuW8erJ7Yu3uWtuzt8ystam3uXtuzt8ystc71i9SNUQIsoic0Teio3Nl/CXdoP4he/Z9022c4uc7CS2Q3fDgT9pXi2QQ3ZYcdBcyf8QtZ+0aWNzg0ucJLHEc7gYMk5QFvHu9uk4gXttnhc9jyXvFQN0JaW9emEzzhUr3dCpXt3gOFOmXEsjfJI3xnl/1dW7Qtm03Uwx5YCA1pGWEaA9YjvM7lAvqPFbUNSscQJqOaA7LFG/dIHVPQt3KX6JZf2ragOFzYBh2HMEvxEen/Vn3NRtSsXN3xmRBcYAJjpOfetA39uWVGsa5hLSAQNdBuI3Nb91zub6nUp1m0g9hqFxIGQMubB8AfHpWctWdIwtv8vbdnZ5lZa1Nvcvbdnb5lZaxl1i9SNUVHMx6nLmRZRbekIio3Nl/CD2g/iF0XPZfwk9oP4hetrKTqUAVuFg6NkT+wlm3XG+nOnTfUJDBJAk/verG3rCJpPz0yXUCgHTTNyzoA8FLeDg4jckE/wBMj911Csxht5SCCQRBGRCL0BtvidIrlpiDAnfP+lStTaw8QVMvextiFLjpds3b3L23Z2+ZWWtTb3L23Z2+ZWWrl1yvUhECLKIREVG9sch2zS0VKbXCuXcd4H8Rzr3F9ckE3lEkaHhmr5PIqDAjJWVqZafW8JXiPa6EHdwrf3n8UD64bAu6Mc3DNXyaQE2vk+rL67tbuif7zUcazm4XXVAtiMPCtiF8pCQE2nk09vlvtFANex2Gg0EtcCJkrMRFKykIg1RQQiKHGIG8qiUOmaBEENBGRzjepRFBKKEVBSoVrau2nWIqMDmnQEeuXR3oIB5kUkguJCKAdVUgYxluRFRO9BqiIJCjeiIJVXb0RBbeuLwOGHWiIOzdURFuD//Z">
            <a:hlinkClick r:id="rId3"/>
          </p:cNvPr>
          <p:cNvSpPr>
            <a:spLocks noChangeAspect="1" noChangeArrowheads="1"/>
          </p:cNvSpPr>
          <p:nvPr/>
        </p:nvSpPr>
        <p:spPr bwMode="auto">
          <a:xfrm>
            <a:off x="155575" y="-593725"/>
            <a:ext cx="819150" cy="123825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39942" name="AutoShape 6" descr="data:image/jpg;base64,/9j/4AAQSkZJRgABAQAAAQABAAD/2wBDAAkGBwgHBgkIBwgKCgkLDRYPDQwMDRsUFRAWIB0iIiAdHx8kKDQsJCYxJx8fLT0tMTU3Ojo6Iys/RD84QzQ5Ojf/2wBDAQoKCg0MDRoPDxo3JR8lNzc3Nzc3Nzc3Nzc3Nzc3Nzc3Nzc3Nzc3Nzc3Nzc3Nzc3Nzc3Nzc3Nzc3Nzc3Nzc3Nzf/wAARCACCAFYDASIAAhEBAxEB/8QAGgABAAMBAQEAAAAAAAAAAAAAAAECBQMEBv/EADgQAAEDAgMCCwgBBQEAAAAAAAEAAhEDBBIhMQVBEyIzUWFxdIGRsdEUMjVTk6Gy8EIjg5LB4fH/xAAYAQEBAQEBAAAAAAAAAAAAAAAAAQIDBf/EABwRAQEAAwADAQAAAAAAAAAAAAABAhExEiFBYf/aAAwDAQACEQMRAD8A9m9Q/wB09SpTcSXB2oKuRiaQd68gSiN0g6hFQREQEREEaghcqVE03zOS6jUlTKgkdaIEQVgKURUEWts2yta1ia9w2qXcKWcR8ZQCu/sOzZ5O4+oPRNLMbWEi3vYdm/LufqD0Uew7N+Xc/UHoi+NYSLe9h2b8q4+oPRR7Ds35Vx9QeiaPCsICFSoDOJuq0dsW1C0rUhQDwx9IP4xk5k+i8SWfGUMMiUQdyKAiIqNzZfwk9oP4ha9K4tA2i2qGkDgsUNzbAMnTnjnkLJ2SGnZcOOFpuYJ5hhC0nXFs66qVGwym+kQRhzB0gRlMAeJW8br63OL0rq14k4Gk4XPJZoSHB0ZHohXbdWYc10swACWGlmXSONMaRlHrKqbq2Bdhe0S7HkzP3yY00g5/bRWbeWYcHe85oI41PJxJDvOQty/sVDbmxFFjcAzjEMObc2nXfGfX3rhe1aFRg4Jw97JobGERnOW856+C707ixbgGY9x2bZw4Yynvd9lWtcWpp1hSc0Oe2AMJH8nE7ukeCl9zsIwdvcvbdnb5lZa1Nv8ALW3Z2+ZWWud6xegmM0UxKLKIREVG5swTsg9oP4hbL76g1rywhz8TSJZEtBPF/wDefoWNsz4Se0H8QtOjc2zLemzE5lVoMVMOhdqefKAPJbxunScXfc2rqRpNdDBia2WmSIABy6j4qzr23h4nhMbong8OFh/j0wEde2sAcZ1PQgjMceZ5pj0Um9tDUDn4ngCAAwDCCACPyPeum/2IsL6094AUyXhzhh6cR+5I6gF5a9zSfa8HSGAnCXNjIGXk92bf0KaF1Tp0G0uELHAOiqGzhJIzjqkc+abQuaFdlMUGluEuMFsanKPRZuW8erJ7Yu3uWtuzt8ystam3uXtuzt8ystc71i9SNUQIsoic0Teio3Nl/CXdoP4he/Z9022c4uc7CS2Q3fDgT9pXi2QQ3ZYcdBcyf8QtZ+0aWNzg0ucJLHEc7gYMk5QFvHu9uk4gXttnhc9jyXvFQN0JaW9emEzzhUr3dCpXt3gOFOmXEsjfJI3xnl/1dW7Qtm03Uwx5YCA1pGWEaA9YjvM7lAvqPFbUNSscQJqOaA7LFG/dIHVPQt3KX6JZf2ragOFzYBh2HMEvxEen/Vn3NRtSsXN3xmRBcYAJjpOfetA39uWVGsa5hLSAQNdBuI3Nb91zub6nUp1m0g9hqFxIGQMubB8AfHpWctWdIwtv8vbdnZ5lZa1Nvcvbdnb5lZaxl1i9SNUVHMx6nLmRZRbekIio3Nl/CD2g/iF0XPZfwk9oP4hetrKTqUAVuFg6NkT+wlm3XG+nOnTfUJDBJAk/verG3rCJpPz0yXUCgHTTNyzoA8FLeDg4jckE/wBMj911Csxht5SCCQRBGRCL0BtvidIrlpiDAnfP+lStTaw8QVMvextiFLjpds3b3L23Z2+ZWWtTb3L23Z2+ZWWrl1yvUhECLKIREVG9sch2zS0VKbXCuXcd4H8Rzr3F9ckE3lEkaHhmr5PIqDAjJWVqZafW8JXiPa6EHdwrf3n8UD64bAu6Mc3DNXyaQE2vk+rL67tbuif7zUcazm4XXVAtiMPCtiF8pCQE2nk09vlvtFANex2Gg0EtcCJkrMRFKykIg1RQQiKHGIG8qiUOmaBEENBGRzjepRFBKKEVBSoVrau2nWIqMDmnQEeuXR3oIB5kUkguJCKAdVUgYxluRFRO9BqiIJCjeiIJVXb0RBbeuLwOGHWiIOzdURFuD//Z">
            <a:hlinkClick r:id="rId3"/>
          </p:cNvPr>
          <p:cNvSpPr>
            <a:spLocks noChangeAspect="1" noChangeArrowheads="1"/>
          </p:cNvSpPr>
          <p:nvPr/>
        </p:nvSpPr>
        <p:spPr bwMode="auto">
          <a:xfrm>
            <a:off x="155575" y="-593725"/>
            <a:ext cx="819150" cy="1238250"/>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9" name="Picture 8" descr="Sustainable_development book cover.jpg"/>
          <p:cNvPicPr>
            <a:picLocks noChangeAspect="1"/>
          </p:cNvPicPr>
          <p:nvPr/>
        </p:nvPicPr>
        <p:blipFill>
          <a:blip r:embed="rId4" cstate="print"/>
          <a:stretch>
            <a:fillRect/>
          </a:stretch>
        </p:blipFill>
        <p:spPr>
          <a:xfrm>
            <a:off x="5715000" y="2057400"/>
            <a:ext cx="2776316" cy="3962400"/>
          </a:xfrm>
          <a:prstGeom prst="rect">
            <a:avLst/>
          </a:prstGeom>
          <a:ln w="190500" cap="sq">
            <a:solidFill>
              <a:srgbClr val="C8C6BD"/>
            </a:solidFill>
            <a:prstDash val="solid"/>
            <a:miter lim="800000"/>
          </a:ln>
          <a:effectLst>
            <a:outerShdw blurRad="254000" algn="bl" rotWithShape="0">
              <a:srgbClr val="000000">
                <a:alpha val="43000"/>
              </a:srgbClr>
            </a:outerShdw>
            <a:reflection blurRad="6350" stA="52000" endA="300" endPos="35000" dir="5400000" sy="-100000" algn="bl" rotWithShape="0"/>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Title 1"/>
          <p:cNvSpPr>
            <a:spLocks noGrp="1"/>
          </p:cNvSpPr>
          <p:nvPr>
            <p:ph type="title"/>
          </p:nvPr>
        </p:nvSpPr>
        <p:spPr>
          <a:xfrm>
            <a:off x="0" y="0"/>
            <a:ext cx="9144000" cy="1295400"/>
          </a:xfrm>
        </p:spPr>
        <p:txBody>
          <a:bodyPr>
            <a:normAutofit/>
          </a:bodyPr>
          <a:lstStyle/>
          <a:p>
            <a:pPr algn="ctr">
              <a:defRPr/>
            </a:pPr>
            <a:r>
              <a:rPr lang="en-US" sz="3600" b="1" dirty="0" smtClean="0">
                <a:solidFill>
                  <a:srgbClr val="C00000"/>
                </a:solidFill>
              </a:rPr>
              <a:t>Included in the Sustainable Development agenda of total control </a:t>
            </a:r>
            <a:endParaRPr lang="en-US" sz="3600" dirty="0" smtClean="0">
              <a:solidFill>
                <a:srgbClr val="C00000"/>
              </a:solidFill>
            </a:endParaRPr>
          </a:p>
        </p:txBody>
      </p:sp>
      <p:sp>
        <p:nvSpPr>
          <p:cNvPr id="8195" name="Content Placeholder 2"/>
          <p:cNvSpPr>
            <a:spLocks noGrp="1"/>
          </p:cNvSpPr>
          <p:nvPr>
            <p:ph idx="1"/>
          </p:nvPr>
        </p:nvSpPr>
        <p:spPr>
          <a:xfrm>
            <a:off x="457200" y="1447800"/>
            <a:ext cx="5943600" cy="5257800"/>
          </a:xfrm>
        </p:spPr>
        <p:txBody>
          <a:bodyPr>
            <a:normAutofit fontScale="92500"/>
          </a:bodyPr>
          <a:lstStyle/>
          <a:p>
            <a:pPr>
              <a:buFont typeface="Arial" charset="0"/>
              <a:buNone/>
            </a:pPr>
            <a:r>
              <a:rPr lang="en-US" dirty="0" smtClean="0"/>
              <a:t>Higher Gas Prices</a:t>
            </a:r>
          </a:p>
          <a:p>
            <a:pPr>
              <a:buFont typeface="Arial" charset="0"/>
              <a:buNone/>
            </a:pPr>
            <a:r>
              <a:rPr lang="en-US" dirty="0" smtClean="0"/>
              <a:t>Refusal to drill American oil</a:t>
            </a:r>
          </a:p>
          <a:p>
            <a:pPr>
              <a:buFont typeface="Arial" charset="0"/>
              <a:buNone/>
            </a:pPr>
            <a:r>
              <a:rPr lang="en-US" dirty="0" smtClean="0"/>
              <a:t>Education Restructuring</a:t>
            </a:r>
          </a:p>
          <a:p>
            <a:pPr>
              <a:buFont typeface="Arial" charset="0"/>
              <a:buNone/>
            </a:pPr>
            <a:r>
              <a:rPr lang="en-US" dirty="0" smtClean="0"/>
              <a:t>International IDs</a:t>
            </a:r>
          </a:p>
          <a:p>
            <a:pPr>
              <a:buFont typeface="Arial" charset="0"/>
              <a:buNone/>
            </a:pPr>
            <a:r>
              <a:rPr lang="en-US" dirty="0" smtClean="0"/>
              <a:t>Health Food Supplement Control</a:t>
            </a:r>
          </a:p>
          <a:p>
            <a:pPr>
              <a:buFont typeface="Arial" charset="0"/>
              <a:buNone/>
            </a:pPr>
            <a:r>
              <a:rPr lang="en-US" dirty="0" smtClean="0"/>
              <a:t>Food Control</a:t>
            </a:r>
          </a:p>
          <a:p>
            <a:pPr>
              <a:buFont typeface="Arial" charset="0"/>
              <a:buNone/>
            </a:pPr>
            <a:r>
              <a:rPr lang="en-US" dirty="0" smtClean="0"/>
              <a:t>Farming Reform</a:t>
            </a:r>
          </a:p>
          <a:p>
            <a:pPr>
              <a:buFont typeface="Arial" charset="0"/>
              <a:buNone/>
            </a:pPr>
            <a:r>
              <a:rPr lang="en-US" dirty="0" smtClean="0"/>
              <a:t>Control of Private Property</a:t>
            </a:r>
          </a:p>
          <a:p>
            <a:pPr>
              <a:buFont typeface="Arial" charset="0"/>
              <a:buNone/>
            </a:pPr>
            <a:r>
              <a:rPr lang="en-US" dirty="0" smtClean="0"/>
              <a:t>UN Global Governance</a:t>
            </a:r>
          </a:p>
          <a:p>
            <a:endParaRPr lang="en-US" dirty="0" smtClean="0"/>
          </a:p>
        </p:txBody>
      </p:sp>
      <p:sp>
        <p:nvSpPr>
          <p:cNvPr id="40965" name="AutoShape 5" descr="data:image/jpg;base64,/9j/4AAQSkZJRgABAQAAAQABAAD/2wCEAAkGBhQSERQUExMWFRQWFRoYFRgYGRYcFRkXGhUaGBwcGBgXHCYeFxwjGhYXHy8gIycpLCwsFR8xNTAqNSYrLCkBCQoKDgwOGg8PGjUkHyQsNCosNC0sLCkqMCkpLCwuLCkpNCstLC8pLCwsNC8sLCwsLCwvLCwpLCwsLCwsLCwsLP/AABEIAG4AbgMBIgACEQEDEQH/xAAcAAACAwEBAQEAAAAAAAAAAAAFBgMEBwIBCAD/xAA/EAACAAQEAwYDAwkJAQAAAAABAgADBBEFEiExBkFREyJhcYGhBzKRsdHhFCMzQlJigpLBFRckcrKzwvDxFv/EABoBAAIDAQEAAAAAAAAAAAAAAAQFAgMGAQD/xAAoEQACAgICAQMEAgMAAAAAAAABAgADBBESITEiQVETMmGxFKEFcYH/2gAMAwEAAhEDEQA/AMyqHF9NoeeC8AqWlPNu5RUzWvsNTzO9hfS+gjP1W5HnGn4ZjzSZBQPlV0CuNNRb20JGnWBL7AggVlpUjX9T9/as+Wb3Drz5H011gzRU61MrOdRbnyinxBRLTIBMYZnVXW19VbQ262N7+nWAVBxN+TJMB+Rhpbk3X139ITvU7DQ8wzCy7K7BXedgxaqsVNO9UqWImAoD0s2/jzihRcQmTPWYqq2U6g7HkfKBNXOLNca3ufqY4lS7Rokc1qAPaCPj1uWZh93n9fqPWLcQPODTFXs86AOAenjvHWBUU1kzMpKdd7QBw6az2Q8yAI16gmS6em7IWJya/SC6OVu2YxLY/wDDYVVL7/1KOCSBLFwbgwTkVAE0NeFagxAobbjmILSqTO2ZW0ML8ysqvMf9mlxawH0PeH6isuY5li8DSCh1g3w4weZfcAe8KEtWwgAxwVKjuenCpjD5Yz3jrhWqd1MuUWtpcWjZpm2kVyrftQWE4nqVE7GpluN/D9G70oZTe+kIWPvMlzijG1gI29ZoO8Zt8UMEKslQtsp7jdb7jT194XYVzO3BjuRzqKkXnrR3Isd4gFVQ0F79rIWZJmHqAJeQ353VB63gNU2aSU5kaQMonLKU5XDfT7NIKLT5Mrk3Fx5Q0IPPcR5LDr5iuLgR1LmnpBB6J51R2UtCXZyFA53P/sajgXwVlqgaqdixGqJoB67mL2bXmEVK1g8TNsAm3nS77Xh0n1/509NvaG+V8JqNSGl51I27xMDsY4BmSyZkts68xzH3wXj3qBxgr4Ti36hHWpDhtGqoWYXJipR4jkmMnjpEdfXZFAHSAlN2k2a3ZoWPPp6k6QWw3CV67j/R14mrrboYL4IFl5rc4SsNoKqS12lgod7MCQfKGiglZxzBjHZVD4uQXVfT5/E0NVi3U6J7ht8QIMWJM1mFwpP/AHxhPxKvmSD31LpyYb+oh5pBkloCNcoJ8zqfcwbTYtvYMGdeHRifnhS+I0ktTBuSsL9Og08L+8NBaB2PUvayJicyunnyhHjtwtU/mHZKB6yJkVICD7RrPCuCyqnCJgOVZg7RcxsCGU5lufVfSMvqKd5M6YjlW/eUgqSB+qRoRrv4RJSYuyBsp0tc+w9Y1KuUcnUxuRUb0HH/AGJpPC+EouLS51hlmUqTFtsrOq3Hh3leNRnLfYxhPA+LO09QTfuH0AN/6xqqYs1t4qssGzGeEOKBD5EN5rGIKmrABhfrMeIhexLiVrHWKRZGBUaizxhWf4yYq3yCxYgGy33J8rj6jrHf94UiQolyZL5RuzZQSeuUHX1MLOKYk0yZNJHdYgA2uQFN9DyJI+nmbiq6rUoqCUgINy4MzO3gQXKW8lB2hulrBQAYqfRcx6pviug0eWxHK1gf9REFZHxLpLfpJim+2RidgeWlrm3mNraxjzNaPQw8I99RveSGhNsbjykYC9QhvrqGB3I1002vrytDZS8bSJq/pJYI3s6MpPgQ1iI+Z9Is0iSyTnZ16ZVVj65piW94GNSHfEaJ+JZ9VjrZ8T6EaSsCMUFgbG3ntENTjGXnAzEcWzCL7MLHfygnVyLV8GKeO0ygDvd8X0toVPQ+EAhSG9j3dOfQwdqcQeVnKWJKlSCL6eHQw0/D/wCHP5TJWpq2ZZT6pLBs8xeTM26r0tqRrcRVcir2IBQlnJh7b/cXuDKc9uQuZzkIAUEm5tyGvKNEw7Ca5R+jXLyExgp9rn6iGyjp5NMnZ08pJSDkoAv4k7sfEkxUq6w9YV2IC/Lca04/E8jETinEp0iwmyQt9iHDKbeIhIrsXZ78h4Q9ccp2khtdVOYen4RmOeJKsJn6YR3rA5jlIYEgC181wN790+Fud9KE1263HPX74JBNIJYJwTPq7tLUKmxmPotxyXmx6gesFjIVV9XUDbFYt6YqMDzX2P8ASOWC8wR6/eI08fB021rVB6dnp/uCBmI/CqenyTpU3TbvKf8AkPeIrnUE65fueOJaPaIItyvHSsB1+n4wUruHZ0o2mS8v2HyIFveKy0x5KD6L9sFBlI2IM3p6PU0GvrQw3F9j4QNm1N/SF2ViyjQt469Y9nY2trA3MFcxILsjuXZk8FwG2La+UbXwtiavSywGBCAJpb9UWHtaPntJpY3MaPwik5aZuzRgxJPeFlNhpa8L79vYOOyPxDqQFU7mhV2KqsJ+OcZJL3fXoN4F1uB4hOHfYIDyQgke4iCk4DKnM65jzaYy5R6X+2JjEJPc8cj4gusxmdVXEpbLsWbb8T5QRwn4fjLnnu22iqLfUnUQUSupabUsJrjYS1BVfImy+t4oV/GM2ZoirLHX5m+pFh9L6bwWtFajsblJtcyHFOGpMtbh2Tpc5r+Q3MPnCkjJQ0w59krHzfv/AGtGXVVQSrFiWbqSSSY0qXxFIloqAsQqKoIGndUAW16DpCL/AC46ARfeMMEsSdmXaw6QHeadbH6R+qeI5Tc2HmPuiGRUK2zAwhCEeRHII1JOzzDKwBHiLwFxDhdGOynzvp/ECG9CTDEFsIrT3iyu10+06g99CWfcNzNpOBoWGdTyuOcHqv4ay8mZHI058vOGStZXqGnTEVdgij5RYbk2sT+EC8a4pRFYKczW2H9TDOx8gWADYgWMtbUhnA3qWuDuBpche0nAPM3Bb5EHK1+fjDnRSTOv2IzgG2YWCA8++dD5Lc+EIXw8w9sSm/nGbspfend5tdbKg10zEHXcBWtY2jbEUIqqgCqoCqo0UAbAAbDwjRtcK1AWK1rLkkxPr8FrQpMsSL/52LemZVT6mM2xx52dlnl8ynVX5G1/l2GnMCxjeJj6QqcbcMflUrMoCzlHcJ0v+45H6pP8pN+oNAyjv1Sw0ddTHWEcM4G9hAWuxl1ZlYFGUlWW2oINiDfYgiPeH6KZW1CSVOXNqzb5VG58egHUiL+e+hKNa8y7UV2buy1LsdlUEn6DWLeG/lUtPz1HPZV2bs3GUeNxawjUMPwiTRS8khAv7Tbu56u25PsOQERTJ5OsctxfqrpjJ13Gs7WZo+MKD8jj0JH1GkWafiFB1HmG+6HV6OUxu0pDfmVW/wCMSyqKUp0lS/PKIQ5dX8fplOvnfUd49guG1PfxqUOFS9a+SQxsts7a5UB6+J1sPCNEp8EkSgAVDtzZhcn02HpEmDSxLkLbQsAx8z9w0itU1NzHK6a0AbXZ+e5Cy1nOt9CKctb/AHQNrsDlTbgqDBGQg0JuYgvr5axqjo+Yi8Rk+GeBy6WmmCXpnnEnnsiAC51sNT/FDXMMJPCONETXlEaMM6+BFgb+YK/y+MNrVFxCjI9LkQ6ntBJFY84o4nUd0xK1TAbiLEuzlkkXsCfQC8CO3UKRe5iHHMhTW1DADWZc+ZUE+5MTfC6pCVM2+/Ym386w10/CUqaDOnL2jTCWN2cC7G50UjmfTxip/wDKSqcvNkllOQgqSStiVN1J7wIIGhvfXaJ42fWGCmQycR9FgI0/2hmMdEwrYTiZe6n5hueR/GDcipvD8HY2Iplho8lzbGOuV44eOOi2LxYbE8GKHa+Y0U+LqZYAOqgAiKr1V+cLcx7bRTqMYaWddb7W3hVfjBBtfEPpvB6Pmf/Z">
            <a:hlinkClick r:id="rId3"/>
          </p:cNvPr>
          <p:cNvSpPr>
            <a:spLocks noChangeAspect="1" noChangeArrowheads="1"/>
          </p:cNvSpPr>
          <p:nvPr/>
        </p:nvSpPr>
        <p:spPr bwMode="auto">
          <a:xfrm>
            <a:off x="155575" y="-503238"/>
            <a:ext cx="1047750" cy="104775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pic>
        <p:nvPicPr>
          <p:cNvPr id="6" name="Picture 5" descr="Vitamins-Nutritional Supplements.bmp"/>
          <p:cNvPicPr>
            <a:picLocks noChangeAspect="1"/>
          </p:cNvPicPr>
          <p:nvPr/>
        </p:nvPicPr>
        <p:blipFill>
          <a:blip r:embed="rId4" cstate="print"/>
          <a:stretch>
            <a:fillRect/>
          </a:stretch>
        </p:blipFill>
        <p:spPr>
          <a:xfrm>
            <a:off x="6096000" y="4419600"/>
            <a:ext cx="1561453" cy="2093766"/>
          </a:xfrm>
          <a:prstGeom prst="rect">
            <a:avLst/>
          </a:prstGeom>
          <a:effectLst>
            <a:reflection blurRad="6350" stA="52000" endA="300" endPos="35000" dir="5400000" sy="-100000" algn="bl" rotWithShape="0"/>
          </a:effectLst>
        </p:spPr>
      </p:pic>
      <p:pic>
        <p:nvPicPr>
          <p:cNvPr id="7" name="Picture 6" descr="gas-Natural in money symbol.jpg"/>
          <p:cNvPicPr>
            <a:picLocks noChangeAspect="1"/>
          </p:cNvPicPr>
          <p:nvPr/>
        </p:nvPicPr>
        <p:blipFill>
          <a:blip r:embed="rId5" cstate="print"/>
          <a:stretch>
            <a:fillRect/>
          </a:stretch>
        </p:blipFill>
        <p:spPr>
          <a:xfrm>
            <a:off x="5486400" y="1371600"/>
            <a:ext cx="1295400" cy="1721031"/>
          </a:xfrm>
          <a:prstGeom prst="rect">
            <a:avLst/>
          </a:prstGeom>
          <a:effectLst>
            <a:reflection blurRad="6350" stA="52000" endA="300" endPos="35000" dir="5400000" sy="-100000" algn="bl" rotWithShape="0"/>
          </a:effectLst>
        </p:spPr>
      </p:pic>
      <p:pic>
        <p:nvPicPr>
          <p:cNvPr id="8" name="Picture 7" descr="Apple on books.jpg"/>
          <p:cNvPicPr>
            <a:picLocks noChangeAspect="1"/>
          </p:cNvPicPr>
          <p:nvPr/>
        </p:nvPicPr>
        <p:blipFill>
          <a:blip r:embed="rId6" cstate="print"/>
          <a:stretch>
            <a:fillRect/>
          </a:stretch>
        </p:blipFill>
        <p:spPr>
          <a:xfrm>
            <a:off x="7467600" y="2209800"/>
            <a:ext cx="1282700" cy="1924050"/>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19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19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19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457200" y="381000"/>
            <a:ext cx="8305800" cy="3581400"/>
          </a:xfrm>
        </p:spPr>
        <p:txBody>
          <a:bodyPr/>
          <a:lstStyle/>
          <a:p>
            <a:pPr algn="ctr">
              <a:buFont typeface="Arial" charset="0"/>
              <a:buNone/>
            </a:pPr>
            <a:r>
              <a:rPr lang="en-US" dirty="0" smtClean="0"/>
              <a:t>  </a:t>
            </a:r>
            <a:r>
              <a:rPr lang="en-US" sz="4400" dirty="0" smtClean="0"/>
              <a:t>All of these areas listed above are included one way or another in the UN Agenda 21 Blueprint for Sustainable Development.</a:t>
            </a:r>
          </a:p>
        </p:txBody>
      </p:sp>
      <p:pic>
        <p:nvPicPr>
          <p:cNvPr id="3" name="Picture 2" descr="UN Agenda 21.bmp"/>
          <p:cNvPicPr>
            <a:picLocks noChangeAspect="1"/>
          </p:cNvPicPr>
          <p:nvPr/>
        </p:nvPicPr>
        <p:blipFill>
          <a:blip r:embed="rId3" cstate="print"/>
          <a:stretch>
            <a:fillRect/>
          </a:stretch>
        </p:blipFill>
        <p:spPr>
          <a:xfrm>
            <a:off x="2667000" y="3857625"/>
            <a:ext cx="4000500" cy="3000375"/>
          </a:xfrm>
          <a:prstGeom prst="rect">
            <a:avLst/>
          </a:prstGeom>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43010" name="Content Placeholder 2"/>
          <p:cNvSpPr>
            <a:spLocks noGrp="1"/>
          </p:cNvSpPr>
          <p:nvPr>
            <p:ph idx="1"/>
          </p:nvPr>
        </p:nvSpPr>
        <p:spPr>
          <a:xfrm>
            <a:off x="0" y="0"/>
            <a:ext cx="9144000" cy="4419600"/>
          </a:xfrm>
        </p:spPr>
        <p:txBody>
          <a:bodyPr>
            <a:noAutofit/>
          </a:bodyPr>
          <a:lstStyle/>
          <a:p>
            <a:pPr algn="ctr">
              <a:buFont typeface="Arial" charset="0"/>
              <a:buNone/>
            </a:pPr>
            <a:r>
              <a:rPr lang="en-US" sz="6000" dirty="0" smtClean="0">
                <a:solidFill>
                  <a:srgbClr val="9A0000"/>
                </a:solidFill>
                <a:effectLst>
                  <a:outerShdw blurRad="38100" dist="38100" dir="2700000" algn="tl">
                    <a:srgbClr val="000000">
                      <a:alpha val="43137"/>
                    </a:srgbClr>
                  </a:outerShdw>
                </a:effectLst>
                <a:latin typeface="Franklin Gothic Demi" pitchFamily="34" charset="0"/>
              </a:rPr>
              <a:t>America,</a:t>
            </a:r>
          </a:p>
          <a:p>
            <a:pPr algn="ctr">
              <a:buFont typeface="Arial" charset="0"/>
              <a:buNone/>
            </a:pPr>
            <a:r>
              <a:rPr lang="en-US" sz="4000" dirty="0" smtClean="0">
                <a:latin typeface="Franklin Gothic Demi" pitchFamily="34" charset="0"/>
              </a:rPr>
              <a:t> </a:t>
            </a:r>
            <a:r>
              <a:rPr lang="en-US" sz="3600" dirty="0" smtClean="0">
                <a:solidFill>
                  <a:schemeClr val="accent6">
                    <a:lumMod val="50000"/>
                  </a:schemeClr>
                </a:solidFill>
                <a:latin typeface="Franklin Gothic Demi" pitchFamily="34" charset="0"/>
              </a:rPr>
              <a:t>our God-given and constitutional freedoms are being ripped right out from under us.</a:t>
            </a:r>
          </a:p>
          <a:p>
            <a:pPr algn="ctr">
              <a:buFont typeface="Arial" charset="0"/>
              <a:buNone/>
            </a:pPr>
            <a:r>
              <a:rPr lang="en-US" sz="3600" dirty="0" smtClean="0">
                <a:solidFill>
                  <a:schemeClr val="accent6">
                    <a:lumMod val="50000"/>
                  </a:schemeClr>
                </a:solidFill>
                <a:latin typeface="Franklin Gothic Demi" pitchFamily="34" charset="0"/>
              </a:rPr>
              <a:t>The Marxist-Socialists are destroying our Constitutional Republic and despising our Biblically-based value system.</a:t>
            </a:r>
          </a:p>
        </p:txBody>
      </p:sp>
      <p:pic>
        <p:nvPicPr>
          <p:cNvPr id="3" name="Picture 2" descr="US Constitution_quill_pen.jpg"/>
          <p:cNvPicPr>
            <a:picLocks noChangeAspect="1"/>
          </p:cNvPicPr>
          <p:nvPr/>
        </p:nvPicPr>
        <p:blipFill>
          <a:blip r:embed="rId3" cstate="print"/>
          <a:stretch>
            <a:fillRect/>
          </a:stretch>
        </p:blipFill>
        <p:spPr>
          <a:xfrm>
            <a:off x="1981200" y="4114800"/>
            <a:ext cx="5181600" cy="24981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ctr">
              <a:defRPr/>
            </a:pPr>
            <a:r>
              <a:rPr lang="en-US" sz="6000" dirty="0" smtClean="0">
                <a:solidFill>
                  <a:srgbClr val="72330C"/>
                </a:solidFill>
                <a:effectLst>
                  <a:outerShdw blurRad="38100" dist="38100" dir="2700000" algn="tl">
                    <a:srgbClr val="000000">
                      <a:alpha val="43137"/>
                    </a:srgbClr>
                  </a:outerShdw>
                </a:effectLst>
                <a:latin typeface="Franklin Gothic Medium" pitchFamily="34" charset="0"/>
              </a:rPr>
              <a:t>Romans 13:1-3</a:t>
            </a:r>
            <a:endParaRPr lang="en-US" sz="6000" dirty="0">
              <a:solidFill>
                <a:srgbClr val="72330C"/>
              </a:solidFill>
              <a:effectLst>
                <a:outerShdw blurRad="38100" dist="38100" dir="2700000" algn="tl">
                  <a:srgbClr val="000000">
                    <a:alpha val="43137"/>
                  </a:srgbClr>
                </a:outerShdw>
              </a:effectLst>
              <a:latin typeface="Franklin Gothic Medium" pitchFamily="34" charset="0"/>
            </a:endParaRPr>
          </a:p>
        </p:txBody>
      </p:sp>
      <p:sp>
        <p:nvSpPr>
          <p:cNvPr id="44035" name="Content Placeholder 2"/>
          <p:cNvSpPr>
            <a:spLocks noGrp="1"/>
          </p:cNvSpPr>
          <p:nvPr>
            <p:ph idx="1"/>
          </p:nvPr>
        </p:nvSpPr>
        <p:spPr>
          <a:xfrm>
            <a:off x="0" y="1143000"/>
            <a:ext cx="9144000" cy="5715000"/>
          </a:xfrm>
        </p:spPr>
        <p:txBody>
          <a:bodyPr>
            <a:normAutofit/>
          </a:bodyPr>
          <a:lstStyle/>
          <a:p>
            <a:pPr algn="ctr">
              <a:buFont typeface="Arial" charset="0"/>
              <a:buNone/>
            </a:pPr>
            <a:r>
              <a:rPr lang="en-US" baseline="30000" dirty="0" smtClean="0">
                <a:effectLst>
                  <a:outerShdw blurRad="38100" dist="38100" dir="2700000" algn="tl">
                    <a:srgbClr val="000000">
                      <a:alpha val="43137"/>
                    </a:srgbClr>
                  </a:outerShdw>
                </a:effectLst>
                <a:latin typeface="Franklin Gothic Demi" pitchFamily="34" charset="0"/>
              </a:rPr>
              <a:t>    </a:t>
            </a:r>
            <a:r>
              <a:rPr lang="en-US" dirty="0" smtClean="0">
                <a:solidFill>
                  <a:srgbClr val="72330C"/>
                </a:solidFill>
                <a:effectLst>
                  <a:outerShdw blurRad="38100" dist="38100" dir="2700000" algn="tl">
                    <a:srgbClr val="000000">
                      <a:alpha val="43137"/>
                    </a:srgbClr>
                  </a:outerShdw>
                </a:effectLst>
                <a:latin typeface="Franklin Gothic Demi" pitchFamily="34" charset="0"/>
              </a:rPr>
              <a:t>“Let every soul be subject unto the higher powers. For there is no power but of God: the powers that be are ordained of God.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2</a:t>
            </a:r>
            <a:r>
              <a:rPr lang="en-US" dirty="0" smtClean="0">
                <a:solidFill>
                  <a:srgbClr val="72330C"/>
                </a:solidFill>
                <a:effectLst>
                  <a:outerShdw blurRad="38100" dist="38100" dir="2700000" algn="tl">
                    <a:srgbClr val="000000">
                      <a:alpha val="43137"/>
                    </a:srgbClr>
                  </a:outerShdw>
                </a:effectLst>
                <a:latin typeface="Franklin Gothic Demi" pitchFamily="34" charset="0"/>
              </a:rPr>
              <a:t>Whosoever therefore resisteth the power, resisteth the ordinance of God: and they that resist shall receive to themselves damnation.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3</a:t>
            </a:r>
            <a:r>
              <a:rPr lang="en-US" dirty="0" smtClean="0">
                <a:solidFill>
                  <a:srgbClr val="72330C"/>
                </a:solidFill>
                <a:effectLst>
                  <a:outerShdw blurRad="38100" dist="38100" dir="2700000" algn="tl">
                    <a:srgbClr val="000000">
                      <a:alpha val="43137"/>
                    </a:srgbClr>
                  </a:outerShdw>
                </a:effectLst>
                <a:latin typeface="Franklin Gothic Demi" pitchFamily="34" charset="0"/>
              </a:rPr>
              <a:t>For rulers are not a terror to good works, but to the evil. Wilt thou then not be afraid of the power? do that which is good, and thou shalt have praise of the same.”</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700" cy="674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83299" name="Picture 5" descr="tmp_4200_59.dat"/>
          <p:cNvPicPr>
            <a:picLocks/>
          </p:cNvPicPr>
          <p:nvPr/>
        </p:nvPicPr>
        <p:blipFill>
          <a:blip r:embed="rId3" cstate="print"/>
          <a:srcRect/>
          <a:stretch>
            <a:fillRect/>
          </a:stretch>
        </p:blipFill>
        <p:spPr bwMode="auto">
          <a:xfrm>
            <a:off x="0" y="0"/>
            <a:ext cx="91440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5000" b="-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295400"/>
          </a:xfrm>
        </p:spPr>
        <p:txBody>
          <a:bodyPr>
            <a:normAutofit/>
          </a:bodyPr>
          <a:lstStyle/>
          <a:p>
            <a:pPr algn="ctr">
              <a:defRPr/>
            </a:pPr>
            <a:r>
              <a:rPr lang="en-US" sz="6000" dirty="0" smtClean="0">
                <a:solidFill>
                  <a:srgbClr val="72330C"/>
                </a:solidFill>
                <a:effectLst>
                  <a:outerShdw blurRad="38100" dist="38100" dir="2700000" algn="tl">
                    <a:srgbClr val="000000">
                      <a:alpha val="43137"/>
                    </a:srgbClr>
                  </a:outerShdw>
                </a:effectLst>
                <a:latin typeface="Franklin Gothic Medium" pitchFamily="34" charset="0"/>
              </a:rPr>
              <a:t>Romans 13:4-6</a:t>
            </a:r>
            <a:endParaRPr lang="en-US" sz="6000" dirty="0">
              <a:solidFill>
                <a:srgbClr val="72330C"/>
              </a:solidFill>
              <a:effectLst>
                <a:outerShdw blurRad="38100" dist="38100" dir="2700000" algn="tl">
                  <a:srgbClr val="000000">
                    <a:alpha val="43137"/>
                  </a:srgbClr>
                </a:outerShdw>
              </a:effectLst>
              <a:latin typeface="Franklin Gothic Medium" pitchFamily="34" charset="0"/>
            </a:endParaRPr>
          </a:p>
        </p:txBody>
      </p:sp>
      <p:sp>
        <p:nvSpPr>
          <p:cNvPr id="45059" name="Content Placeholder 2"/>
          <p:cNvSpPr>
            <a:spLocks noGrp="1"/>
          </p:cNvSpPr>
          <p:nvPr>
            <p:ph idx="1"/>
          </p:nvPr>
        </p:nvSpPr>
        <p:spPr>
          <a:xfrm>
            <a:off x="0" y="1295400"/>
            <a:ext cx="8382000" cy="5257800"/>
          </a:xfrm>
        </p:spPr>
        <p:txBody>
          <a:bodyPr>
            <a:normAutofit/>
          </a:bodyPr>
          <a:lstStyle/>
          <a:p>
            <a:pPr algn="ctr">
              <a:buFont typeface="Arial" charset="0"/>
              <a:buNone/>
            </a:pP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    </a:t>
            </a:r>
            <a:r>
              <a:rPr lang="en-US" dirty="0" smtClean="0">
                <a:solidFill>
                  <a:srgbClr val="72330C"/>
                </a:solidFill>
                <a:effectLst>
                  <a:outerShdw blurRad="38100" dist="38100" dir="2700000" algn="tl">
                    <a:srgbClr val="000000">
                      <a:alpha val="43137"/>
                    </a:srgbClr>
                  </a:outerShdw>
                </a:effectLst>
                <a:latin typeface="Franklin Gothic Demi" pitchFamily="34" charset="0"/>
              </a:rPr>
              <a:t>“For he is the minister of God to thee for good. But if thou do that which is evil, be afraid; for he beareth not the sword in vain: for he is the minister of God, a revenger to </a:t>
            </a:r>
            <a:r>
              <a:rPr lang="en-US" i="1" dirty="0" smtClean="0">
                <a:solidFill>
                  <a:srgbClr val="72330C"/>
                </a:solidFill>
                <a:effectLst>
                  <a:outerShdw blurRad="38100" dist="38100" dir="2700000" algn="tl">
                    <a:srgbClr val="000000">
                      <a:alpha val="43137"/>
                    </a:srgbClr>
                  </a:outerShdw>
                </a:effectLst>
                <a:latin typeface="Franklin Gothic Demi" pitchFamily="34" charset="0"/>
              </a:rPr>
              <a:t>execute</a:t>
            </a:r>
            <a:r>
              <a:rPr lang="en-US" dirty="0" smtClean="0">
                <a:solidFill>
                  <a:srgbClr val="72330C"/>
                </a:solidFill>
                <a:effectLst>
                  <a:outerShdw blurRad="38100" dist="38100" dir="2700000" algn="tl">
                    <a:srgbClr val="000000">
                      <a:alpha val="43137"/>
                    </a:srgbClr>
                  </a:outerShdw>
                </a:effectLst>
                <a:latin typeface="Franklin Gothic Demi" pitchFamily="34" charset="0"/>
              </a:rPr>
              <a:t> wrath upon him that doeth evil.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5</a:t>
            </a:r>
            <a:r>
              <a:rPr lang="en-US" dirty="0" smtClean="0">
                <a:solidFill>
                  <a:srgbClr val="72330C"/>
                </a:solidFill>
                <a:effectLst>
                  <a:outerShdw blurRad="38100" dist="38100" dir="2700000" algn="tl">
                    <a:srgbClr val="000000">
                      <a:alpha val="43137"/>
                    </a:srgbClr>
                  </a:outerShdw>
                </a:effectLst>
                <a:latin typeface="Franklin Gothic Demi" pitchFamily="34" charset="0"/>
              </a:rPr>
              <a:t>Wherefore </a:t>
            </a:r>
            <a:r>
              <a:rPr lang="en-US" i="1" dirty="0" smtClean="0">
                <a:solidFill>
                  <a:srgbClr val="72330C"/>
                </a:solidFill>
                <a:effectLst>
                  <a:outerShdw blurRad="38100" dist="38100" dir="2700000" algn="tl">
                    <a:srgbClr val="000000">
                      <a:alpha val="43137"/>
                    </a:srgbClr>
                  </a:outerShdw>
                </a:effectLst>
                <a:latin typeface="Franklin Gothic Demi" pitchFamily="34" charset="0"/>
              </a:rPr>
              <a:t>ye</a:t>
            </a:r>
            <a:r>
              <a:rPr lang="en-US" dirty="0" smtClean="0">
                <a:solidFill>
                  <a:srgbClr val="72330C"/>
                </a:solidFill>
                <a:effectLst>
                  <a:outerShdw blurRad="38100" dist="38100" dir="2700000" algn="tl">
                    <a:srgbClr val="000000">
                      <a:alpha val="43137"/>
                    </a:srgbClr>
                  </a:outerShdw>
                </a:effectLst>
                <a:latin typeface="Franklin Gothic Demi" pitchFamily="34" charset="0"/>
              </a:rPr>
              <a:t> must needs be subject, not only for wrath, but also for conscience sake.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6</a:t>
            </a:r>
            <a:r>
              <a:rPr lang="en-US" dirty="0" smtClean="0">
                <a:solidFill>
                  <a:srgbClr val="72330C"/>
                </a:solidFill>
                <a:effectLst>
                  <a:outerShdw blurRad="38100" dist="38100" dir="2700000" algn="tl">
                    <a:srgbClr val="000000">
                      <a:alpha val="43137"/>
                    </a:srgbClr>
                  </a:outerShdw>
                </a:effectLst>
                <a:latin typeface="Franklin Gothic Demi" pitchFamily="34" charset="0"/>
              </a:rPr>
              <a:t>For for this cause pay ye tribute also: for they are God’s ministers, attending continually upon this very thing.”</a:t>
            </a: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458200" cy="1066800"/>
          </a:xfrm>
        </p:spPr>
        <p:txBody>
          <a:bodyPr>
            <a:normAutofit/>
          </a:bodyPr>
          <a:lstStyle/>
          <a:p>
            <a:pPr algn="ctr">
              <a:defRPr/>
            </a:pPr>
            <a:r>
              <a:rPr lang="en-US" sz="6000" dirty="0" smtClean="0">
                <a:solidFill>
                  <a:srgbClr val="72330C"/>
                </a:solidFill>
                <a:effectLst>
                  <a:outerShdw blurRad="38100" dist="38100" dir="2700000" algn="tl">
                    <a:srgbClr val="000000">
                      <a:alpha val="43137"/>
                    </a:srgbClr>
                  </a:outerShdw>
                </a:effectLst>
                <a:latin typeface="Franklin Gothic Medium" pitchFamily="34" charset="0"/>
              </a:rPr>
              <a:t>Romans 13:7-10</a:t>
            </a:r>
            <a:endParaRPr lang="en-US" sz="6000" dirty="0">
              <a:solidFill>
                <a:srgbClr val="72330C"/>
              </a:solidFill>
              <a:effectLst>
                <a:outerShdw blurRad="38100" dist="38100" dir="2700000" algn="tl">
                  <a:srgbClr val="000000">
                    <a:alpha val="43137"/>
                  </a:srgbClr>
                </a:outerShdw>
              </a:effectLst>
              <a:latin typeface="Franklin Gothic Medium" pitchFamily="34" charset="0"/>
            </a:endParaRPr>
          </a:p>
        </p:txBody>
      </p:sp>
      <p:sp>
        <p:nvSpPr>
          <p:cNvPr id="46083" name="Content Placeholder 2"/>
          <p:cNvSpPr>
            <a:spLocks noGrp="1"/>
          </p:cNvSpPr>
          <p:nvPr>
            <p:ph idx="1"/>
          </p:nvPr>
        </p:nvSpPr>
        <p:spPr>
          <a:xfrm>
            <a:off x="0" y="1066800"/>
            <a:ext cx="9144000" cy="5791200"/>
          </a:xfrm>
        </p:spPr>
        <p:txBody>
          <a:bodyPr>
            <a:normAutofit fontScale="92500"/>
          </a:bodyPr>
          <a:lstStyle/>
          <a:p>
            <a:pPr algn="ctr">
              <a:buFont typeface="Arial" charset="0"/>
              <a:buNone/>
            </a:pP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    </a:t>
            </a:r>
            <a:r>
              <a:rPr lang="en-US" dirty="0" smtClean="0">
                <a:solidFill>
                  <a:srgbClr val="72330C"/>
                </a:solidFill>
                <a:effectLst>
                  <a:outerShdw blurRad="38100" dist="38100" dir="2700000" algn="tl">
                    <a:srgbClr val="000000">
                      <a:alpha val="43137"/>
                    </a:srgbClr>
                  </a:outerShdw>
                </a:effectLst>
                <a:latin typeface="Franklin Gothic Demi" pitchFamily="34" charset="0"/>
              </a:rPr>
              <a:t>“Render therefore to all their dues: tribute to whom tribute </a:t>
            </a:r>
            <a:r>
              <a:rPr lang="en-US" i="1" dirty="0" smtClean="0">
                <a:solidFill>
                  <a:srgbClr val="72330C"/>
                </a:solidFill>
                <a:effectLst>
                  <a:outerShdw blurRad="38100" dist="38100" dir="2700000" algn="tl">
                    <a:srgbClr val="000000">
                      <a:alpha val="43137"/>
                    </a:srgbClr>
                  </a:outerShdw>
                </a:effectLst>
                <a:latin typeface="Franklin Gothic Demi" pitchFamily="34" charset="0"/>
              </a:rPr>
              <a:t>is due</a:t>
            </a:r>
            <a:r>
              <a:rPr lang="en-US" dirty="0" smtClean="0">
                <a:solidFill>
                  <a:srgbClr val="72330C"/>
                </a:solidFill>
                <a:effectLst>
                  <a:outerShdw blurRad="38100" dist="38100" dir="2700000" algn="tl">
                    <a:srgbClr val="000000">
                      <a:alpha val="43137"/>
                    </a:srgbClr>
                  </a:outerShdw>
                </a:effectLst>
                <a:latin typeface="Franklin Gothic Demi" pitchFamily="34" charset="0"/>
              </a:rPr>
              <a:t>; custom to whom custom; fear to whom fear; honour to whom honour.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8</a:t>
            </a:r>
            <a:r>
              <a:rPr lang="en-US" dirty="0" smtClean="0">
                <a:solidFill>
                  <a:srgbClr val="72330C"/>
                </a:solidFill>
                <a:effectLst>
                  <a:outerShdw blurRad="38100" dist="38100" dir="2700000" algn="tl">
                    <a:srgbClr val="000000">
                      <a:alpha val="43137"/>
                    </a:srgbClr>
                  </a:outerShdw>
                </a:effectLst>
                <a:latin typeface="Franklin Gothic Demi" pitchFamily="34" charset="0"/>
              </a:rPr>
              <a:t>Owe no man any thing, but to love one another: for he that loveth another hath fulfilled the law.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9</a:t>
            </a:r>
            <a:r>
              <a:rPr lang="en-US" dirty="0" smtClean="0">
                <a:solidFill>
                  <a:srgbClr val="72330C"/>
                </a:solidFill>
                <a:effectLst>
                  <a:outerShdw blurRad="38100" dist="38100" dir="2700000" algn="tl">
                    <a:srgbClr val="000000">
                      <a:alpha val="43137"/>
                    </a:srgbClr>
                  </a:outerShdw>
                </a:effectLst>
                <a:latin typeface="Franklin Gothic Demi" pitchFamily="34" charset="0"/>
              </a:rPr>
              <a:t>For this, Thou shalt not commit adultery, Thou shalt not kill, Thou shalt not steal, Thou shalt not bear false witness, Thou shalt not covet; and if </a:t>
            </a:r>
            <a:r>
              <a:rPr lang="en-US" i="1" dirty="0" smtClean="0">
                <a:solidFill>
                  <a:srgbClr val="72330C"/>
                </a:solidFill>
                <a:effectLst>
                  <a:outerShdw blurRad="38100" dist="38100" dir="2700000" algn="tl">
                    <a:srgbClr val="000000">
                      <a:alpha val="43137"/>
                    </a:srgbClr>
                  </a:outerShdw>
                </a:effectLst>
                <a:latin typeface="Franklin Gothic Demi" pitchFamily="34" charset="0"/>
              </a:rPr>
              <a:t>there be</a:t>
            </a:r>
            <a:r>
              <a:rPr lang="en-US" dirty="0" smtClean="0">
                <a:solidFill>
                  <a:srgbClr val="72330C"/>
                </a:solidFill>
                <a:effectLst>
                  <a:outerShdw blurRad="38100" dist="38100" dir="2700000" algn="tl">
                    <a:srgbClr val="000000">
                      <a:alpha val="43137"/>
                    </a:srgbClr>
                  </a:outerShdw>
                </a:effectLst>
                <a:latin typeface="Franklin Gothic Demi" pitchFamily="34" charset="0"/>
              </a:rPr>
              <a:t> any other commandment, it is briefly comprehended in this saying, namely, Thou shalt love thy neighbour as thyself. </a:t>
            </a:r>
            <a:r>
              <a:rPr lang="en-US" baseline="30000" dirty="0" smtClean="0">
                <a:solidFill>
                  <a:srgbClr val="72330C"/>
                </a:solidFill>
                <a:effectLst>
                  <a:outerShdw blurRad="38100" dist="38100" dir="2700000" algn="tl">
                    <a:srgbClr val="000000">
                      <a:alpha val="43137"/>
                    </a:srgbClr>
                  </a:outerShdw>
                </a:effectLst>
                <a:latin typeface="Franklin Gothic Demi" pitchFamily="34" charset="0"/>
              </a:rPr>
              <a:t>10</a:t>
            </a:r>
            <a:r>
              <a:rPr lang="en-US" dirty="0" smtClean="0">
                <a:solidFill>
                  <a:srgbClr val="72330C"/>
                </a:solidFill>
                <a:effectLst>
                  <a:outerShdw blurRad="38100" dist="38100" dir="2700000" algn="tl">
                    <a:srgbClr val="000000">
                      <a:alpha val="43137"/>
                    </a:srgbClr>
                  </a:outerShdw>
                </a:effectLst>
                <a:latin typeface="Franklin Gothic Demi" pitchFamily="34" charset="0"/>
              </a:rPr>
              <a:t>Love worketh no ill to his neighbour: therefore love </a:t>
            </a:r>
            <a:r>
              <a:rPr lang="en-US" i="1" dirty="0" smtClean="0">
                <a:solidFill>
                  <a:srgbClr val="72330C"/>
                </a:solidFill>
                <a:effectLst>
                  <a:outerShdw blurRad="38100" dist="38100" dir="2700000" algn="tl">
                    <a:srgbClr val="000000">
                      <a:alpha val="43137"/>
                    </a:srgbClr>
                  </a:outerShdw>
                </a:effectLst>
                <a:latin typeface="Franklin Gothic Demi" pitchFamily="34" charset="0"/>
              </a:rPr>
              <a:t>is</a:t>
            </a:r>
            <a:r>
              <a:rPr lang="en-US" dirty="0" smtClean="0">
                <a:solidFill>
                  <a:srgbClr val="72330C"/>
                </a:solidFill>
                <a:effectLst>
                  <a:outerShdw blurRad="38100" dist="38100" dir="2700000" algn="tl">
                    <a:srgbClr val="000000">
                      <a:alpha val="43137"/>
                    </a:srgbClr>
                  </a:outerShdw>
                </a:effectLst>
                <a:latin typeface="Franklin Gothic Demi" pitchFamily="34" charset="0"/>
              </a:rPr>
              <a:t> the fulfilling of the law.”</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554162"/>
            <a:ext cx="8686800" cy="4525963"/>
          </a:xfrm>
        </p:spPr>
        <p:txBody>
          <a:bodyPr>
            <a:normAutofit fontScale="92500" lnSpcReduction="10000"/>
          </a:bodyPr>
          <a:lstStyle/>
          <a:p>
            <a:pPr algn="ctr"/>
            <a:r>
              <a:rPr lang="en-US" sz="4400" dirty="0" smtClean="0"/>
              <a:t>We submit to the rule of the elected leaders of USA, but if they support and make laws that are unbiblical—</a:t>
            </a:r>
          </a:p>
          <a:p>
            <a:pPr algn="ctr"/>
            <a:r>
              <a:rPr lang="en-US" sz="4400" dirty="0" smtClean="0">
                <a:solidFill>
                  <a:srgbClr val="C00000"/>
                </a:solidFill>
              </a:rPr>
              <a:t>We Vote Them Out Of Office!</a:t>
            </a:r>
          </a:p>
          <a:p>
            <a:pPr algn="ctr"/>
            <a:r>
              <a:rPr lang="en-US" sz="4400" dirty="0" smtClean="0"/>
              <a:t>This is our right and our duty before our God!!!!</a:t>
            </a:r>
            <a:endParaRPr lang="en-US" sz="4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447800"/>
            <a:ext cx="8686800" cy="4525963"/>
          </a:xfrm>
        </p:spPr>
        <p:txBody>
          <a:bodyPr/>
          <a:lstStyle/>
          <a:p>
            <a:r>
              <a:rPr lang="en-US" dirty="0" smtClean="0"/>
              <a:t>If we cannot seem to vote them or their ungodly ideas out of the leadership of our country we must stand up in the marketplace and insist on Godly standards for our country and our people. In doing so we may be subject to the rage of the government. No matter what the cost, the circumstance or the consequence we must practice God’s Truth and contend for the faith!</a:t>
            </a:r>
            <a:endParaRPr lang="en-US" dirty="0"/>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0" y="0"/>
            <a:ext cx="9144000" cy="1295400"/>
          </a:xfrm>
        </p:spPr>
        <p:txBody>
          <a:bodyPr>
            <a:normAutofit/>
          </a:bodyPr>
          <a:lstStyle/>
          <a:p>
            <a:pPr algn="ctr"/>
            <a:r>
              <a:rPr lang="en-US" sz="5400" dirty="0" smtClean="0"/>
              <a:t>SUSTAINABLE DEVELOPMENT</a:t>
            </a:r>
          </a:p>
        </p:txBody>
      </p:sp>
      <p:sp>
        <p:nvSpPr>
          <p:cNvPr id="47107" name="Content Placeholder 2"/>
          <p:cNvSpPr>
            <a:spLocks noGrp="1"/>
          </p:cNvSpPr>
          <p:nvPr>
            <p:ph idx="1"/>
          </p:nvPr>
        </p:nvSpPr>
        <p:spPr>
          <a:xfrm>
            <a:off x="0" y="1219200"/>
            <a:ext cx="8991600" cy="5638800"/>
          </a:xfrm>
        </p:spPr>
        <p:txBody>
          <a:bodyPr>
            <a:normAutofit/>
          </a:bodyPr>
          <a:lstStyle/>
          <a:p>
            <a:pPr>
              <a:buNone/>
            </a:pPr>
            <a:r>
              <a:rPr lang="en-US" dirty="0" smtClean="0"/>
              <a:t>   Sustainable Development calls for changing the very infrastructure of the nation, away from  Biblical values, private ownership and private control of property to nothing short of central planning of the entire economy—often referred to as top-down control. Sustainable Development is designed to fundamentally change our way of life and destroy our control of family, our freedom of religion, and the sovereignty of our nation. </a:t>
            </a:r>
          </a:p>
        </p:txBody>
      </p:sp>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0" y="0"/>
            <a:ext cx="9144000" cy="1066800"/>
          </a:xfrm>
        </p:spPr>
        <p:txBody>
          <a:bodyPr>
            <a:noAutofit/>
          </a:bodyPr>
          <a:lstStyle/>
          <a:p>
            <a:pPr algn="ctr"/>
            <a:r>
              <a:rPr lang="en-US" sz="5400" dirty="0" smtClean="0"/>
              <a:t>SUSTAINABLE DEVELOPMENT</a:t>
            </a:r>
          </a:p>
        </p:txBody>
      </p:sp>
      <p:sp>
        <p:nvSpPr>
          <p:cNvPr id="48131" name="Content Placeholder 2"/>
          <p:cNvSpPr>
            <a:spLocks noGrp="1"/>
          </p:cNvSpPr>
          <p:nvPr>
            <p:ph idx="1"/>
          </p:nvPr>
        </p:nvSpPr>
        <p:spPr>
          <a:xfrm>
            <a:off x="0" y="1143000"/>
            <a:ext cx="9144000" cy="5334000"/>
          </a:xfrm>
        </p:spPr>
        <p:txBody>
          <a:bodyPr>
            <a:normAutofit/>
          </a:bodyPr>
          <a:lstStyle/>
          <a:p>
            <a:pPr>
              <a:buFont typeface="Wingdings 2" pitchFamily="18" charset="2"/>
              <a:buChar char="P"/>
            </a:pPr>
            <a:r>
              <a:rPr lang="en-US" dirty="0" smtClean="0"/>
              <a:t>Sustainable Development is the surreptitious method that Big Government is using to redistribu</a:t>
            </a:r>
            <a:r>
              <a:rPr lang="en-US" i="1" dirty="0" smtClean="0"/>
              <a:t>te our wealth </a:t>
            </a:r>
            <a:r>
              <a:rPr lang="en-US" dirty="0" smtClean="0"/>
              <a:t>to folks who did not earn it, but will be a guaranteed vote for the politician who “redistributes” it to them. </a:t>
            </a:r>
          </a:p>
          <a:p>
            <a:pPr>
              <a:buFont typeface="Wingdings 2" pitchFamily="18" charset="2"/>
              <a:buChar char="P"/>
            </a:pPr>
            <a:r>
              <a:rPr lang="en-US" dirty="0" smtClean="0"/>
              <a:t>Socialism thrives on governments stealing from the rich to give to the poor—this is “redistribution” of wealth. Another name for this diabolical practice is Sustainable Development.</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2"/>
          <p:cNvSpPr>
            <a:spLocks noGrp="1"/>
          </p:cNvSpPr>
          <p:nvPr>
            <p:ph idx="1"/>
          </p:nvPr>
        </p:nvSpPr>
        <p:spPr>
          <a:xfrm>
            <a:off x="0" y="0"/>
            <a:ext cx="9144000" cy="6858000"/>
          </a:xfrm>
        </p:spPr>
        <p:txBody>
          <a:bodyPr>
            <a:normAutofit/>
          </a:bodyPr>
          <a:lstStyle/>
          <a:p>
            <a:pPr algn="ctr">
              <a:buFont typeface="Arial" charset="0"/>
              <a:buNone/>
            </a:pPr>
            <a:r>
              <a:rPr lang="en-US" u="sng" dirty="0" smtClean="0"/>
              <a:t>Slogans of “Sustainable Development” are such words and phrases as:</a:t>
            </a:r>
          </a:p>
          <a:p>
            <a:pPr lvl="1"/>
            <a:r>
              <a:rPr lang="en-US" dirty="0" smtClean="0"/>
              <a:t>Community Development</a:t>
            </a:r>
          </a:p>
          <a:p>
            <a:pPr lvl="1"/>
            <a:r>
              <a:rPr lang="en-US" dirty="0" smtClean="0"/>
              <a:t>Historic Preservation</a:t>
            </a:r>
          </a:p>
          <a:p>
            <a:pPr lvl="1"/>
            <a:r>
              <a:rPr lang="en-US" dirty="0" smtClean="0"/>
              <a:t>“Partnerships” between government and private business.</a:t>
            </a:r>
          </a:p>
          <a:p>
            <a:pPr lvl="1"/>
            <a:r>
              <a:rPr lang="en-US" dirty="0" smtClean="0"/>
              <a:t>Social Justice</a:t>
            </a:r>
          </a:p>
          <a:p>
            <a:pPr lvl="1"/>
            <a:r>
              <a:rPr lang="en-US" dirty="0" smtClean="0"/>
              <a:t>“Facilitators” outline a “vision” for a community  enforced by “consensus.”</a:t>
            </a:r>
          </a:p>
          <a:p>
            <a:pPr lvl="1"/>
            <a:r>
              <a:rPr lang="en-US" dirty="0" smtClean="0"/>
              <a:t>Protection of our Environment</a:t>
            </a:r>
          </a:p>
          <a:p>
            <a:pPr lvl="1"/>
            <a:r>
              <a:rPr lang="en-US" dirty="0" smtClean="0">
                <a:solidFill>
                  <a:srgbClr val="C00000"/>
                </a:solidFill>
              </a:rPr>
              <a:t>These are all part of the strategy of Marxist Socialists who now are in leadership in our country!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38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38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38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38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52400" y="152400"/>
            <a:ext cx="8991600" cy="1066800"/>
          </a:xfrm>
        </p:spPr>
        <p:txBody>
          <a:bodyPr>
            <a:normAutofit fontScale="90000"/>
          </a:bodyPr>
          <a:lstStyle/>
          <a:p>
            <a:r>
              <a:rPr lang="en-US" sz="3600" u="sng" dirty="0" smtClean="0"/>
              <a:t>Slogans of “Sustainable Development” are such words and phrases as:</a:t>
            </a:r>
            <a:endParaRPr lang="en-US" sz="3600" dirty="0" smtClean="0"/>
          </a:p>
        </p:txBody>
      </p:sp>
      <p:sp>
        <p:nvSpPr>
          <p:cNvPr id="3" name="Content Placeholder 2"/>
          <p:cNvSpPr>
            <a:spLocks noGrp="1"/>
          </p:cNvSpPr>
          <p:nvPr>
            <p:ph sz="half" idx="1"/>
          </p:nvPr>
        </p:nvSpPr>
        <p:spPr>
          <a:xfrm>
            <a:off x="228600" y="1295400"/>
            <a:ext cx="4267200" cy="5257800"/>
          </a:xfrm>
        </p:spPr>
        <p:txBody>
          <a:bodyPr>
            <a:normAutofit/>
          </a:bodyPr>
          <a:lstStyle/>
          <a:p>
            <a:r>
              <a:rPr lang="en-US" dirty="0" smtClean="0"/>
              <a:t>Free Trade</a:t>
            </a:r>
          </a:p>
          <a:p>
            <a:r>
              <a:rPr lang="en-US" dirty="0" smtClean="0"/>
              <a:t>Social Justice</a:t>
            </a:r>
          </a:p>
          <a:p>
            <a:r>
              <a:rPr lang="en-US" dirty="0" smtClean="0"/>
              <a:t>Consensus</a:t>
            </a:r>
          </a:p>
          <a:p>
            <a:r>
              <a:rPr lang="en-US" dirty="0" smtClean="0"/>
              <a:t>Global Truth</a:t>
            </a:r>
          </a:p>
          <a:p>
            <a:r>
              <a:rPr lang="en-US" dirty="0" smtClean="0"/>
              <a:t>Partnerships</a:t>
            </a:r>
          </a:p>
          <a:p>
            <a:r>
              <a:rPr lang="en-US" dirty="0" smtClean="0"/>
              <a:t>Preservation</a:t>
            </a:r>
          </a:p>
          <a:p>
            <a:r>
              <a:rPr lang="en-US" dirty="0" smtClean="0"/>
              <a:t>Stakeholders</a:t>
            </a:r>
          </a:p>
          <a:p>
            <a:r>
              <a:rPr lang="en-US" dirty="0" smtClean="0"/>
              <a:t>Land Use</a:t>
            </a:r>
          </a:p>
          <a:p>
            <a:r>
              <a:rPr lang="en-US" dirty="0" smtClean="0"/>
              <a:t>Environmental Protection</a:t>
            </a:r>
          </a:p>
        </p:txBody>
      </p:sp>
      <p:sp>
        <p:nvSpPr>
          <p:cNvPr id="4" name="Content Placeholder 3"/>
          <p:cNvSpPr>
            <a:spLocks noGrp="1"/>
          </p:cNvSpPr>
          <p:nvPr>
            <p:ph sz="half" idx="2"/>
          </p:nvPr>
        </p:nvSpPr>
        <p:spPr>
          <a:xfrm>
            <a:off x="4648200" y="1295400"/>
            <a:ext cx="4267200" cy="5257800"/>
          </a:xfrm>
        </p:spPr>
        <p:txBody>
          <a:bodyPr>
            <a:normAutofit/>
          </a:bodyPr>
          <a:lstStyle/>
          <a:p>
            <a:r>
              <a:rPr lang="en-US" dirty="0" smtClean="0"/>
              <a:t>Development</a:t>
            </a:r>
          </a:p>
          <a:p>
            <a:r>
              <a:rPr lang="en-US" dirty="0" smtClean="0"/>
              <a:t>Diversity</a:t>
            </a:r>
          </a:p>
          <a:p>
            <a:r>
              <a:rPr lang="en-US" dirty="0" smtClean="0"/>
              <a:t>Visioning</a:t>
            </a:r>
          </a:p>
          <a:p>
            <a:r>
              <a:rPr lang="en-US" dirty="0" smtClean="0"/>
              <a:t>Open Space</a:t>
            </a:r>
          </a:p>
          <a:p>
            <a:r>
              <a:rPr lang="en-US" dirty="0" smtClean="0"/>
              <a:t>Heritage</a:t>
            </a:r>
          </a:p>
          <a:p>
            <a:r>
              <a:rPr lang="en-US" dirty="0" smtClean="0"/>
              <a:t>Comprehensive Planning</a:t>
            </a:r>
          </a:p>
          <a:p>
            <a:r>
              <a:rPr lang="en-US" dirty="0" smtClean="0"/>
              <a:t>Critical Thinking</a:t>
            </a:r>
          </a:p>
          <a:p>
            <a:r>
              <a:rPr lang="en-US" dirty="0" smtClean="0"/>
              <a:t>Community Service</a:t>
            </a:r>
          </a:p>
          <a:p>
            <a:r>
              <a:rPr lang="en-US" dirty="0" smtClean="0"/>
              <a:t>Volunteerism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9144000" cy="4648200"/>
          </a:xfrm>
        </p:spPr>
        <p:txBody>
          <a:bodyPr>
            <a:normAutofit/>
          </a:bodyPr>
          <a:lstStyle/>
          <a:p>
            <a:pPr algn="ctr">
              <a:buFont typeface="Arial" charset="0"/>
              <a:buNone/>
            </a:pPr>
            <a:r>
              <a:rPr lang="en-US" sz="5400" dirty="0" smtClean="0"/>
              <a:t>Sustainablist policy focuses on three components:</a:t>
            </a:r>
          </a:p>
          <a:p>
            <a:pPr>
              <a:buNone/>
            </a:pPr>
            <a:r>
              <a:rPr lang="en-US" sz="4800" dirty="0" smtClean="0"/>
              <a:t>1) Global Land Use</a:t>
            </a:r>
          </a:p>
          <a:p>
            <a:pPr>
              <a:buNone/>
            </a:pPr>
            <a:r>
              <a:rPr lang="en-US" sz="4800" dirty="0" smtClean="0"/>
              <a:t>2) Global Education</a:t>
            </a:r>
          </a:p>
          <a:p>
            <a:pPr>
              <a:buNone/>
            </a:pPr>
            <a:r>
              <a:rPr lang="en-US" sz="4800" dirty="0" smtClean="0"/>
              <a:t>3) Global Population Control</a:t>
            </a:r>
          </a:p>
        </p:txBody>
      </p:sp>
      <p:pic>
        <p:nvPicPr>
          <p:cNvPr id="4" name="Picture 3" descr="Globalist agenda-Save the planet kill yourself.jpg"/>
          <p:cNvPicPr>
            <a:picLocks noChangeAspect="1"/>
          </p:cNvPicPr>
          <p:nvPr/>
        </p:nvPicPr>
        <p:blipFill>
          <a:blip r:embed="rId3" cstate="print"/>
          <a:stretch>
            <a:fillRect/>
          </a:stretch>
        </p:blipFill>
        <p:spPr>
          <a:xfrm>
            <a:off x="6248400" y="4572000"/>
            <a:ext cx="2701246" cy="1878210"/>
          </a:xfrm>
          <a:prstGeom prst="rect">
            <a:avLst/>
          </a:prstGeom>
          <a:effectLst>
            <a:reflection blurRad="6350" stA="52000" endA="300" endPos="35000" dir="5400000" sy="-100000" algn="bl" rotWithShape="0"/>
          </a:effectLst>
        </p:spPr>
      </p:pic>
      <p:pic>
        <p:nvPicPr>
          <p:cNvPr id="5" name="Picture 4" descr="Globalist agenda-children around the world.bmp"/>
          <p:cNvPicPr>
            <a:picLocks noChangeAspect="1"/>
          </p:cNvPicPr>
          <p:nvPr/>
        </p:nvPicPr>
        <p:blipFill>
          <a:blip r:embed="rId4" cstate="print"/>
          <a:stretch>
            <a:fillRect/>
          </a:stretch>
        </p:blipFill>
        <p:spPr>
          <a:xfrm>
            <a:off x="6057900" y="1714500"/>
            <a:ext cx="1943100" cy="1943100"/>
          </a:xfrm>
          <a:prstGeom prst="rect">
            <a:avLst/>
          </a:prstGeom>
        </p:spPr>
      </p:pic>
      <p:pic>
        <p:nvPicPr>
          <p:cNvPr id="6" name="Picture 5" descr="world map in color like earthlights.jpg"/>
          <p:cNvPicPr>
            <a:picLocks noChangeAspect="1"/>
          </p:cNvPicPr>
          <p:nvPr/>
        </p:nvPicPr>
        <p:blipFill>
          <a:blip r:embed="rId5" cstate="print"/>
          <a:srcRect t="12425" r="4167" b="22946"/>
          <a:stretch>
            <a:fillRect/>
          </a:stretch>
        </p:blipFill>
        <p:spPr>
          <a:xfrm>
            <a:off x="304800" y="4267200"/>
            <a:ext cx="5502350" cy="2057400"/>
          </a:xfrm>
          <a:prstGeom prst="rect">
            <a:avLst/>
          </a:prstGeom>
          <a:effectLst>
            <a:outerShdw blurRad="50800" dist="38100" dir="2700000" algn="tl" rotWithShape="0">
              <a:prstClr val="black">
                <a:alpha val="40000"/>
              </a:prstClr>
            </a:outerShdw>
            <a:reflection blurRad="6350" stA="52000" endA="300" endPos="3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28600" y="1143000"/>
            <a:ext cx="4267200" cy="5715000"/>
          </a:xfrm>
        </p:spPr>
        <p:txBody>
          <a:bodyPr>
            <a:normAutofit/>
          </a:bodyPr>
          <a:lstStyle/>
          <a:p>
            <a:pPr>
              <a:buNone/>
            </a:pPr>
            <a:r>
              <a:rPr lang="en-US" sz="3200" dirty="0" smtClean="0">
                <a:solidFill>
                  <a:schemeClr val="accent2">
                    <a:lumMod val="75000"/>
                  </a:schemeClr>
                </a:solidFill>
              </a:rPr>
              <a:t>    THE MARXIST-SOCIALIST AGENDA OF SUSTAINABLE DEVELOPMENT IS SUPPORTED AND ENABLED BY KEYNESIAN ECONOMICS WHICH ENABLES GLOBAL POPULATION CONTROL.</a:t>
            </a:r>
            <a:endParaRPr lang="en-US" sz="3200" dirty="0">
              <a:solidFill>
                <a:schemeClr val="accent2">
                  <a:lumMod val="75000"/>
                </a:schemeClr>
              </a:solidFill>
            </a:endParaRPr>
          </a:p>
        </p:txBody>
      </p:sp>
      <p:sp>
        <p:nvSpPr>
          <p:cNvPr id="6" name="Content Placeholder 5"/>
          <p:cNvSpPr>
            <a:spLocks noGrp="1"/>
          </p:cNvSpPr>
          <p:nvPr>
            <p:ph sz="half" idx="2"/>
          </p:nvPr>
        </p:nvSpPr>
        <p:spPr/>
        <p:txBody>
          <a:bodyPr>
            <a:normAutofit/>
          </a:bodyPr>
          <a:lstStyle/>
          <a:p>
            <a:endParaRPr lang="en-US" dirty="0"/>
          </a:p>
        </p:txBody>
      </p:sp>
      <p:pic>
        <p:nvPicPr>
          <p:cNvPr id="4" name="Picture 3" descr="keynes in cartoon.jpg"/>
          <p:cNvPicPr>
            <a:picLocks noChangeAspect="1"/>
          </p:cNvPicPr>
          <p:nvPr/>
        </p:nvPicPr>
        <p:blipFill>
          <a:blip r:embed="rId3" cstate="print"/>
          <a:stretch>
            <a:fillRect/>
          </a:stretch>
        </p:blipFill>
        <p:spPr>
          <a:xfrm>
            <a:off x="4724400" y="1219200"/>
            <a:ext cx="3962400" cy="45720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56700" cy="6743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dirty="0"/>
          </a:p>
        </p:txBody>
      </p:sp>
      <p:pic>
        <p:nvPicPr>
          <p:cNvPr id="184323" name="Picture 6" descr="tmp_4200_61.dat"/>
          <p:cNvPicPr>
            <a:picLocks/>
          </p:cNvPicPr>
          <p:nvPr/>
        </p:nvPicPr>
        <p:blipFill>
          <a:blip r:embed="rId3" cstate="print"/>
          <a:srcRect/>
          <a:stretch>
            <a:fillRect/>
          </a:stretch>
        </p:blipFill>
        <p:spPr bwMode="auto">
          <a:xfrm>
            <a:off x="914400" y="0"/>
            <a:ext cx="7391400" cy="6705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0" y="0"/>
            <a:ext cx="9144000" cy="1981200"/>
          </a:xfrm>
        </p:spPr>
        <p:txBody>
          <a:bodyPr/>
          <a:lstStyle/>
          <a:p>
            <a:pPr algn="ctr"/>
            <a:r>
              <a:rPr lang="en-US" dirty="0" smtClean="0"/>
              <a:t>John Maynard Keynes, </a:t>
            </a:r>
            <a:r>
              <a:rPr lang="en-US" i="1" dirty="0" smtClean="0"/>
              <a:t>The Economic Consequences of the Peace, </a:t>
            </a:r>
            <a:r>
              <a:rPr lang="en-US" sz="3200" dirty="0" smtClean="0"/>
              <a:t>pp. 235, 236</a:t>
            </a:r>
            <a:endParaRPr lang="en-US" dirty="0" smtClean="0"/>
          </a:p>
        </p:txBody>
      </p:sp>
      <p:sp>
        <p:nvSpPr>
          <p:cNvPr id="54275" name="Content Placeholder 2"/>
          <p:cNvSpPr>
            <a:spLocks noGrp="1"/>
          </p:cNvSpPr>
          <p:nvPr>
            <p:ph idx="1"/>
          </p:nvPr>
        </p:nvSpPr>
        <p:spPr>
          <a:xfrm>
            <a:off x="3124200" y="1752600"/>
            <a:ext cx="6019800" cy="4876800"/>
          </a:xfrm>
        </p:spPr>
        <p:txBody>
          <a:bodyPr>
            <a:normAutofit/>
          </a:bodyPr>
          <a:lstStyle/>
          <a:p>
            <a:pPr>
              <a:buFont typeface="Arial" charset="0"/>
              <a:buNone/>
            </a:pPr>
            <a:r>
              <a:rPr lang="en-US" dirty="0" smtClean="0"/>
              <a:t>    “By a continuing process of inflation, governments can confiscate, secretly and unobserved, an important part of the wealth of their citizens. There is no subtler, no surer means of over-turning the existing basis of a society than to debauch its currency.  </a:t>
            </a:r>
          </a:p>
        </p:txBody>
      </p:sp>
      <p:pic>
        <p:nvPicPr>
          <p:cNvPr id="4" name="Picture 3" descr="keynes in black and white.jpg"/>
          <p:cNvPicPr>
            <a:picLocks noChangeAspect="1"/>
          </p:cNvPicPr>
          <p:nvPr/>
        </p:nvPicPr>
        <p:blipFill>
          <a:blip r:embed="rId3" cstate="print"/>
          <a:srcRect r="4453" b="4211"/>
          <a:stretch>
            <a:fillRect/>
          </a:stretch>
        </p:blipFill>
        <p:spPr>
          <a:xfrm>
            <a:off x="533399" y="2057400"/>
            <a:ext cx="2286001" cy="2971800"/>
          </a:xfrm>
          <a:prstGeom prst="rect">
            <a:avLst/>
          </a:prstGeom>
        </p:spPr>
      </p:pic>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a:xfrm>
            <a:off x="381000" y="0"/>
            <a:ext cx="8229600" cy="1143000"/>
          </a:xfrm>
        </p:spPr>
        <p:txBody>
          <a:bodyPr>
            <a:normAutofit/>
          </a:bodyPr>
          <a:lstStyle/>
          <a:p>
            <a:pPr algn="ctr"/>
            <a:r>
              <a:rPr lang="en-US" sz="6000" dirty="0" smtClean="0"/>
              <a:t>Keynes, continues:</a:t>
            </a:r>
          </a:p>
        </p:txBody>
      </p:sp>
      <p:sp>
        <p:nvSpPr>
          <p:cNvPr id="55299" name="Content Placeholder 2"/>
          <p:cNvSpPr>
            <a:spLocks noGrp="1"/>
          </p:cNvSpPr>
          <p:nvPr>
            <p:ph idx="1"/>
          </p:nvPr>
        </p:nvSpPr>
        <p:spPr>
          <a:xfrm>
            <a:off x="0" y="1219200"/>
            <a:ext cx="5638800" cy="5638800"/>
          </a:xfrm>
        </p:spPr>
        <p:txBody>
          <a:bodyPr>
            <a:noAutofit/>
          </a:bodyPr>
          <a:lstStyle/>
          <a:p>
            <a:pPr>
              <a:buFont typeface="Arial" charset="0"/>
              <a:buNone/>
            </a:pPr>
            <a:r>
              <a:rPr lang="en-US" sz="3600" dirty="0" smtClean="0"/>
              <a:t>The process engages all the hidden forces of economic law on the side of destruction, and it does so in a manner which not one man in a million is able to diagnose.”</a:t>
            </a:r>
          </a:p>
          <a:p>
            <a:pPr>
              <a:buFont typeface="Arial" charset="0"/>
              <a:buNone/>
            </a:pPr>
            <a:r>
              <a:rPr lang="en-US" sz="2400" dirty="0" smtClean="0"/>
              <a:t>	Quoted by the </a:t>
            </a:r>
            <a:r>
              <a:rPr lang="en-US" sz="2400" i="1" dirty="0" smtClean="0"/>
              <a:t>McAlvany Intelligence Advisor</a:t>
            </a:r>
            <a:r>
              <a:rPr lang="en-US" sz="2400" dirty="0" smtClean="0"/>
              <a:t>, Sept. 2010</a:t>
            </a:r>
          </a:p>
        </p:txBody>
      </p:sp>
      <p:pic>
        <p:nvPicPr>
          <p:cNvPr id="4" name="Picture 3" descr="keynesian_economics political in color.jpg"/>
          <p:cNvPicPr>
            <a:picLocks noChangeAspect="1"/>
          </p:cNvPicPr>
          <p:nvPr/>
        </p:nvPicPr>
        <p:blipFill>
          <a:blip r:embed="rId3" cstate="print"/>
          <a:stretch>
            <a:fillRect/>
          </a:stretch>
        </p:blipFill>
        <p:spPr>
          <a:xfrm>
            <a:off x="5130800" y="2895600"/>
            <a:ext cx="4013200" cy="3009900"/>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Content Placeholder 2"/>
          <p:cNvSpPr>
            <a:spLocks noGrp="1"/>
          </p:cNvSpPr>
          <p:nvPr>
            <p:ph idx="1"/>
          </p:nvPr>
        </p:nvSpPr>
        <p:spPr>
          <a:xfrm>
            <a:off x="0" y="1295400"/>
            <a:ext cx="4495800" cy="3962400"/>
          </a:xfrm>
        </p:spPr>
        <p:txBody>
          <a:bodyPr>
            <a:noAutofit/>
          </a:bodyPr>
          <a:lstStyle/>
          <a:p>
            <a:pPr algn="ctr">
              <a:buFont typeface="Arial" charset="0"/>
              <a:buNone/>
            </a:pPr>
            <a:r>
              <a:rPr lang="en-US" sz="4800" dirty="0" smtClean="0"/>
              <a:t>Ultimately Keynsian economics results in Hyperinflation!</a:t>
            </a:r>
          </a:p>
        </p:txBody>
      </p:sp>
      <p:pic>
        <p:nvPicPr>
          <p:cNvPr id="3" name="Picture 2" descr="obama-spending cartoon.jpg"/>
          <p:cNvPicPr>
            <a:picLocks noChangeAspect="1"/>
          </p:cNvPicPr>
          <p:nvPr/>
        </p:nvPicPr>
        <p:blipFill>
          <a:blip r:embed="rId3" cstate="print"/>
          <a:stretch>
            <a:fillRect/>
          </a:stretch>
        </p:blipFill>
        <p:spPr>
          <a:xfrm>
            <a:off x="4648200" y="838200"/>
            <a:ext cx="4102905" cy="4800600"/>
          </a:xfrm>
          <a:prstGeom prst="rect">
            <a:avLst/>
          </a:prstGeom>
          <a:ln w="88900" cap="sq" cmpd="thickThin">
            <a:solidFill>
              <a:srgbClr val="000000"/>
            </a:solidFill>
            <a:prstDash val="solid"/>
            <a:miter lim="800000"/>
          </a:ln>
          <a:effectLst>
            <a:innerShdw blurRad="76200">
              <a:srgbClr val="000000"/>
            </a:innerShdw>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0" y="0"/>
            <a:ext cx="9144000" cy="1295400"/>
          </a:xfrm>
        </p:spPr>
        <p:txBody>
          <a:bodyPr>
            <a:normAutofit/>
          </a:bodyPr>
          <a:lstStyle/>
          <a:p>
            <a:pPr algn="ctr"/>
            <a:r>
              <a:rPr lang="en-US" dirty="0" smtClean="0">
                <a:solidFill>
                  <a:schemeClr val="accent2">
                    <a:lumMod val="75000"/>
                  </a:schemeClr>
                </a:solidFill>
              </a:rPr>
              <a:t>The EIGHT Deadly Signs on the Way to Hyperinflation:</a:t>
            </a:r>
          </a:p>
        </p:txBody>
      </p:sp>
      <p:sp>
        <p:nvSpPr>
          <p:cNvPr id="41987" name="Content Placeholder 2"/>
          <p:cNvSpPr>
            <a:spLocks noGrp="1"/>
          </p:cNvSpPr>
          <p:nvPr>
            <p:ph idx="1"/>
          </p:nvPr>
        </p:nvSpPr>
        <p:spPr>
          <a:xfrm>
            <a:off x="0" y="1295400"/>
            <a:ext cx="8991600" cy="5562600"/>
          </a:xfrm>
        </p:spPr>
        <p:txBody>
          <a:bodyPr/>
          <a:lstStyle/>
          <a:p>
            <a:pPr>
              <a:buFont typeface="Arial" charset="0"/>
              <a:buNone/>
            </a:pPr>
            <a:r>
              <a:rPr lang="en-US" dirty="0" smtClean="0"/>
              <a:t>    </a:t>
            </a:r>
            <a:r>
              <a:rPr lang="en-US" sz="3600" dirty="0" smtClean="0"/>
              <a:t>1. The moral erosion that results when a nation prioritizes greed and pleasure above Biblical Principles.</a:t>
            </a:r>
          </a:p>
          <a:p>
            <a:pPr>
              <a:buFont typeface="Arial" charset="0"/>
              <a:buNone/>
            </a:pPr>
            <a:r>
              <a:rPr lang="en-US" sz="3600" dirty="0" smtClean="0"/>
              <a:t>    2. The creation of a Fiat Currency System.</a:t>
            </a:r>
          </a:p>
          <a:p>
            <a:pPr>
              <a:buFont typeface="Arial" charset="0"/>
              <a:buNone/>
            </a:pPr>
            <a:r>
              <a:rPr lang="en-US" sz="3600" dirty="0" smtClean="0"/>
              <a:t>    3. Price distortion resulting from the easy availability of credit.</a:t>
            </a:r>
          </a:p>
          <a:p>
            <a:pPr>
              <a:buFont typeface="Arial" charset="0"/>
              <a:buNone/>
            </a:pPr>
            <a:r>
              <a:rPr lang="en-US" sz="3600" dirty="0" smtClean="0"/>
              <a:t>    4. The bursting of the credit bubble.</a:t>
            </a:r>
          </a:p>
          <a:p>
            <a:pPr>
              <a:buFont typeface="Arial" charset="0"/>
              <a:buNone/>
            </a:pPr>
            <a:r>
              <a:rPr lang="en-US" sz="3600" dirty="0" smtClean="0"/>
              <a:t>    5. The sharp reduction of available credit.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9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98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98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19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198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a:xfrm>
            <a:off x="228600" y="0"/>
            <a:ext cx="8686800" cy="1447800"/>
          </a:xfrm>
        </p:spPr>
        <p:txBody>
          <a:bodyPr>
            <a:noAutofit/>
          </a:bodyPr>
          <a:lstStyle/>
          <a:p>
            <a:pPr algn="ctr"/>
            <a:r>
              <a:rPr lang="en-US" dirty="0" smtClean="0">
                <a:solidFill>
                  <a:schemeClr val="accent2">
                    <a:lumMod val="75000"/>
                  </a:schemeClr>
                </a:solidFill>
              </a:rPr>
              <a:t>The EIGHT Deadly Signs on the Way to Hyperinflation:</a:t>
            </a:r>
          </a:p>
        </p:txBody>
      </p:sp>
      <p:sp>
        <p:nvSpPr>
          <p:cNvPr id="43011" name="Content Placeholder 2"/>
          <p:cNvSpPr>
            <a:spLocks noGrp="1"/>
          </p:cNvSpPr>
          <p:nvPr>
            <p:ph idx="1"/>
          </p:nvPr>
        </p:nvSpPr>
        <p:spPr>
          <a:xfrm>
            <a:off x="-76200" y="1371600"/>
            <a:ext cx="9144000" cy="5410200"/>
          </a:xfrm>
        </p:spPr>
        <p:txBody>
          <a:bodyPr>
            <a:noAutofit/>
          </a:bodyPr>
          <a:lstStyle/>
          <a:p>
            <a:pPr>
              <a:buFont typeface="Arial" charset="0"/>
              <a:buNone/>
            </a:pPr>
            <a:r>
              <a:rPr lang="en-US" sz="4000" dirty="0" smtClean="0"/>
              <a:t> </a:t>
            </a:r>
            <a:r>
              <a:rPr lang="en-US" sz="3600" dirty="0" smtClean="0"/>
              <a:t>6. </a:t>
            </a:r>
            <a:r>
              <a:rPr lang="en-US" sz="3500" dirty="0" smtClean="0"/>
              <a:t>The short-term deflation of certain High-  Ticket asset prices [e.g. housing]</a:t>
            </a:r>
          </a:p>
          <a:p>
            <a:pPr>
              <a:buFont typeface="Arial" charset="0"/>
              <a:buNone/>
            </a:pPr>
            <a:r>
              <a:rPr lang="en-US" sz="3500" dirty="0" smtClean="0"/>
              <a:t>  7. The hasty printing of money out of thin air [Stimulus and TARP].</a:t>
            </a:r>
          </a:p>
          <a:p>
            <a:pPr>
              <a:buFont typeface="Arial" charset="0"/>
              <a:buNone/>
            </a:pPr>
            <a:r>
              <a:rPr lang="en-US" sz="3500" dirty="0" smtClean="0"/>
              <a:t>  8. The rapid acceleration of cash through the market place.</a:t>
            </a:r>
          </a:p>
          <a:p>
            <a:pPr algn="ctr">
              <a:buFont typeface="Arial" charset="0"/>
              <a:buNone/>
            </a:pPr>
            <a:r>
              <a:rPr lang="en-US" sz="3600" dirty="0" smtClean="0">
                <a:solidFill>
                  <a:schemeClr val="accent2">
                    <a:lumMod val="75000"/>
                  </a:schemeClr>
                </a:solidFill>
              </a:rPr>
              <a:t>“You will know hyperinflation is here when you  see the eighth and final sign.”</a:t>
            </a:r>
          </a:p>
          <a:p>
            <a:pPr algn="ctr">
              <a:buFont typeface="Arial" charset="0"/>
              <a:buNone/>
            </a:pPr>
            <a:r>
              <a:rPr lang="en-US" sz="2800" i="1" dirty="0" smtClean="0">
                <a:solidFill>
                  <a:schemeClr val="accent2">
                    <a:lumMod val="75000"/>
                  </a:schemeClr>
                </a:solidFill>
              </a:rPr>
              <a:t>The McAlvany Intelligence Advisor</a:t>
            </a:r>
            <a:r>
              <a:rPr lang="en-US" sz="2800" dirty="0" smtClean="0">
                <a:solidFill>
                  <a:schemeClr val="accent2">
                    <a:lumMod val="75000"/>
                  </a:schemeClr>
                </a:solidFill>
              </a:rPr>
              <a:t>, Sept. 2010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0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30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30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01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HYPERINFLATION:</a:t>
            </a:r>
            <a:endParaRPr lang="en-US" sz="4800" dirty="0"/>
          </a:p>
        </p:txBody>
      </p:sp>
      <p:sp>
        <p:nvSpPr>
          <p:cNvPr id="3" name="Content Placeholder 2"/>
          <p:cNvSpPr>
            <a:spLocks noGrp="1"/>
          </p:cNvSpPr>
          <p:nvPr>
            <p:ph idx="1"/>
          </p:nvPr>
        </p:nvSpPr>
        <p:spPr/>
        <p:txBody>
          <a:bodyPr>
            <a:normAutofit/>
          </a:bodyPr>
          <a:lstStyle/>
          <a:p>
            <a:r>
              <a:rPr lang="en-US" dirty="0" smtClean="0"/>
              <a:t>This is when a family making $70,000.00/yr is, within a few months needing $250,000.</a:t>
            </a:r>
          </a:p>
          <a:p>
            <a:r>
              <a:rPr lang="en-US" dirty="0" smtClean="0"/>
              <a:t>The Harry Reeds and Nancy </a:t>
            </a:r>
            <a:r>
              <a:rPr lang="en-US" dirty="0" err="1" smtClean="0"/>
              <a:t>Pelosies</a:t>
            </a:r>
            <a:r>
              <a:rPr lang="en-US" dirty="0" smtClean="0"/>
              <a:t> [elites] have their money stashed away in various foundations and trusts and report very little as salaries so pay very little in taxes.</a:t>
            </a:r>
          </a:p>
          <a:p>
            <a:r>
              <a:rPr lang="en-US" dirty="0" smtClean="0"/>
              <a:t>The aim of Hyperinflation is to destroy [bankrupt] the middle class.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0"/>
            <a:ext cx="8229600" cy="1143000"/>
          </a:xfrm>
        </p:spPr>
        <p:txBody>
          <a:bodyPr>
            <a:normAutofit/>
          </a:bodyPr>
          <a:lstStyle/>
          <a:p>
            <a:pPr algn="ctr"/>
            <a:r>
              <a:rPr lang="en-US" sz="5400" dirty="0" smtClean="0">
                <a:solidFill>
                  <a:schemeClr val="accent3">
                    <a:lumMod val="75000"/>
                  </a:schemeClr>
                </a:solidFill>
              </a:rPr>
              <a:t>“America is Bankrupt.”</a:t>
            </a:r>
          </a:p>
        </p:txBody>
      </p:sp>
      <p:sp>
        <p:nvSpPr>
          <p:cNvPr id="59395" name="Content Placeholder 2"/>
          <p:cNvSpPr>
            <a:spLocks noGrp="1"/>
          </p:cNvSpPr>
          <p:nvPr>
            <p:ph idx="1"/>
          </p:nvPr>
        </p:nvSpPr>
        <p:spPr>
          <a:xfrm>
            <a:off x="457200" y="1219200"/>
            <a:ext cx="8229600" cy="1676400"/>
          </a:xfrm>
        </p:spPr>
        <p:txBody>
          <a:bodyPr/>
          <a:lstStyle/>
          <a:p>
            <a:pPr algn="ctr">
              <a:buFont typeface="Arial" charset="0"/>
              <a:buNone/>
            </a:pPr>
            <a:r>
              <a:rPr lang="en-US" dirty="0" smtClean="0">
                <a:solidFill>
                  <a:schemeClr val="accent3">
                    <a:lumMod val="50000"/>
                  </a:schemeClr>
                </a:solidFill>
              </a:rPr>
              <a:t>Paul Craig Roberts, former Assistant Secretary of the Treasury and father of Reagonomics, February  2009</a:t>
            </a:r>
          </a:p>
        </p:txBody>
      </p:sp>
      <p:pic>
        <p:nvPicPr>
          <p:cNvPr id="59396" name="Picture 4" descr="inflation barrel of fun"/>
          <p:cNvPicPr>
            <a:picLocks noChangeAspect="1" noChangeArrowheads="1"/>
          </p:cNvPicPr>
          <p:nvPr/>
        </p:nvPicPr>
        <p:blipFill>
          <a:blip r:embed="rId3" cstate="print"/>
          <a:srcRect/>
          <a:stretch>
            <a:fillRect/>
          </a:stretch>
        </p:blipFill>
        <p:spPr bwMode="auto">
          <a:xfrm>
            <a:off x="2819400" y="2971800"/>
            <a:ext cx="3505200" cy="35052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0418" name="Title 1"/>
          <p:cNvSpPr>
            <a:spLocks noGrp="1"/>
          </p:cNvSpPr>
          <p:nvPr>
            <p:ph type="title"/>
          </p:nvPr>
        </p:nvSpPr>
        <p:spPr>
          <a:xfrm>
            <a:off x="0" y="0"/>
            <a:ext cx="8991600" cy="1295400"/>
          </a:xfrm>
        </p:spPr>
        <p:txBody>
          <a:bodyPr>
            <a:normAutofit/>
          </a:bodyPr>
          <a:lstStyle/>
          <a:p>
            <a:pPr algn="ctr"/>
            <a:r>
              <a:rPr lang="en-US" sz="6000" dirty="0" smtClean="0">
                <a:solidFill>
                  <a:srgbClr val="FFCC99"/>
                </a:solidFill>
                <a:effectLst>
                  <a:outerShdw blurRad="38100" dist="38100" dir="2700000" algn="tl">
                    <a:srgbClr val="000000">
                      <a:alpha val="43137"/>
                    </a:srgbClr>
                  </a:outerShdw>
                </a:effectLst>
                <a:latin typeface="Franklin Gothic Medium" pitchFamily="34" charset="0"/>
              </a:rPr>
              <a:t>1 John 4:4-6</a:t>
            </a:r>
          </a:p>
        </p:txBody>
      </p:sp>
      <p:sp>
        <p:nvSpPr>
          <p:cNvPr id="60419" name="Content Placeholder 2"/>
          <p:cNvSpPr>
            <a:spLocks noGrp="1"/>
          </p:cNvSpPr>
          <p:nvPr>
            <p:ph idx="1"/>
          </p:nvPr>
        </p:nvSpPr>
        <p:spPr>
          <a:xfrm>
            <a:off x="0" y="1554162"/>
            <a:ext cx="9144000" cy="5303838"/>
          </a:xfrm>
        </p:spPr>
        <p:txBody>
          <a:bodyPr>
            <a:normAutofit/>
          </a:bodyPr>
          <a:lstStyle/>
          <a:p>
            <a:pPr algn="ctr">
              <a:buFont typeface="Arial" charset="0"/>
              <a:buNone/>
            </a:pPr>
            <a:r>
              <a:rPr lang="en-US" sz="3600" baseline="30000" dirty="0" smtClean="0">
                <a:latin typeface="Franklin Gothic Demi" pitchFamily="34" charset="0"/>
              </a:rPr>
              <a:t>     </a:t>
            </a:r>
            <a:r>
              <a:rPr lang="en-US" sz="3600" dirty="0" smtClean="0">
                <a:latin typeface="Franklin Gothic Demi" pitchFamily="34" charset="0"/>
              </a:rPr>
              <a:t>“Ye are of God, little children, and have overcome them: because greater is he that is in you, than he that is in the world. </a:t>
            </a:r>
            <a:r>
              <a:rPr lang="en-US" sz="3600" baseline="30000" dirty="0" smtClean="0">
                <a:latin typeface="Franklin Gothic Demi" pitchFamily="34" charset="0"/>
              </a:rPr>
              <a:t>5</a:t>
            </a:r>
            <a:r>
              <a:rPr lang="en-US" sz="3600" dirty="0" smtClean="0">
                <a:latin typeface="Franklin Gothic Demi" pitchFamily="34" charset="0"/>
              </a:rPr>
              <a:t>They are of the world: therefore speak they of the world, and the world heareth them. </a:t>
            </a:r>
            <a:r>
              <a:rPr lang="en-US" sz="3600" baseline="30000" dirty="0" smtClean="0">
                <a:latin typeface="Franklin Gothic Demi" pitchFamily="34" charset="0"/>
              </a:rPr>
              <a:t>6</a:t>
            </a:r>
            <a:r>
              <a:rPr lang="en-US" sz="3600" dirty="0" smtClean="0">
                <a:latin typeface="Franklin Gothic Demi" pitchFamily="34" charset="0"/>
              </a:rPr>
              <a:t>We are of God: he that knoweth God heareth us; he that is not of God heareth not us. Hereby know we the spirit of truth, and the spirit of error.”</a:t>
            </a:r>
          </a:p>
        </p:txBody>
      </p:sp>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Content Placeholder 2"/>
          <p:cNvSpPr>
            <a:spLocks noGrp="1"/>
          </p:cNvSpPr>
          <p:nvPr>
            <p:ph idx="1"/>
          </p:nvPr>
        </p:nvSpPr>
        <p:spPr>
          <a:xfrm>
            <a:off x="0" y="990600"/>
            <a:ext cx="8991600" cy="4724400"/>
          </a:xfrm>
        </p:spPr>
        <p:txBody>
          <a:bodyPr/>
          <a:lstStyle/>
          <a:p>
            <a:pPr algn="ctr">
              <a:buNone/>
            </a:pPr>
            <a:r>
              <a:rPr lang="en-US" dirty="0" smtClean="0"/>
              <a:t>  Sustainable Development and Social Justice: “Land …cannot be treated as an ordinary asset, controlled by individuals and subject to the pressures and inefficiencies of the market. Private land ownership is also a principle instrument of accumulation and concentration of wealth, therefore, contributes to social injustice.”                                                         1976, UN’s Habitat I Conference</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0"/>
            <a:ext cx="8229600" cy="1143000"/>
          </a:xfrm>
        </p:spPr>
        <p:txBody>
          <a:bodyPr>
            <a:normAutofit/>
          </a:bodyPr>
          <a:lstStyle/>
          <a:p>
            <a:r>
              <a:rPr lang="en-US" sz="5400" dirty="0" smtClean="0"/>
              <a:t>Social Injustice:</a:t>
            </a:r>
          </a:p>
        </p:txBody>
      </p:sp>
      <p:sp>
        <p:nvSpPr>
          <p:cNvPr id="3" name="Content Placeholder 2"/>
          <p:cNvSpPr>
            <a:spLocks noGrp="1"/>
          </p:cNvSpPr>
          <p:nvPr>
            <p:ph idx="1"/>
          </p:nvPr>
        </p:nvSpPr>
        <p:spPr>
          <a:xfrm>
            <a:off x="457200" y="1447800"/>
            <a:ext cx="8229600" cy="4724400"/>
          </a:xfrm>
        </p:spPr>
        <p:txBody>
          <a:bodyPr/>
          <a:lstStyle/>
          <a:p>
            <a:pPr>
              <a:buFont typeface="Wingdings 2" pitchFamily="18" charset="2"/>
              <a:buChar char="P"/>
            </a:pPr>
            <a:r>
              <a:rPr lang="en-US" dirty="0" smtClean="0"/>
              <a:t>Some own land, but others do not</a:t>
            </a:r>
          </a:p>
          <a:p>
            <a:pPr>
              <a:buFont typeface="Wingdings 2" pitchFamily="18" charset="2"/>
              <a:buChar char="P"/>
            </a:pPr>
            <a:r>
              <a:rPr lang="en-US" dirty="0" smtClean="0"/>
              <a:t>Some have prosperity, but others do not</a:t>
            </a:r>
          </a:p>
          <a:p>
            <a:pPr>
              <a:buFont typeface="Wingdings 2" pitchFamily="18" charset="2"/>
              <a:buChar char="P"/>
            </a:pPr>
            <a:r>
              <a:rPr lang="en-US" dirty="0" smtClean="0"/>
              <a:t>Some live in USA, but others are kept out</a:t>
            </a:r>
          </a:p>
          <a:p>
            <a:pPr>
              <a:buFont typeface="Wingdings 2" pitchFamily="18" charset="2"/>
              <a:buChar char="P"/>
            </a:pPr>
            <a:r>
              <a:rPr lang="en-US" dirty="0" smtClean="0"/>
              <a:t>Some have education, but others do not</a:t>
            </a:r>
          </a:p>
          <a:p>
            <a:pPr>
              <a:buFont typeface="Wingdings 2" pitchFamily="18" charset="2"/>
              <a:buChar char="P"/>
            </a:pPr>
            <a:r>
              <a:rPr lang="en-US" dirty="0" smtClean="0"/>
              <a:t>Some have health care, but others do not</a:t>
            </a:r>
          </a:p>
          <a:p>
            <a:pPr>
              <a:buFont typeface="Wingdings 2" pitchFamily="18" charset="2"/>
              <a:buChar char="P"/>
            </a:pPr>
            <a:r>
              <a:rPr lang="en-US" dirty="0" smtClean="0"/>
              <a:t>Some families have homes, others do not</a:t>
            </a:r>
          </a:p>
          <a:p>
            <a:pPr>
              <a:buFont typeface="Wingdings 2" pitchFamily="18" charset="2"/>
              <a:buChar char="P"/>
            </a:pPr>
            <a:r>
              <a:rPr lang="en-US" dirty="0" smtClean="0"/>
              <a:t>Some folks speak English, others don’t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Picture 4" descr="scan0008"/>
          <p:cNvPicPr>
            <a:picLocks noChangeAspect="1" noChangeArrowheads="1"/>
          </p:cNvPicPr>
          <p:nvPr/>
        </p:nvPicPr>
        <p:blipFill>
          <a:blip r:embed="rId3" cstate="print"/>
          <a:srcRect/>
          <a:stretch>
            <a:fillRect/>
          </a:stretch>
        </p:blipFill>
        <p:spPr bwMode="auto">
          <a:xfrm>
            <a:off x="2435225" y="9525"/>
            <a:ext cx="4275138" cy="683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Content Placeholder 2"/>
          <p:cNvSpPr>
            <a:spLocks noGrp="1"/>
          </p:cNvSpPr>
          <p:nvPr>
            <p:ph idx="1"/>
          </p:nvPr>
        </p:nvSpPr>
        <p:spPr>
          <a:xfrm>
            <a:off x="228600" y="1143000"/>
            <a:ext cx="8915400" cy="5486400"/>
          </a:xfrm>
        </p:spPr>
        <p:txBody>
          <a:bodyPr>
            <a:noAutofit/>
          </a:bodyPr>
          <a:lstStyle/>
          <a:p>
            <a:pPr algn="ctr">
              <a:buFont typeface="Arial" charset="0"/>
              <a:buNone/>
            </a:pPr>
            <a:r>
              <a:rPr lang="en-US" sz="4400" dirty="0" smtClean="0"/>
              <a:t>    Maurice Strong, Norman Cousins, Robert Muller and Donald Keyes codefied the plans and objectives of Sustainable Development (International Socialism) during their terms at the United Nations.</a:t>
            </a:r>
          </a:p>
        </p:txBody>
      </p:sp>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a:xfrm>
            <a:off x="228600" y="0"/>
            <a:ext cx="8915400" cy="1143000"/>
          </a:xfrm>
        </p:spPr>
        <p:txBody>
          <a:bodyPr>
            <a:normAutofit fontScale="90000"/>
          </a:bodyPr>
          <a:lstStyle/>
          <a:p>
            <a:pPr algn="ctr"/>
            <a:r>
              <a:rPr lang="en-US" dirty="0" smtClean="0"/>
              <a:t>Maurice Strong, Secretary General of the UN’s 1992 Rio Earth Summit:  </a:t>
            </a:r>
          </a:p>
        </p:txBody>
      </p:sp>
      <p:sp>
        <p:nvSpPr>
          <p:cNvPr id="64515" name="Content Placeholder 2"/>
          <p:cNvSpPr>
            <a:spLocks noGrp="1"/>
          </p:cNvSpPr>
          <p:nvPr>
            <p:ph idx="1"/>
          </p:nvPr>
        </p:nvSpPr>
        <p:spPr>
          <a:xfrm>
            <a:off x="0" y="1371600"/>
            <a:ext cx="9144000" cy="4953000"/>
          </a:xfrm>
        </p:spPr>
        <p:txBody>
          <a:bodyPr>
            <a:noAutofit/>
          </a:bodyPr>
          <a:lstStyle/>
          <a:p>
            <a:pPr algn="ctr">
              <a:buNone/>
            </a:pPr>
            <a:r>
              <a:rPr lang="en-US" sz="4000" dirty="0" smtClean="0"/>
              <a:t>  “…Current lifestyles and consumption patterns of the affluent middle class involving high meat intake, use of fossil fuels, appliances, home and work air conditioning, and suburban housing are not sustainable.”</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a:xfrm>
            <a:off x="0" y="0"/>
            <a:ext cx="9144000" cy="990600"/>
          </a:xfrm>
        </p:spPr>
        <p:txBody>
          <a:bodyPr>
            <a:normAutofit fontScale="90000"/>
          </a:bodyPr>
          <a:lstStyle/>
          <a:p>
            <a:pPr algn="ctr"/>
            <a:r>
              <a:rPr lang="en-US" sz="4000" dirty="0" smtClean="0"/>
              <a:t>David Horowitz, </a:t>
            </a:r>
            <a:r>
              <a:rPr lang="en-US" sz="4000" i="1" dirty="0" smtClean="0"/>
              <a:t>Barak Obama’s Rules for Revolution: The Alinsky Model</a:t>
            </a:r>
          </a:p>
        </p:txBody>
      </p:sp>
      <p:sp>
        <p:nvSpPr>
          <p:cNvPr id="65539" name="Content Placeholder 2"/>
          <p:cNvSpPr>
            <a:spLocks noGrp="1"/>
          </p:cNvSpPr>
          <p:nvPr>
            <p:ph idx="1"/>
          </p:nvPr>
        </p:nvSpPr>
        <p:spPr>
          <a:xfrm>
            <a:off x="0" y="1295400"/>
            <a:ext cx="8991600" cy="5562600"/>
          </a:xfrm>
        </p:spPr>
        <p:txBody>
          <a:bodyPr>
            <a:normAutofit/>
          </a:bodyPr>
          <a:lstStyle/>
          <a:p>
            <a:pPr>
              <a:buFont typeface="Wingdings 2" pitchFamily="18" charset="2"/>
              <a:buChar char="P"/>
            </a:pPr>
            <a:r>
              <a:rPr lang="en-US" dirty="0" smtClean="0"/>
              <a:t>“For tactical reasons radicals will make many compromises along the way; but their unfailing purpose – the vision that guides them – is to conduct a war against the system that in their view that makes </a:t>
            </a:r>
            <a:r>
              <a:rPr lang="en-US" dirty="0" smtClean="0">
                <a:solidFill>
                  <a:srgbClr val="C00000"/>
                </a:solidFill>
              </a:rPr>
              <a:t>social injustice </a:t>
            </a:r>
            <a:r>
              <a:rPr lang="en-US" dirty="0" smtClean="0"/>
              <a:t>possible.”</a:t>
            </a:r>
          </a:p>
          <a:p>
            <a:pPr>
              <a:buFont typeface="Wingdings 2" pitchFamily="18" charset="2"/>
              <a:buChar char="P"/>
            </a:pPr>
            <a:r>
              <a:rPr lang="en-US" dirty="0" smtClean="0"/>
              <a:t>Horowitz continues: “When you are in a war – when you think of yourself as in a war – there is no middle ground. Radicals perceive opponents of their causes as enemies on a battlefield, and they set out to destroy them by demonizing and discrediting them personally. </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371600"/>
          </a:xfrm>
        </p:spPr>
        <p:txBody>
          <a:bodyPr>
            <a:normAutofit fontScale="90000"/>
          </a:bodyPr>
          <a:lstStyle/>
          <a:p>
            <a:pPr algn="ctr"/>
            <a:r>
              <a:rPr lang="en-US" dirty="0" smtClean="0"/>
              <a:t>Dedication page in Saul Alinsky’s book:</a:t>
            </a:r>
            <a:br>
              <a:rPr lang="en-US" dirty="0" smtClean="0"/>
            </a:br>
            <a:r>
              <a:rPr lang="en-US" dirty="0" smtClean="0"/>
              <a:t> </a:t>
            </a:r>
            <a:r>
              <a:rPr lang="en-US" i="1" dirty="0" smtClean="0"/>
              <a:t>Rules For Radicals </a:t>
            </a:r>
            <a:endParaRPr lang="en-US" i="1" dirty="0"/>
          </a:p>
        </p:txBody>
      </p:sp>
      <p:pic>
        <p:nvPicPr>
          <p:cNvPr id="331778" name="Picture 2" descr="C:\Documents and Settings\Jenna Dee\Desktop\Taryn's Powerpoint Picture Resource\Saul-alinsky dedication to Lucifer.gif"/>
          <p:cNvPicPr>
            <a:picLocks noGrp="1" noChangeAspect="1" noChangeArrowheads="1"/>
          </p:cNvPicPr>
          <p:nvPr>
            <p:ph idx="1"/>
          </p:nvPr>
        </p:nvPicPr>
        <p:blipFill>
          <a:blip r:embed="rId3" cstate="print"/>
          <a:srcRect/>
          <a:stretch>
            <a:fillRect/>
          </a:stretch>
        </p:blipFill>
        <p:spPr bwMode="auto">
          <a:xfrm>
            <a:off x="914400" y="1993138"/>
            <a:ext cx="7848600" cy="3950462"/>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0" y="0"/>
            <a:ext cx="9144000" cy="1143000"/>
          </a:xfrm>
        </p:spPr>
        <p:txBody>
          <a:bodyPr>
            <a:noAutofit/>
          </a:bodyPr>
          <a:lstStyle/>
          <a:p>
            <a:pPr algn="ctr"/>
            <a:r>
              <a:rPr lang="en-US" sz="3200" dirty="0" smtClean="0"/>
              <a:t>David Horowitz </a:t>
            </a:r>
            <a:r>
              <a:rPr lang="en-US" sz="3200" dirty="0" smtClean="0">
                <a:hlinkClick r:id="rId3"/>
              </a:rPr>
              <a:t>www.frontpagemag.com</a:t>
            </a:r>
            <a:r>
              <a:rPr lang="en-US" sz="3200" dirty="0" smtClean="0"/>
              <a:t> </a:t>
            </a:r>
          </a:p>
        </p:txBody>
      </p:sp>
      <p:sp>
        <p:nvSpPr>
          <p:cNvPr id="66563" name="Content Placeholder 2"/>
          <p:cNvSpPr>
            <a:spLocks noGrp="1"/>
          </p:cNvSpPr>
          <p:nvPr>
            <p:ph idx="1"/>
          </p:nvPr>
        </p:nvSpPr>
        <p:spPr>
          <a:xfrm>
            <a:off x="0" y="1295400"/>
            <a:ext cx="8991600" cy="3048000"/>
          </a:xfrm>
        </p:spPr>
        <p:txBody>
          <a:bodyPr>
            <a:normAutofit/>
          </a:bodyPr>
          <a:lstStyle/>
          <a:p>
            <a:pPr>
              <a:buNone/>
            </a:pPr>
            <a:r>
              <a:rPr lang="en-US" dirty="0" smtClean="0"/>
              <a:t>   The politics of personal destruction is an inevitable weapon of choice for radicals. If your goal is a just world [Social Justice], then the moral code you live by requires you to wage war without quarter.”  </a:t>
            </a:r>
          </a:p>
        </p:txBody>
      </p:sp>
      <p:pic>
        <p:nvPicPr>
          <p:cNvPr id="4" name="Picture 3" descr="politics of Personal Destruction.jpg"/>
          <p:cNvPicPr>
            <a:picLocks noChangeAspect="1"/>
          </p:cNvPicPr>
          <p:nvPr/>
        </p:nvPicPr>
        <p:blipFill>
          <a:blip r:embed="rId4" cstate="print"/>
          <a:stretch>
            <a:fillRect/>
          </a:stretch>
        </p:blipFill>
        <p:spPr>
          <a:xfrm>
            <a:off x="4038600" y="3429000"/>
            <a:ext cx="4200525" cy="2722128"/>
          </a:xfrm>
          <a:prstGeom prst="rect">
            <a:avLst/>
          </a:prstGeom>
          <a:effectLst>
            <a:reflection blurRad="6350" stA="52000" endA="300" endPos="35000" dir="5400000" sy="-100000" algn="bl" rotWithShape="0"/>
          </a:effec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a:xfrm>
            <a:off x="0" y="0"/>
            <a:ext cx="9144000" cy="1066800"/>
          </a:xfrm>
        </p:spPr>
        <p:txBody>
          <a:bodyPr>
            <a:normAutofit fontScale="90000"/>
          </a:bodyPr>
          <a:lstStyle/>
          <a:p>
            <a:pPr algn="ctr"/>
            <a:r>
              <a:rPr lang="en-US" dirty="0" smtClean="0"/>
              <a:t>David Horowitz </a:t>
            </a:r>
            <a:r>
              <a:rPr lang="en-US" dirty="0" smtClean="0">
                <a:hlinkClick r:id="rId3"/>
              </a:rPr>
              <a:t>www.frontpagemag.com</a:t>
            </a:r>
            <a:r>
              <a:rPr lang="en-US" dirty="0" smtClean="0"/>
              <a:t> </a:t>
            </a:r>
          </a:p>
        </p:txBody>
      </p:sp>
      <p:sp>
        <p:nvSpPr>
          <p:cNvPr id="67587" name="Content Placeholder 2"/>
          <p:cNvSpPr>
            <a:spLocks noGrp="1"/>
          </p:cNvSpPr>
          <p:nvPr>
            <p:ph idx="1"/>
          </p:nvPr>
        </p:nvSpPr>
        <p:spPr>
          <a:xfrm>
            <a:off x="0" y="1219200"/>
            <a:ext cx="6172200" cy="5638800"/>
          </a:xfrm>
        </p:spPr>
        <p:txBody>
          <a:bodyPr>
            <a:normAutofit lnSpcReduction="10000"/>
          </a:bodyPr>
          <a:lstStyle/>
          <a:p>
            <a:pPr>
              <a:buFont typeface="Arial" charset="0"/>
              <a:buNone/>
            </a:pPr>
            <a:r>
              <a:rPr lang="en-US" dirty="0" smtClean="0"/>
              <a:t>   Conservatives embrace the system. They believe in its rules of fairness and inclusion. But these rules can also be used by its cynical enemies to destroy it. As [Saul]  Alinsky’s hero Lenin put it, “The capitalists will sell us the rope to hang them.” Or as Alinsky’s own “fourth rule of power tactics” puts it: “Make the enemy live up to its own rules.”</a:t>
            </a:r>
          </a:p>
        </p:txBody>
      </p:sp>
      <p:pic>
        <p:nvPicPr>
          <p:cNvPr id="5" name="Picture 4" descr="stalin-capitalists-quote-tshirt.jpg"/>
          <p:cNvPicPr>
            <a:picLocks noChangeAspect="1"/>
          </p:cNvPicPr>
          <p:nvPr/>
        </p:nvPicPr>
        <p:blipFill>
          <a:blip r:embed="rId4" cstate="print"/>
          <a:srcRect r="57333"/>
          <a:stretch>
            <a:fillRect/>
          </a:stretch>
        </p:blipFill>
        <p:spPr>
          <a:xfrm>
            <a:off x="7315200" y="1371600"/>
            <a:ext cx="1600200" cy="4038600"/>
          </a:xfrm>
          <a:prstGeom prst="rect">
            <a:avLst/>
          </a:prstGeom>
        </p:spPr>
      </p:pic>
      <p:pic>
        <p:nvPicPr>
          <p:cNvPr id="4" name="Picture 3" descr="Stalin.jpg"/>
          <p:cNvPicPr>
            <a:picLocks noChangeAspect="1"/>
          </p:cNvPicPr>
          <p:nvPr/>
        </p:nvPicPr>
        <p:blipFill>
          <a:blip r:embed="rId5" cstate="print"/>
          <a:stretch>
            <a:fillRect/>
          </a:stretch>
        </p:blipFill>
        <p:spPr>
          <a:xfrm>
            <a:off x="5791200" y="3276600"/>
            <a:ext cx="1981200" cy="2680447"/>
          </a:xfrm>
          <a:prstGeom prst="rect">
            <a:avLst/>
          </a:prstGeom>
        </p:spPr>
      </p:pic>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a:xfrm>
            <a:off x="0" y="0"/>
            <a:ext cx="9144000" cy="1143000"/>
          </a:xfrm>
        </p:spPr>
        <p:txBody>
          <a:bodyPr>
            <a:noAutofit/>
          </a:bodyPr>
          <a:lstStyle/>
          <a:p>
            <a:pPr algn="ctr"/>
            <a:r>
              <a:rPr lang="en-US" sz="3200" dirty="0" smtClean="0"/>
              <a:t>David Horowitz </a:t>
            </a:r>
            <a:r>
              <a:rPr lang="en-US" sz="3200" dirty="0" smtClean="0">
                <a:hlinkClick r:id="rId3"/>
              </a:rPr>
              <a:t>www.frontpagemag.com</a:t>
            </a:r>
            <a:r>
              <a:rPr lang="en-US" sz="3200" dirty="0" smtClean="0"/>
              <a:t> </a:t>
            </a:r>
          </a:p>
        </p:txBody>
      </p:sp>
      <p:sp>
        <p:nvSpPr>
          <p:cNvPr id="68611" name="Content Placeholder 2"/>
          <p:cNvSpPr>
            <a:spLocks noGrp="1"/>
          </p:cNvSpPr>
          <p:nvPr>
            <p:ph idx="1"/>
          </p:nvPr>
        </p:nvSpPr>
        <p:spPr>
          <a:xfrm>
            <a:off x="0" y="1524000"/>
            <a:ext cx="9144000" cy="4495800"/>
          </a:xfrm>
        </p:spPr>
        <p:txBody>
          <a:bodyPr/>
          <a:lstStyle/>
          <a:p>
            <a:pPr>
              <a:buFont typeface="Arial" charset="0"/>
              <a:buNone/>
            </a:pPr>
            <a:r>
              <a:rPr lang="en-US" dirty="0" smtClean="0"/>
              <a:t>    “There is no real parallelism in the war which radicals have declared. One side is fighting with a no-holds-barred, take-no-prisoners battle plan against the system, while the other is trying to enforce its rules of fairness and pluralism. This  is the Achilles’ heel of democracies and all radical spears are aimed in its direction.”</a:t>
            </a: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a:xfrm>
            <a:off x="0" y="0"/>
            <a:ext cx="9144000" cy="1066800"/>
          </a:xfrm>
        </p:spPr>
        <p:txBody>
          <a:bodyPr>
            <a:normAutofit fontScale="90000"/>
          </a:bodyPr>
          <a:lstStyle/>
          <a:p>
            <a:pPr algn="ctr"/>
            <a:r>
              <a:rPr lang="en-US" sz="3600" dirty="0" smtClean="0"/>
              <a:t>David Horowitz, </a:t>
            </a:r>
            <a:r>
              <a:rPr lang="en-US" sz="3600" dirty="0" smtClean="0">
                <a:hlinkClick r:id="rId3"/>
              </a:rPr>
              <a:t>www.frontpagemag.com</a:t>
            </a:r>
            <a:r>
              <a:rPr lang="en-US" sz="3600" dirty="0" smtClean="0"/>
              <a:t> </a:t>
            </a:r>
          </a:p>
        </p:txBody>
      </p:sp>
      <p:sp>
        <p:nvSpPr>
          <p:cNvPr id="69635" name="Content Placeholder 2"/>
          <p:cNvSpPr>
            <a:spLocks noGrp="1"/>
          </p:cNvSpPr>
          <p:nvPr>
            <p:ph idx="1"/>
          </p:nvPr>
        </p:nvSpPr>
        <p:spPr/>
        <p:txBody>
          <a:bodyPr>
            <a:normAutofit lnSpcReduction="10000"/>
          </a:bodyPr>
          <a:lstStyle/>
          <a:p>
            <a:pPr algn="ctr"/>
            <a:r>
              <a:rPr lang="en-US" i="1" dirty="0" smtClean="0"/>
              <a:t>Barak Obama’s Rules for Revolution: The Alinsky Model</a:t>
            </a:r>
            <a:endParaRPr lang="en-US" dirty="0" smtClean="0"/>
          </a:p>
          <a:p>
            <a:r>
              <a:rPr lang="en-US" dirty="0" smtClean="0"/>
              <a:t>David Horowitz Freedom Center</a:t>
            </a:r>
          </a:p>
          <a:p>
            <a:r>
              <a:rPr lang="en-US" dirty="0" smtClean="0"/>
              <a:t>P.O.Box 55089</a:t>
            </a:r>
          </a:p>
          <a:p>
            <a:r>
              <a:rPr lang="en-US" dirty="0" smtClean="0"/>
              <a:t>Sherman Oaks, CA91499</a:t>
            </a:r>
          </a:p>
          <a:p>
            <a:r>
              <a:rPr lang="en-US" dirty="0" smtClean="0"/>
              <a:t>1 800 752-6562</a:t>
            </a:r>
          </a:p>
          <a:p>
            <a:r>
              <a:rPr lang="en-US" dirty="0" smtClean="0"/>
              <a:t>ISBN: 1-886442-68-1</a:t>
            </a:r>
          </a:p>
          <a:p>
            <a:r>
              <a:rPr lang="en-US" dirty="0" smtClean="0"/>
              <a:t>25 or more = $1.00 each</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a:xfrm>
            <a:off x="533400" y="0"/>
            <a:ext cx="8229600" cy="1143000"/>
          </a:xfrm>
        </p:spPr>
        <p:txBody>
          <a:bodyPr/>
          <a:lstStyle/>
          <a:p>
            <a:pPr algn="ctr"/>
            <a:r>
              <a:rPr lang="en-US" sz="6000" dirty="0" smtClean="0">
                <a:solidFill>
                  <a:srgbClr val="72330C"/>
                </a:solidFill>
              </a:rPr>
              <a:t>Proverbs 27:12</a:t>
            </a:r>
          </a:p>
        </p:txBody>
      </p:sp>
      <p:sp>
        <p:nvSpPr>
          <p:cNvPr id="70659" name="Content Placeholder 2"/>
          <p:cNvSpPr>
            <a:spLocks noGrp="1"/>
          </p:cNvSpPr>
          <p:nvPr>
            <p:ph idx="1"/>
          </p:nvPr>
        </p:nvSpPr>
        <p:spPr>
          <a:xfrm>
            <a:off x="457200" y="1447800"/>
            <a:ext cx="8229600" cy="3657600"/>
          </a:xfrm>
        </p:spPr>
        <p:txBody>
          <a:bodyPr>
            <a:normAutofit/>
          </a:bodyPr>
          <a:lstStyle/>
          <a:p>
            <a:pPr algn="ctr">
              <a:buFont typeface="Arial" charset="0"/>
              <a:buNone/>
            </a:pPr>
            <a:r>
              <a:rPr lang="en-US" sz="4400" baseline="30000" dirty="0" smtClean="0">
                <a:solidFill>
                  <a:srgbClr val="72330C"/>
                </a:solidFill>
              </a:rPr>
              <a:t>     </a:t>
            </a:r>
            <a:r>
              <a:rPr lang="en-US" sz="4400" dirty="0" smtClean="0">
                <a:solidFill>
                  <a:srgbClr val="72330C"/>
                </a:solidFill>
              </a:rPr>
              <a:t>“A prudent </a:t>
            </a:r>
            <a:r>
              <a:rPr lang="en-US" sz="4400" i="1" dirty="0" smtClean="0">
                <a:solidFill>
                  <a:srgbClr val="72330C"/>
                </a:solidFill>
              </a:rPr>
              <a:t>man</a:t>
            </a:r>
            <a:r>
              <a:rPr lang="en-US" sz="4400" dirty="0" smtClean="0">
                <a:solidFill>
                  <a:srgbClr val="72330C"/>
                </a:solidFill>
              </a:rPr>
              <a:t> foreseeth the evil, </a:t>
            </a:r>
            <a:r>
              <a:rPr lang="en-US" sz="4400" i="1" dirty="0" smtClean="0">
                <a:solidFill>
                  <a:srgbClr val="72330C"/>
                </a:solidFill>
              </a:rPr>
              <a:t>and</a:t>
            </a:r>
            <a:r>
              <a:rPr lang="en-US" sz="4400" dirty="0" smtClean="0">
                <a:solidFill>
                  <a:srgbClr val="72330C"/>
                </a:solidFill>
              </a:rPr>
              <a:t> hideth himself; </a:t>
            </a:r>
            <a:r>
              <a:rPr lang="en-US" sz="4400" i="1" dirty="0" smtClean="0">
                <a:solidFill>
                  <a:srgbClr val="72330C"/>
                </a:solidFill>
              </a:rPr>
              <a:t>but</a:t>
            </a:r>
            <a:r>
              <a:rPr lang="en-US" sz="4400" dirty="0" smtClean="0">
                <a:solidFill>
                  <a:srgbClr val="72330C"/>
                </a:solidFill>
              </a:rPr>
              <a:t> the simple pass on, </a:t>
            </a:r>
            <a:r>
              <a:rPr lang="en-US" sz="4400" i="1" dirty="0" smtClean="0">
                <a:solidFill>
                  <a:srgbClr val="72330C"/>
                </a:solidFill>
              </a:rPr>
              <a:t>and</a:t>
            </a:r>
            <a:r>
              <a:rPr lang="en-US" sz="4400" dirty="0" smtClean="0">
                <a:solidFill>
                  <a:srgbClr val="72330C"/>
                </a:solidFill>
              </a:rPr>
              <a:t> are punished.”</a:t>
            </a:r>
          </a:p>
        </p:txBody>
      </p:sp>
      <p:pic>
        <p:nvPicPr>
          <p:cNvPr id="4" name="Picture 3" descr="Bible page with glasses on it.jpg"/>
          <p:cNvPicPr>
            <a:picLocks noChangeAspect="1"/>
          </p:cNvPicPr>
          <p:nvPr/>
        </p:nvPicPr>
        <p:blipFill>
          <a:blip r:embed="rId3" cstate="print"/>
          <a:stretch>
            <a:fillRect/>
          </a:stretch>
        </p:blipFill>
        <p:spPr>
          <a:xfrm>
            <a:off x="2590800" y="4191000"/>
            <a:ext cx="3845443" cy="2667000"/>
          </a:xfrm>
          <a:prstGeom prst="rect">
            <a:avLst/>
          </a:prstGeom>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udwig Von Mises-Socialist.jpg"/>
          <p:cNvPicPr>
            <a:picLocks noChangeAspect="1"/>
          </p:cNvPicPr>
          <p:nvPr/>
        </p:nvPicPr>
        <p:blipFill>
          <a:blip r:embed="rId3" cstate="print"/>
          <a:stretch>
            <a:fillRect/>
          </a:stretch>
        </p:blipFill>
        <p:spPr>
          <a:xfrm>
            <a:off x="7543800" y="4800600"/>
            <a:ext cx="1600201" cy="2057400"/>
          </a:xfrm>
          <a:prstGeom prst="rect">
            <a:avLst/>
          </a:prstGeom>
        </p:spPr>
      </p:pic>
      <p:sp>
        <p:nvSpPr>
          <p:cNvPr id="71682" name="Title 1"/>
          <p:cNvSpPr>
            <a:spLocks noGrp="1"/>
          </p:cNvSpPr>
          <p:nvPr>
            <p:ph type="title"/>
          </p:nvPr>
        </p:nvSpPr>
        <p:spPr>
          <a:xfrm>
            <a:off x="0" y="0"/>
            <a:ext cx="9144000" cy="1066800"/>
          </a:xfrm>
        </p:spPr>
        <p:txBody>
          <a:bodyPr>
            <a:normAutofit fontScale="90000"/>
          </a:bodyPr>
          <a:lstStyle/>
          <a:p>
            <a:pPr algn="ctr"/>
            <a:r>
              <a:rPr lang="en-US" dirty="0" smtClean="0"/>
              <a:t>Ludwig von Mises,</a:t>
            </a:r>
            <a:br>
              <a:rPr lang="en-US" dirty="0" smtClean="0"/>
            </a:br>
            <a:r>
              <a:rPr lang="en-US" sz="3600" dirty="0" smtClean="0"/>
              <a:t>“Human Action,” 1966, </a:t>
            </a:r>
            <a:r>
              <a:rPr lang="en-US" dirty="0" smtClean="0"/>
              <a:t>p.</a:t>
            </a:r>
            <a:r>
              <a:rPr lang="en-US" sz="3600" dirty="0" smtClean="0"/>
              <a:t> 572</a:t>
            </a:r>
          </a:p>
        </p:txBody>
      </p:sp>
      <p:sp>
        <p:nvSpPr>
          <p:cNvPr id="71683" name="Content Placeholder 2"/>
          <p:cNvSpPr>
            <a:spLocks noGrp="1"/>
          </p:cNvSpPr>
          <p:nvPr>
            <p:ph idx="1"/>
          </p:nvPr>
        </p:nvSpPr>
        <p:spPr>
          <a:xfrm>
            <a:off x="0" y="1143000"/>
            <a:ext cx="8686800" cy="4648200"/>
          </a:xfrm>
        </p:spPr>
        <p:txBody>
          <a:bodyPr>
            <a:normAutofit lnSpcReduction="10000"/>
          </a:bodyPr>
          <a:lstStyle/>
          <a:p>
            <a:pPr algn="ctr">
              <a:buFont typeface="Arial" charset="0"/>
              <a:buNone/>
            </a:pPr>
            <a:r>
              <a:rPr lang="en-US" dirty="0" smtClean="0"/>
              <a:t>    “There is no means of avoiding  the final collapse of a boom brought about by credit expansion [Fannie Mae and Freddie Mac; especially if the credit is extended to people who knowingly cannot pay it back]. The alternative is only whether the crisis should come sooner as the result of voluntary abandonment of further credit expansion or later as a final and total catastrophe                     of the currency system involved.”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2" descr="tmp_4200_63.dat"/>
          <p:cNvPicPr>
            <a:picLocks/>
          </p:cNvPicPr>
          <p:nvPr/>
        </p:nvPicPr>
        <p:blipFill>
          <a:blip r:embed="rId3" cstate="print"/>
          <a:srcRect/>
          <a:stretch>
            <a:fillRect/>
          </a:stretch>
        </p:blipFill>
        <p:spPr bwMode="auto">
          <a:xfrm>
            <a:off x="685800" y="0"/>
            <a:ext cx="7772400" cy="822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a:xfrm>
            <a:off x="457200" y="0"/>
            <a:ext cx="8229600" cy="1143000"/>
          </a:xfrm>
        </p:spPr>
        <p:txBody>
          <a:bodyPr>
            <a:normAutofit/>
          </a:bodyPr>
          <a:lstStyle/>
          <a:p>
            <a:pPr algn="ctr"/>
            <a:r>
              <a:rPr lang="en-US" sz="5400" dirty="0" smtClean="0">
                <a:solidFill>
                  <a:srgbClr val="72330C"/>
                </a:solidFill>
              </a:rPr>
              <a:t>Daniel Webster, 1823</a:t>
            </a:r>
          </a:p>
        </p:txBody>
      </p:sp>
      <p:sp>
        <p:nvSpPr>
          <p:cNvPr id="72707" name="Content Placeholder 2"/>
          <p:cNvSpPr>
            <a:spLocks noGrp="1"/>
          </p:cNvSpPr>
          <p:nvPr>
            <p:ph idx="1"/>
          </p:nvPr>
        </p:nvSpPr>
        <p:spPr>
          <a:xfrm>
            <a:off x="0" y="1295400"/>
            <a:ext cx="6858000" cy="5181600"/>
          </a:xfrm>
        </p:spPr>
        <p:txBody>
          <a:bodyPr>
            <a:normAutofit/>
          </a:bodyPr>
          <a:lstStyle/>
          <a:p>
            <a:pPr algn="ctr">
              <a:buNone/>
            </a:pPr>
            <a:r>
              <a:rPr lang="en-US" sz="3600" dirty="0" smtClean="0">
                <a:solidFill>
                  <a:srgbClr val="72330C"/>
                </a:solidFill>
              </a:rPr>
              <a:t>“If the evangelical volume does not reach every hamlet, the pages of a corrupt and licentious literature will. If religious books are not widely circulated among the masses in this country, I do not know what is going to become of us as a nation.”</a:t>
            </a:r>
          </a:p>
        </p:txBody>
      </p:sp>
      <p:pic>
        <p:nvPicPr>
          <p:cNvPr id="4" name="Picture 3" descr="Daniel Webster in color.jpg"/>
          <p:cNvPicPr>
            <a:picLocks noChangeAspect="1"/>
          </p:cNvPicPr>
          <p:nvPr/>
        </p:nvPicPr>
        <p:blipFill>
          <a:blip r:embed="rId3" cstate="print"/>
          <a:stretch>
            <a:fillRect/>
          </a:stretch>
        </p:blipFill>
        <p:spPr>
          <a:xfrm>
            <a:off x="6400800" y="1447800"/>
            <a:ext cx="2509837" cy="2873516"/>
          </a:xfrm>
          <a:prstGeom prst="ellipse">
            <a:avLst/>
          </a:prstGeom>
          <a:ln w="63500" cap="rnd">
            <a:solidFill>
              <a:schemeClr val="accent6">
                <a:lumMod val="5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8686800" cy="1295400"/>
          </a:xfrm>
        </p:spPr>
        <p:txBody>
          <a:bodyPr/>
          <a:lstStyle/>
          <a:p>
            <a:pPr algn="ctr"/>
            <a:r>
              <a:rPr lang="en-US" sz="5400" dirty="0" smtClean="0"/>
              <a:t>Question</a:t>
            </a:r>
            <a:r>
              <a:rPr lang="en-US" dirty="0" smtClean="0"/>
              <a:t>:</a:t>
            </a:r>
            <a:endParaRPr lang="en-US" dirty="0"/>
          </a:p>
        </p:txBody>
      </p:sp>
      <p:sp>
        <p:nvSpPr>
          <p:cNvPr id="73730" name="Content Placeholder 2"/>
          <p:cNvSpPr>
            <a:spLocks noGrp="1"/>
          </p:cNvSpPr>
          <p:nvPr>
            <p:ph idx="1"/>
          </p:nvPr>
        </p:nvSpPr>
        <p:spPr/>
        <p:txBody>
          <a:bodyPr>
            <a:normAutofit/>
          </a:bodyPr>
          <a:lstStyle/>
          <a:p>
            <a:pPr>
              <a:buFont typeface="Arial" charset="0"/>
              <a:buNone/>
            </a:pPr>
            <a:r>
              <a:rPr lang="en-US" sz="3600" dirty="0" smtClean="0"/>
              <a:t>   What is another strategy that the usurpers are using as they are currently attempting to steal away from us the God-given  freedoms, liberty and constitutional rule of our country, the United States of America?</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1"/>
          </p:nvPr>
        </p:nvSpPr>
        <p:spPr>
          <a:xfrm>
            <a:off x="381000" y="1066800"/>
            <a:ext cx="7620000" cy="4419600"/>
          </a:xfrm>
        </p:spPr>
        <p:txBody>
          <a:bodyPr>
            <a:noAutofit/>
          </a:bodyPr>
          <a:lstStyle/>
          <a:p>
            <a:pPr algn="ctr">
              <a:buNone/>
            </a:pPr>
            <a:r>
              <a:rPr lang="en-US" sz="4400" dirty="0" smtClean="0"/>
              <a:t>One strategy is to invent a life-threatening crisis and then constantly warn us of our coming destruction and impending doom.</a:t>
            </a:r>
          </a:p>
        </p:txBody>
      </p:sp>
      <p:pic>
        <p:nvPicPr>
          <p:cNvPr id="4" name="Picture 3" descr="Crisis-Money burning.jpg"/>
          <p:cNvPicPr>
            <a:picLocks noChangeAspect="1"/>
          </p:cNvPicPr>
          <p:nvPr/>
        </p:nvPicPr>
        <p:blipFill>
          <a:blip r:embed="rId3" cstate="print"/>
          <a:stretch>
            <a:fillRect/>
          </a:stretch>
        </p:blipFill>
        <p:spPr>
          <a:xfrm>
            <a:off x="228600" y="4419600"/>
            <a:ext cx="2057400" cy="2351314"/>
          </a:xfrm>
          <a:prstGeom prst="rect">
            <a:avLst/>
          </a:prstGeom>
        </p:spPr>
      </p:pic>
      <p:pic>
        <p:nvPicPr>
          <p:cNvPr id="5" name="Picture 4" descr="Crisis-Economic.jpg"/>
          <p:cNvPicPr>
            <a:picLocks noChangeAspect="1"/>
          </p:cNvPicPr>
          <p:nvPr/>
        </p:nvPicPr>
        <p:blipFill>
          <a:blip r:embed="rId4" cstate="print"/>
          <a:srcRect r="6667"/>
          <a:stretch>
            <a:fillRect/>
          </a:stretch>
        </p:blipFill>
        <p:spPr>
          <a:xfrm>
            <a:off x="6477000" y="4048125"/>
            <a:ext cx="2667000" cy="2809875"/>
          </a:xfrm>
          <a:prstGeom prst="rect">
            <a:avLst/>
          </a:prstGeom>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28600"/>
            <a:ext cx="9144000" cy="6629400"/>
          </a:xfrm>
        </p:spPr>
        <p:txBody>
          <a:bodyPr rtlCol="0">
            <a:normAutofit fontScale="92500" lnSpcReduction="20000"/>
          </a:bodyPr>
          <a:lstStyle/>
          <a:p>
            <a:pPr algn="ctr" fontAlgn="auto">
              <a:spcAft>
                <a:spcPts val="0"/>
              </a:spcAft>
              <a:buFont typeface="Arial" pitchFamily="34" charset="0"/>
              <a:buNone/>
              <a:defRPr/>
            </a:pPr>
            <a:r>
              <a:rPr lang="en-US" b="1" u="sng" dirty="0" smtClean="0">
                <a:solidFill>
                  <a:srgbClr val="C00000"/>
                </a:solidFill>
                <a:effectLst>
                  <a:outerShdw blurRad="38100" dist="38100" dir="2700000" algn="tl">
                    <a:srgbClr val="000000">
                      <a:alpha val="43137"/>
                    </a:srgbClr>
                  </a:outerShdw>
                </a:effectLst>
              </a:rPr>
              <a:t>Climate Change is a political strategy of Socialists.</a:t>
            </a:r>
          </a:p>
          <a:p>
            <a:pPr algn="ctr" fontAlgn="auto">
              <a:spcAft>
                <a:spcPts val="0"/>
              </a:spcAft>
              <a:buFont typeface="Arial" pitchFamily="34" charset="0"/>
              <a:buNone/>
              <a:defRPr/>
            </a:pPr>
            <a:r>
              <a:rPr lang="en-US" b="1" i="1" u="sng" dirty="0" smtClean="0">
                <a:solidFill>
                  <a:srgbClr val="C00000"/>
                </a:solidFill>
                <a:effectLst>
                  <a:outerShdw blurRad="38100" dist="38100" dir="2700000" algn="tl">
                    <a:srgbClr val="000000">
                      <a:alpha val="43137"/>
                    </a:srgbClr>
                  </a:outerShdw>
                </a:effectLst>
              </a:rPr>
              <a:t>Strategy</a:t>
            </a:r>
            <a:r>
              <a:rPr lang="en-US" dirty="0" smtClean="0">
                <a:solidFill>
                  <a:srgbClr val="C00000"/>
                </a:solidFill>
              </a:rPr>
              <a:t>: </a:t>
            </a:r>
            <a:r>
              <a:rPr lang="en-US" dirty="0" smtClean="0"/>
              <a:t>Create a life-threatening global crisis such as global warming.</a:t>
            </a:r>
          </a:p>
          <a:p>
            <a:pPr algn="ctr" fontAlgn="auto">
              <a:spcAft>
                <a:spcPts val="0"/>
              </a:spcAft>
              <a:buFont typeface="Arial" pitchFamily="34" charset="0"/>
              <a:buNone/>
              <a:defRPr/>
            </a:pPr>
            <a:r>
              <a:rPr lang="en-US" dirty="0" smtClean="0"/>
              <a:t>Advertise the crisis repeatedly. (Gore in schools, TWC.)</a:t>
            </a:r>
          </a:p>
          <a:p>
            <a:pPr algn="ctr" fontAlgn="auto">
              <a:spcAft>
                <a:spcPts val="0"/>
              </a:spcAft>
              <a:buFont typeface="Arial" pitchFamily="34" charset="0"/>
              <a:buNone/>
              <a:defRPr/>
            </a:pPr>
            <a:r>
              <a:rPr lang="en-US" dirty="0" smtClean="0"/>
              <a:t>Gain a critical mass of people. (using media, PC)</a:t>
            </a:r>
          </a:p>
          <a:p>
            <a:pPr algn="ctr" fontAlgn="auto">
              <a:spcAft>
                <a:spcPts val="0"/>
              </a:spcAft>
              <a:buFont typeface="Arial" pitchFamily="34" charset="0"/>
              <a:buNone/>
              <a:defRPr/>
            </a:pPr>
            <a:r>
              <a:rPr lang="en-US" dirty="0" smtClean="0"/>
              <a:t>Pass laws that restrict industry and freedom.</a:t>
            </a:r>
          </a:p>
          <a:p>
            <a:pPr algn="ctr" fontAlgn="auto">
              <a:spcAft>
                <a:spcPts val="0"/>
              </a:spcAft>
              <a:buFont typeface="Arial" charset="0"/>
              <a:buNone/>
              <a:defRPr/>
            </a:pPr>
            <a:r>
              <a:rPr lang="en-US" dirty="0" smtClean="0"/>
              <a:t>Increase central government control and increase taxes.</a:t>
            </a:r>
          </a:p>
          <a:p>
            <a:pPr algn="ctr" fontAlgn="auto">
              <a:spcAft>
                <a:spcPts val="0"/>
              </a:spcAft>
              <a:buFont typeface="Arial" pitchFamily="34" charset="0"/>
              <a:buNone/>
              <a:defRPr/>
            </a:pPr>
            <a:r>
              <a:rPr lang="en-US" dirty="0" smtClean="0"/>
              <a:t>Confiscate corporate and private property</a:t>
            </a:r>
          </a:p>
          <a:p>
            <a:pPr algn="ctr" fontAlgn="auto">
              <a:spcAft>
                <a:spcPts val="0"/>
              </a:spcAft>
              <a:buFont typeface="Arial" pitchFamily="34" charset="0"/>
              <a:buNone/>
              <a:defRPr/>
            </a:pPr>
            <a:r>
              <a:rPr lang="en-US" dirty="0" smtClean="0"/>
              <a:t>Abolish the free-market economic system.</a:t>
            </a:r>
          </a:p>
          <a:p>
            <a:pPr algn="ctr" fontAlgn="auto">
              <a:spcAft>
                <a:spcPts val="0"/>
              </a:spcAft>
              <a:buFont typeface="Arial" pitchFamily="34" charset="0"/>
              <a:buNone/>
              <a:defRPr/>
            </a:pPr>
            <a:r>
              <a:rPr lang="en-US" dirty="0" smtClean="0"/>
              <a:t>Establish a two class civilization: </a:t>
            </a:r>
          </a:p>
          <a:p>
            <a:pPr algn="ctr" fontAlgn="auto">
              <a:spcAft>
                <a:spcPts val="0"/>
              </a:spcAft>
              <a:buFont typeface="Arial" pitchFamily="34" charset="0"/>
              <a:buNone/>
              <a:defRPr/>
            </a:pPr>
            <a:r>
              <a:rPr lang="en-US" dirty="0" smtClean="0"/>
              <a:t>The Elites</a:t>
            </a:r>
          </a:p>
          <a:p>
            <a:pPr lvl="2" algn="ctr" fontAlgn="auto">
              <a:spcAft>
                <a:spcPts val="0"/>
              </a:spcAft>
              <a:buFont typeface="Arial" pitchFamily="34" charset="0"/>
              <a:buNone/>
              <a:defRPr/>
            </a:pPr>
            <a:r>
              <a:rPr lang="en-US" dirty="0" smtClean="0"/>
              <a:t>And everyone else (slaves with no rights?). </a:t>
            </a:r>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09600"/>
            <a:ext cx="8686800" cy="838200"/>
          </a:xfrm>
        </p:spPr>
        <p:txBody>
          <a:bodyPr>
            <a:normAutofit fontScale="90000"/>
          </a:bodyPr>
          <a:lstStyle/>
          <a:p>
            <a:r>
              <a:rPr lang="en-US" dirty="0" smtClean="0"/>
              <a:t>An example of the socialist agenda of a two class society:</a:t>
            </a:r>
            <a:endParaRPr lang="en-US" dirty="0"/>
          </a:p>
        </p:txBody>
      </p:sp>
      <p:sp>
        <p:nvSpPr>
          <p:cNvPr id="3" name="Content Placeholder 2"/>
          <p:cNvSpPr>
            <a:spLocks noGrp="1"/>
          </p:cNvSpPr>
          <p:nvPr>
            <p:ph idx="1"/>
          </p:nvPr>
        </p:nvSpPr>
        <p:spPr>
          <a:xfrm>
            <a:off x="152400" y="1554162"/>
            <a:ext cx="8991600" cy="4389438"/>
          </a:xfrm>
        </p:spPr>
        <p:txBody>
          <a:bodyPr/>
          <a:lstStyle/>
          <a:p>
            <a:pPr algn="ctr">
              <a:buNone/>
            </a:pPr>
            <a:r>
              <a:rPr lang="en-US" dirty="0" smtClean="0"/>
              <a:t> </a:t>
            </a:r>
            <a:r>
              <a:rPr lang="en-US" i="1" dirty="0" smtClean="0"/>
              <a:t>USA Today</a:t>
            </a:r>
            <a:r>
              <a:rPr lang="en-US" dirty="0" smtClean="0"/>
              <a:t>, Friday December 10, 2010, p. 3A</a:t>
            </a:r>
          </a:p>
          <a:p>
            <a:pPr algn="ctr">
              <a:buNone/>
            </a:pPr>
            <a:r>
              <a:rPr lang="en-US" dirty="0" smtClean="0"/>
              <a:t>Headline: “Ambassador singled out for pat-down”</a:t>
            </a:r>
          </a:p>
          <a:p>
            <a:pPr algn="ctr">
              <a:buNone/>
            </a:pPr>
            <a:r>
              <a:rPr lang="en-US" dirty="0" smtClean="0"/>
              <a:t>Jackson, MS. – “Secretary of State, Hillary Rodham Clinton, expressed concern Thursday over the pat-down of India’s sari-clad ambassador to the U.S. at the airport here over the weekend, an incident that has prompted calls for an apology from Washington. </a:t>
            </a:r>
            <a:endParaRPr lang="en-US" dirty="0"/>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USA Today </a:t>
            </a:r>
            <a:r>
              <a:rPr lang="en-US" sz="2400" dirty="0" smtClean="0"/>
              <a:t>continued</a:t>
            </a:r>
            <a:r>
              <a:rPr lang="en-US" dirty="0" smtClean="0"/>
              <a:t>:</a:t>
            </a:r>
            <a:endParaRPr lang="en-US" dirty="0"/>
          </a:p>
        </p:txBody>
      </p:sp>
      <p:sp>
        <p:nvSpPr>
          <p:cNvPr id="3" name="Content Placeholder 2"/>
          <p:cNvSpPr>
            <a:spLocks noGrp="1"/>
          </p:cNvSpPr>
          <p:nvPr>
            <p:ph idx="1"/>
          </p:nvPr>
        </p:nvSpPr>
        <p:spPr>
          <a:xfrm>
            <a:off x="0" y="1371600"/>
            <a:ext cx="9144000" cy="5303838"/>
          </a:xfrm>
        </p:spPr>
        <p:txBody>
          <a:bodyPr>
            <a:normAutofit/>
          </a:bodyPr>
          <a:lstStyle/>
          <a:p>
            <a:pPr>
              <a:buNone/>
            </a:pPr>
            <a:r>
              <a:rPr lang="en-US" dirty="0" smtClean="0"/>
              <a:t>    Indian Foreign Minister S.M. Krishna called the pat-down “unacceptable” and said his nation would complain to the U.S. government…. “We are going to take it up with the government of the United States, and I hope that things could be resolved so that such </a:t>
            </a:r>
            <a:r>
              <a:rPr lang="en-US" dirty="0" smtClean="0">
                <a:solidFill>
                  <a:srgbClr val="FF0000"/>
                </a:solidFill>
                <a:effectLst>
                  <a:outerShdw blurRad="38100" dist="38100" dir="2700000" algn="tl">
                    <a:srgbClr val="000000">
                      <a:alpha val="43137"/>
                    </a:srgbClr>
                  </a:outerShdw>
                </a:effectLst>
              </a:rPr>
              <a:t>unpleasant incidents </a:t>
            </a:r>
            <a:r>
              <a:rPr lang="en-US" dirty="0" smtClean="0"/>
              <a:t>do not recur,” Krishna said.</a:t>
            </a:r>
          </a:p>
          <a:p>
            <a:pPr>
              <a:buNone/>
            </a:pPr>
            <a:r>
              <a:rPr lang="en-US" dirty="0" smtClean="0"/>
              <a:t>    </a:t>
            </a:r>
            <a:r>
              <a:rPr lang="en-US" dirty="0" err="1" smtClean="0"/>
              <a:t>Virander</a:t>
            </a:r>
            <a:r>
              <a:rPr lang="en-US" dirty="0" smtClean="0"/>
              <a:t> Paul, a spokesman for the India’s Washington Embassy, said the State Department had “reached out to the </a:t>
            </a:r>
            <a:r>
              <a:rPr lang="en-US" dirty="0" err="1" smtClean="0"/>
              <a:t>ambassa</a:t>
            </a:r>
            <a:r>
              <a:rPr lang="en-US" dirty="0" smtClean="0"/>
              <a:t>-</a:t>
            </a:r>
            <a:endParaRPr lang="en-US" dirty="0"/>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90600"/>
            <a:ext cx="8991600" cy="6019800"/>
          </a:xfrm>
        </p:spPr>
        <p:txBody>
          <a:bodyPr>
            <a:normAutofit/>
          </a:bodyPr>
          <a:lstStyle/>
          <a:p>
            <a:pPr>
              <a:buNone/>
            </a:pPr>
            <a:r>
              <a:rPr lang="en-US" dirty="0" smtClean="0"/>
              <a:t>    </a:t>
            </a:r>
            <a:r>
              <a:rPr lang="en-US" dirty="0" err="1" smtClean="0"/>
              <a:t>dor</a:t>
            </a:r>
            <a:r>
              <a:rPr lang="en-US" dirty="0" smtClean="0"/>
              <a:t> and has regretted what happened.”</a:t>
            </a:r>
          </a:p>
          <a:p>
            <a:pPr>
              <a:buNone/>
            </a:pPr>
            <a:r>
              <a:rPr lang="en-US" dirty="0" smtClean="0"/>
              <a:t>    “</a:t>
            </a:r>
            <a:r>
              <a:rPr lang="en-US" dirty="0" smtClean="0">
                <a:solidFill>
                  <a:srgbClr val="FF0000"/>
                </a:solidFill>
                <a:effectLst>
                  <a:outerShdw blurRad="38100" dist="38100" dir="2700000" algn="tl">
                    <a:srgbClr val="000000">
                      <a:alpha val="43137"/>
                    </a:srgbClr>
                  </a:outerShdw>
                </a:effectLst>
              </a:rPr>
              <a:t>The way they pat them down—it was so humiliating</a:t>
            </a:r>
            <a:r>
              <a:rPr lang="en-US" dirty="0" smtClean="0"/>
              <a:t>,” said Tan Tsai, a research associate at MSU who was with </a:t>
            </a:r>
            <a:r>
              <a:rPr lang="en-US" dirty="0" err="1" smtClean="0"/>
              <a:t>Shanker</a:t>
            </a:r>
            <a:r>
              <a:rPr lang="en-US" dirty="0" smtClean="0"/>
              <a:t>. “Anybody who passed by could see it.”</a:t>
            </a:r>
          </a:p>
          <a:p>
            <a:pPr>
              <a:buNone/>
            </a:pPr>
            <a:r>
              <a:rPr lang="en-US" dirty="0" smtClean="0"/>
              <a:t>     Oh my, oh my—one of the elites had to endure the “humiliating” pat-down that all of us as law-abiding citizens must endure or we get sent to jail, but a non-citizen gets an apology from our compassionate State Department!</a:t>
            </a:r>
            <a:endParaRPr lang="en-US" dirty="0"/>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686800" cy="4084638"/>
          </a:xfrm>
        </p:spPr>
        <p:txBody>
          <a:bodyPr/>
          <a:lstStyle/>
          <a:p>
            <a:pPr>
              <a:buNone/>
            </a:pPr>
            <a:r>
              <a:rPr lang="en-US" dirty="0" smtClean="0"/>
              <a:t>   This is like the elites exempting themselves from the </a:t>
            </a:r>
            <a:r>
              <a:rPr lang="en-US" dirty="0" err="1" smtClean="0"/>
              <a:t>Obamacare</a:t>
            </a:r>
            <a:r>
              <a:rPr lang="en-US" dirty="0" smtClean="0"/>
              <a:t> socialist medical takeover which we law-abiding  American citizens must accept and be subject to which includes “Death Panels” for those over 65 years old. Of course the “Death Panels” will be regulated and overseen by the most compassionate of </a:t>
            </a:r>
            <a:r>
              <a:rPr lang="en-US" dirty="0" err="1" smtClean="0"/>
              <a:t>beaurocrats</a:t>
            </a:r>
            <a:r>
              <a:rPr lang="en-US" dirty="0" smtClean="0"/>
              <a:t>! </a:t>
            </a:r>
            <a:endParaRPr lang="en-US" dirty="0"/>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Content Placeholder 2"/>
          <p:cNvSpPr>
            <a:spLocks noGrp="1"/>
          </p:cNvSpPr>
          <p:nvPr>
            <p:ph idx="1"/>
          </p:nvPr>
        </p:nvSpPr>
        <p:spPr>
          <a:xfrm>
            <a:off x="0" y="381000"/>
            <a:ext cx="9144000" cy="6477000"/>
          </a:xfrm>
        </p:spPr>
        <p:txBody>
          <a:bodyPr>
            <a:normAutofit/>
          </a:bodyPr>
          <a:lstStyle/>
          <a:p>
            <a:pPr algn="ctr">
              <a:buFont typeface="Arial" charset="0"/>
              <a:buNone/>
            </a:pPr>
            <a:r>
              <a:rPr lang="en-US" sz="4000" dirty="0" smtClean="0"/>
              <a:t>Universal Health Care </a:t>
            </a:r>
          </a:p>
          <a:p>
            <a:pPr>
              <a:buFont typeface="Arial" charset="0"/>
              <a:buNone/>
            </a:pPr>
            <a:r>
              <a:rPr lang="en-US" sz="3600" dirty="0" smtClean="0"/>
              <a:t>    “The health care bill had very little to do with health care. It had everything to do with unionizing millions of hospital and health care workers, as well as adding 15,000 to 20,000 new IRS agents (who will join government employee unions). Obama doesn't care that giving free health care to 30 million Americans will add trillions to the national debt…. </a:t>
            </a: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Content Placeholder 2"/>
          <p:cNvSpPr>
            <a:spLocks noGrp="1"/>
          </p:cNvSpPr>
          <p:nvPr>
            <p:ph idx="1"/>
          </p:nvPr>
        </p:nvSpPr>
        <p:spPr>
          <a:xfrm>
            <a:off x="228600" y="1066800"/>
            <a:ext cx="8915400" cy="4953000"/>
          </a:xfrm>
        </p:spPr>
        <p:txBody>
          <a:bodyPr>
            <a:normAutofit/>
          </a:bodyPr>
          <a:lstStyle/>
          <a:p>
            <a:pPr>
              <a:buFont typeface="Arial" charset="0"/>
              <a:buNone/>
            </a:pPr>
            <a:r>
              <a:rPr lang="en-US" sz="3600" dirty="0" smtClean="0"/>
              <a:t>   What he does care about is that it [Obama’s Socialized Medicine] cements the dependence of those 30 million voters to Democrats and big government. Who but a socialist revolutionary would pass this reckless spending bill in the middle of a depression?”</a:t>
            </a:r>
          </a:p>
          <a:p>
            <a:pPr>
              <a:buFont typeface="Arial" charset="0"/>
              <a:buNone/>
            </a:pPr>
            <a:r>
              <a:rPr lang="en-US" sz="3600" dirty="0" smtClean="0"/>
              <a:t>~Wayne A. Root</a:t>
            </a:r>
          </a:p>
        </p:txBody>
      </p:sp>
      <p:pic>
        <p:nvPicPr>
          <p:cNvPr id="3" name="Picture 2" descr="Wayne Root.bmp"/>
          <p:cNvPicPr>
            <a:picLocks noChangeAspect="1"/>
          </p:cNvPicPr>
          <p:nvPr/>
        </p:nvPicPr>
        <p:blipFill>
          <a:blip r:embed="rId3" cstate="print"/>
          <a:stretch>
            <a:fillRect/>
          </a:stretch>
        </p:blipFill>
        <p:spPr>
          <a:xfrm>
            <a:off x="3886200" y="5029200"/>
            <a:ext cx="1295400" cy="162252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noFill/>
        </p:spPr>
        <p:txBody>
          <a:bodyPr lIns="92075" tIns="46038" rIns="92075" bIns="46038"/>
          <a:lstStyle/>
          <a:p>
            <a:pPr eaLnBrk="1" hangingPunct="1"/>
            <a:r>
              <a:rPr lang="en-US" b="1" dirty="0" smtClean="0"/>
              <a:t>The Lord Jesus is in Control!!</a:t>
            </a:r>
          </a:p>
        </p:txBody>
      </p:sp>
      <p:sp>
        <p:nvSpPr>
          <p:cNvPr id="59395" name="Rectangle 3"/>
          <p:cNvSpPr>
            <a:spLocks noGrp="1" noChangeArrowheads="1"/>
          </p:cNvSpPr>
          <p:nvPr>
            <p:ph type="body" idx="1"/>
          </p:nvPr>
        </p:nvSpPr>
        <p:spPr>
          <a:noFill/>
        </p:spPr>
        <p:txBody>
          <a:bodyPr lIns="92075" tIns="46038" rIns="92075" bIns="46038"/>
          <a:lstStyle/>
          <a:p>
            <a:pPr eaLnBrk="1" hangingPunct="1"/>
            <a:r>
              <a:rPr lang="en-US" b="1" dirty="0" smtClean="0">
                <a:solidFill>
                  <a:srgbClr val="FF0000"/>
                </a:solidFill>
              </a:rPr>
              <a:t>All power is given unto Me in heaven and in earth. </a:t>
            </a:r>
            <a:r>
              <a:rPr lang="en-US" b="1" dirty="0" smtClean="0"/>
              <a:t>Go ye therefore, and teach all nations, baptizing them in the name of the Father, and of the Son, and of the Holy Ghost: Teaching them to observe all things whatsoever I have commanded you: and, lo, I am with you always, even to the end of the world. Amen. 			     </a:t>
            </a:r>
            <a:r>
              <a:rPr lang="en-US" b="1" dirty="0" smtClean="0">
                <a:solidFill>
                  <a:srgbClr val="FF0000"/>
                </a:solidFill>
              </a:rPr>
              <a:t>Matthew 28:19, 20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939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autoUpdateAnimBg="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Content Placeholder 2"/>
          <p:cNvSpPr>
            <a:spLocks noGrp="1"/>
          </p:cNvSpPr>
          <p:nvPr>
            <p:ph idx="1"/>
          </p:nvPr>
        </p:nvSpPr>
        <p:spPr>
          <a:xfrm>
            <a:off x="0" y="1143000"/>
            <a:ext cx="8915400" cy="4800600"/>
          </a:xfrm>
        </p:spPr>
        <p:txBody>
          <a:bodyPr>
            <a:noAutofit/>
          </a:bodyPr>
          <a:lstStyle/>
          <a:p>
            <a:pPr>
              <a:buFont typeface="Arial" charset="0"/>
              <a:buNone/>
            </a:pPr>
            <a:r>
              <a:rPr lang="en-US" sz="3600" dirty="0" smtClean="0"/>
              <a:t>    “Barrack Obama is no fool. He is not incompetent. To the contrary, he is brilliant. He knows exactly what he's doing. He is purposely overwhelming the U.S. economy to create systemic failure, economic crisis and social chaos -- thereby destroying capitalism and our country from within.”  ~Wayne A. Root</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universal_health_care--elderly.jpg"/>
          <p:cNvPicPr>
            <a:picLocks noGrp="1" noChangeAspect="1"/>
          </p:cNvPicPr>
          <p:nvPr>
            <p:ph idx="1"/>
          </p:nvPr>
        </p:nvPicPr>
        <p:blipFill>
          <a:blip r:embed="rId3" cstate="print"/>
          <a:stretch>
            <a:fillRect/>
          </a:stretch>
        </p:blipFill>
        <p:spPr>
          <a:xfrm>
            <a:off x="0" y="0"/>
            <a:ext cx="9144000" cy="6248400"/>
          </a:xfrm>
        </p:spPr>
      </p:pic>
      <p:sp>
        <p:nvSpPr>
          <p:cNvPr id="5" name="Rectangle 4"/>
          <p:cNvSpPr/>
          <p:nvPr/>
        </p:nvSpPr>
        <p:spPr>
          <a:xfrm>
            <a:off x="0" y="6248399"/>
            <a:ext cx="9144000" cy="369332"/>
          </a:xfrm>
          <a:prstGeom prst="rect">
            <a:avLst/>
          </a:prstGeom>
        </p:spPr>
        <p:txBody>
          <a:bodyPr wrap="square">
            <a:spAutoFit/>
          </a:bodyPr>
          <a:lstStyle/>
          <a:p>
            <a:pPr algn="ctr"/>
            <a:r>
              <a:rPr lang="en-US" dirty="0" smtClean="0"/>
              <a:t>http://www.toonpool.com/cartoons/UNIVERSAL%20HEALTH%20CARE_37320</a:t>
            </a:r>
            <a:endParaRPr lang="en-US" dirty="0"/>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7620000" cy="1143000"/>
          </a:xfrm>
        </p:spPr>
        <p:txBody>
          <a:bodyPr>
            <a:noAutofit/>
          </a:bodyPr>
          <a:lstStyle/>
          <a:p>
            <a:pPr algn="ctr"/>
            <a:r>
              <a:rPr lang="en-US" sz="6000" b="1" u="sng" dirty="0" smtClean="0"/>
              <a:t>Hebrews 10:32-33</a:t>
            </a:r>
            <a:r>
              <a:rPr lang="en-US" sz="6000" baseline="30000" dirty="0" smtClean="0"/>
              <a:t>   </a:t>
            </a:r>
            <a:endParaRPr lang="en-US" sz="6000" dirty="0"/>
          </a:p>
        </p:txBody>
      </p:sp>
      <p:sp>
        <p:nvSpPr>
          <p:cNvPr id="3" name="Content Placeholder 2"/>
          <p:cNvSpPr>
            <a:spLocks noGrp="1"/>
          </p:cNvSpPr>
          <p:nvPr>
            <p:ph idx="1"/>
          </p:nvPr>
        </p:nvSpPr>
        <p:spPr>
          <a:xfrm>
            <a:off x="0" y="1219200"/>
            <a:ext cx="7467600" cy="5638800"/>
          </a:xfrm>
        </p:spPr>
        <p:txBody>
          <a:bodyPr>
            <a:normAutofit/>
          </a:bodyPr>
          <a:lstStyle/>
          <a:p>
            <a:pPr>
              <a:buFont typeface="Arial" charset="0"/>
              <a:buNone/>
              <a:defRPr/>
            </a:pPr>
            <a:r>
              <a:rPr lang="en-US" b="1" baseline="30000" dirty="0" smtClean="0"/>
              <a:t>    “</a:t>
            </a:r>
            <a:r>
              <a:rPr lang="en-US" b="1" dirty="0" smtClean="0"/>
              <a:t>But call to remembrance the former days, in which, after ye were illuminated, ye endured a great fight of afflictions; </a:t>
            </a:r>
            <a:r>
              <a:rPr lang="en-US" b="1" baseline="30000" dirty="0" smtClean="0"/>
              <a:t>33</a:t>
            </a:r>
            <a:r>
              <a:rPr lang="en-US" b="1" dirty="0" smtClean="0"/>
              <a:t>Partly, whilst ye were made a gazingstock both by reproaches and afflictions; and partly, whilst ye became companions of them that were so used. </a:t>
            </a:r>
            <a:endParaRPr lang="en-US" b="1" dirty="0"/>
          </a:p>
        </p:txBody>
      </p:sp>
      <p:sp>
        <p:nvSpPr>
          <p:cNvPr id="8806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620000" cy="1143000"/>
          </a:xfrm>
        </p:spPr>
        <p:txBody>
          <a:bodyPr>
            <a:normAutofit/>
          </a:bodyPr>
          <a:lstStyle/>
          <a:p>
            <a:r>
              <a:rPr lang="en-US" sz="6000" b="1" u="sng" dirty="0" smtClean="0"/>
              <a:t>Hebrews 10:34</a:t>
            </a:r>
            <a:r>
              <a:rPr lang="en-US" sz="6000" baseline="30000" dirty="0" smtClean="0"/>
              <a:t> </a:t>
            </a:r>
            <a:endParaRPr lang="en-US" sz="6000" dirty="0"/>
          </a:p>
        </p:txBody>
      </p:sp>
      <p:sp>
        <p:nvSpPr>
          <p:cNvPr id="3" name="Content Placeholder 2"/>
          <p:cNvSpPr>
            <a:spLocks noGrp="1"/>
          </p:cNvSpPr>
          <p:nvPr>
            <p:ph idx="1"/>
          </p:nvPr>
        </p:nvSpPr>
        <p:spPr>
          <a:xfrm>
            <a:off x="0" y="1295400"/>
            <a:ext cx="7391400" cy="4830763"/>
          </a:xfrm>
        </p:spPr>
        <p:txBody>
          <a:bodyPr/>
          <a:lstStyle/>
          <a:p>
            <a:pPr>
              <a:buNone/>
            </a:pPr>
            <a:r>
              <a:rPr lang="en-US" b="1" baseline="30000" dirty="0" smtClean="0"/>
              <a:t>     “</a:t>
            </a:r>
            <a:r>
              <a:rPr lang="en-US" b="1" dirty="0" smtClean="0"/>
              <a:t>For ye had compassion of me in my bonds, and took joyfully the spoiling of your goods [“…accepted joyfully the seizure of your property” NAS], knowing in yourselves that ye have in heaven a better and an enduring substance.”</a:t>
            </a:r>
            <a:endParaRPr lang="en-US" b="1" dirty="0"/>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7467600" cy="1143000"/>
          </a:xfrm>
        </p:spPr>
        <p:txBody>
          <a:bodyPr>
            <a:normAutofit/>
          </a:bodyPr>
          <a:lstStyle/>
          <a:p>
            <a:pPr algn="ctr">
              <a:defRPr/>
            </a:pPr>
            <a:r>
              <a:rPr lang="en-US" sz="6000" b="1" u="sng" dirty="0" smtClean="0"/>
              <a:t>Hebrews 10:35-37</a:t>
            </a:r>
            <a:endParaRPr lang="en-US" sz="6000" b="1" u="sng" dirty="0"/>
          </a:p>
        </p:txBody>
      </p:sp>
      <p:sp>
        <p:nvSpPr>
          <p:cNvPr id="89091" name="Content Placeholder 2"/>
          <p:cNvSpPr>
            <a:spLocks noGrp="1"/>
          </p:cNvSpPr>
          <p:nvPr>
            <p:ph idx="1"/>
          </p:nvPr>
        </p:nvSpPr>
        <p:spPr>
          <a:xfrm>
            <a:off x="0" y="1295400"/>
            <a:ext cx="7162800" cy="4267200"/>
          </a:xfrm>
        </p:spPr>
        <p:txBody>
          <a:bodyPr>
            <a:normAutofit/>
          </a:bodyPr>
          <a:lstStyle/>
          <a:p>
            <a:pPr>
              <a:buFont typeface="Arial" charset="0"/>
              <a:buNone/>
            </a:pPr>
            <a:r>
              <a:rPr lang="en-US" b="1" baseline="30000" dirty="0" smtClean="0"/>
              <a:t>    “</a:t>
            </a:r>
            <a:r>
              <a:rPr lang="en-US" b="1" dirty="0" smtClean="0"/>
              <a:t>Cast not away therefore your confidence, which hath great recompence of reward. </a:t>
            </a:r>
            <a:r>
              <a:rPr lang="en-US" b="1" baseline="30000" dirty="0" smtClean="0"/>
              <a:t>36</a:t>
            </a:r>
            <a:r>
              <a:rPr lang="en-US" b="1" dirty="0" smtClean="0"/>
              <a:t>For ye have need of patience, that, after ye have done the will of God, ye might receive the promise. </a:t>
            </a:r>
            <a:r>
              <a:rPr lang="en-US" b="1" baseline="30000" dirty="0" smtClean="0"/>
              <a:t>37</a:t>
            </a:r>
            <a:r>
              <a:rPr lang="en-US" b="1" dirty="0" smtClean="0"/>
              <a:t>For yet a little while, and he that shall come will come, and will not tarry.”</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0"/>
            <a:ext cx="8229600" cy="1096962"/>
          </a:xfrm>
        </p:spPr>
        <p:txBody>
          <a:bodyPr>
            <a:noAutofit/>
          </a:bodyPr>
          <a:lstStyle/>
          <a:p>
            <a:r>
              <a:rPr lang="en-US" sz="5400" dirty="0" smtClean="0">
                <a:latin typeface="Franklin Gothic Medium" pitchFamily="34" charset="0"/>
              </a:rPr>
              <a:t>1 Thessalonians 4:15-18</a:t>
            </a:r>
          </a:p>
        </p:txBody>
      </p:sp>
      <p:sp>
        <p:nvSpPr>
          <p:cNvPr id="90115" name="Content Placeholder 2"/>
          <p:cNvSpPr>
            <a:spLocks noGrp="1"/>
          </p:cNvSpPr>
          <p:nvPr>
            <p:ph idx="1"/>
          </p:nvPr>
        </p:nvSpPr>
        <p:spPr>
          <a:xfrm>
            <a:off x="0" y="1143000"/>
            <a:ext cx="9144000" cy="5715000"/>
          </a:xfrm>
        </p:spPr>
        <p:txBody>
          <a:bodyPr>
            <a:normAutofit lnSpcReduction="10000"/>
          </a:bodyPr>
          <a:lstStyle/>
          <a:p>
            <a:pPr algn="ctr">
              <a:buFont typeface="Arial" charset="0"/>
              <a:buNone/>
            </a:pPr>
            <a:r>
              <a:rPr lang="en-US" baseline="30000" dirty="0" smtClean="0">
                <a:solidFill>
                  <a:schemeClr val="bg1"/>
                </a:solidFill>
                <a:latin typeface="Franklin Gothic Demi" pitchFamily="34" charset="0"/>
              </a:rPr>
              <a:t>“</a:t>
            </a:r>
            <a:r>
              <a:rPr lang="en-US" dirty="0" smtClean="0">
                <a:solidFill>
                  <a:schemeClr val="bg1"/>
                </a:solidFill>
                <a:effectLst>
                  <a:outerShdw blurRad="38100" dist="38100" dir="2700000" algn="tl">
                    <a:srgbClr val="000000">
                      <a:alpha val="43137"/>
                    </a:srgbClr>
                  </a:outerShdw>
                </a:effectLst>
                <a:latin typeface="Franklin Gothic Demi" pitchFamily="34" charset="0"/>
              </a:rPr>
              <a:t>For this we say unto you by the word of the Lord, that we which are alive </a:t>
            </a:r>
            <a:r>
              <a:rPr lang="en-US" i="1" dirty="0" smtClean="0">
                <a:solidFill>
                  <a:schemeClr val="bg1"/>
                </a:solidFill>
                <a:effectLst>
                  <a:outerShdw blurRad="38100" dist="38100" dir="2700000" algn="tl">
                    <a:srgbClr val="000000">
                      <a:alpha val="43137"/>
                    </a:srgbClr>
                  </a:outerShdw>
                </a:effectLst>
                <a:latin typeface="Franklin Gothic Demi" pitchFamily="34" charset="0"/>
              </a:rPr>
              <a:t>and</a:t>
            </a:r>
            <a:r>
              <a:rPr lang="en-US" dirty="0" smtClean="0">
                <a:solidFill>
                  <a:schemeClr val="bg1"/>
                </a:solidFill>
                <a:effectLst>
                  <a:outerShdw blurRad="38100" dist="38100" dir="2700000" algn="tl">
                    <a:srgbClr val="000000">
                      <a:alpha val="43137"/>
                    </a:srgbClr>
                  </a:outerShdw>
                </a:effectLst>
                <a:latin typeface="Franklin Gothic Demi" pitchFamily="34" charset="0"/>
              </a:rPr>
              <a:t> remain unto the coming of the Lord shall not prevent them which are asleep. </a:t>
            </a:r>
            <a:r>
              <a:rPr lang="en-US" baseline="30000" dirty="0" smtClean="0">
                <a:solidFill>
                  <a:schemeClr val="bg1"/>
                </a:solidFill>
                <a:effectLst>
                  <a:outerShdw blurRad="38100" dist="38100" dir="2700000" algn="tl">
                    <a:srgbClr val="000000">
                      <a:alpha val="43137"/>
                    </a:srgbClr>
                  </a:outerShdw>
                </a:effectLst>
                <a:latin typeface="Franklin Gothic Demi" pitchFamily="34" charset="0"/>
              </a:rPr>
              <a:t>16</a:t>
            </a:r>
            <a:r>
              <a:rPr lang="en-US" dirty="0" smtClean="0">
                <a:solidFill>
                  <a:schemeClr val="bg1"/>
                </a:solidFill>
                <a:effectLst>
                  <a:outerShdw blurRad="38100" dist="38100" dir="2700000" algn="tl">
                    <a:srgbClr val="000000">
                      <a:alpha val="43137"/>
                    </a:srgbClr>
                  </a:outerShdw>
                </a:effectLst>
                <a:latin typeface="Franklin Gothic Demi" pitchFamily="34" charset="0"/>
              </a:rPr>
              <a:t>For the Lord himself shall descend from heaven with a shout, with the voice of the archangel, and with the trump of God: and the dead in Christ shall rise first: </a:t>
            </a:r>
            <a:r>
              <a:rPr lang="en-US" baseline="30000" dirty="0" smtClean="0">
                <a:solidFill>
                  <a:schemeClr val="bg1"/>
                </a:solidFill>
                <a:effectLst>
                  <a:outerShdw blurRad="38100" dist="38100" dir="2700000" algn="tl">
                    <a:srgbClr val="000000">
                      <a:alpha val="43137"/>
                    </a:srgbClr>
                  </a:outerShdw>
                </a:effectLst>
                <a:latin typeface="Franklin Gothic Demi" pitchFamily="34" charset="0"/>
              </a:rPr>
              <a:t>17</a:t>
            </a:r>
            <a:r>
              <a:rPr lang="en-US" dirty="0" smtClean="0">
                <a:solidFill>
                  <a:schemeClr val="bg1"/>
                </a:solidFill>
                <a:effectLst>
                  <a:outerShdw blurRad="38100" dist="38100" dir="2700000" algn="tl">
                    <a:srgbClr val="000000">
                      <a:alpha val="43137"/>
                    </a:srgbClr>
                  </a:outerShdw>
                </a:effectLst>
                <a:latin typeface="Franklin Gothic Demi" pitchFamily="34" charset="0"/>
              </a:rPr>
              <a:t>Then we which are alive </a:t>
            </a:r>
            <a:r>
              <a:rPr lang="en-US" i="1" dirty="0" smtClean="0">
                <a:solidFill>
                  <a:schemeClr val="bg1"/>
                </a:solidFill>
                <a:effectLst>
                  <a:outerShdw blurRad="38100" dist="38100" dir="2700000" algn="tl">
                    <a:srgbClr val="000000">
                      <a:alpha val="43137"/>
                    </a:srgbClr>
                  </a:outerShdw>
                </a:effectLst>
                <a:latin typeface="Franklin Gothic Demi" pitchFamily="34" charset="0"/>
              </a:rPr>
              <a:t>and</a:t>
            </a:r>
            <a:r>
              <a:rPr lang="en-US" dirty="0" smtClean="0">
                <a:solidFill>
                  <a:schemeClr val="bg1"/>
                </a:solidFill>
                <a:effectLst>
                  <a:outerShdw blurRad="38100" dist="38100" dir="2700000" algn="tl">
                    <a:srgbClr val="000000">
                      <a:alpha val="43137"/>
                    </a:srgbClr>
                  </a:outerShdw>
                </a:effectLst>
                <a:latin typeface="Franklin Gothic Demi" pitchFamily="34" charset="0"/>
              </a:rPr>
              <a:t> </a:t>
            </a:r>
            <a:r>
              <a:rPr lang="en-US" dirty="0" smtClean="0">
                <a:effectLst>
                  <a:outerShdw blurRad="38100" dist="38100" dir="2700000" algn="tl">
                    <a:srgbClr val="000000">
                      <a:alpha val="43137"/>
                    </a:srgbClr>
                  </a:outerShdw>
                </a:effectLst>
                <a:latin typeface="Franklin Gothic Demi" pitchFamily="34" charset="0"/>
              </a:rPr>
              <a:t>remain shall be </a:t>
            </a:r>
            <a:r>
              <a:rPr lang="en-US" dirty="0" smtClean="0">
                <a:solidFill>
                  <a:schemeClr val="bg1"/>
                </a:solidFill>
                <a:effectLst>
                  <a:outerShdw blurRad="38100" dist="38100" dir="2700000" algn="tl">
                    <a:srgbClr val="000000">
                      <a:alpha val="43137"/>
                    </a:srgbClr>
                  </a:outerShdw>
                </a:effectLst>
                <a:latin typeface="Franklin Gothic Demi" pitchFamily="34" charset="0"/>
              </a:rPr>
              <a:t>caught up together</a:t>
            </a:r>
            <a:r>
              <a:rPr lang="en-US" dirty="0" smtClean="0">
                <a:effectLst>
                  <a:outerShdw blurRad="38100" dist="38100" dir="2700000" algn="tl">
                    <a:srgbClr val="000000">
                      <a:alpha val="43137"/>
                    </a:srgbClr>
                  </a:outerShdw>
                </a:effectLst>
                <a:latin typeface="Franklin Gothic Demi" pitchFamily="34" charset="0"/>
              </a:rPr>
              <a:t> with them in the clouds</a:t>
            </a:r>
            <a:r>
              <a:rPr lang="en-US" dirty="0" smtClean="0">
                <a:solidFill>
                  <a:schemeClr val="bg1"/>
                </a:solidFill>
                <a:effectLst>
                  <a:outerShdw blurRad="38100" dist="38100" dir="2700000" algn="tl">
                    <a:srgbClr val="000000">
                      <a:alpha val="43137"/>
                    </a:srgbClr>
                  </a:outerShdw>
                </a:effectLst>
                <a:latin typeface="Franklin Gothic Demi" pitchFamily="34" charset="0"/>
              </a:rPr>
              <a:t>, to meet the Lord in the air: and so shall we ever be with the Lord. </a:t>
            </a:r>
            <a:r>
              <a:rPr lang="en-US" baseline="30000" dirty="0" smtClean="0">
                <a:solidFill>
                  <a:schemeClr val="bg1"/>
                </a:solidFill>
                <a:effectLst>
                  <a:outerShdw blurRad="38100" dist="38100" dir="2700000" algn="tl">
                    <a:srgbClr val="000000">
                      <a:alpha val="43137"/>
                    </a:srgbClr>
                  </a:outerShdw>
                </a:effectLst>
                <a:latin typeface="Franklin Gothic Demi" pitchFamily="34" charset="0"/>
              </a:rPr>
              <a:t>18</a:t>
            </a:r>
            <a:r>
              <a:rPr lang="en-US" dirty="0" smtClean="0">
                <a:solidFill>
                  <a:schemeClr val="bg1"/>
                </a:solidFill>
                <a:effectLst>
                  <a:outerShdw blurRad="38100" dist="38100" dir="2700000" algn="tl">
                    <a:srgbClr val="000000">
                      <a:alpha val="43137"/>
                    </a:srgbClr>
                  </a:outerShdw>
                </a:effectLst>
                <a:latin typeface="Franklin Gothic Demi" pitchFamily="34" charset="0"/>
              </a:rPr>
              <a:t>Wherefore comfort one another with these words.”</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Content Placeholder 2"/>
          <p:cNvSpPr>
            <a:spLocks noGrp="1"/>
          </p:cNvSpPr>
          <p:nvPr>
            <p:ph idx="1"/>
          </p:nvPr>
        </p:nvSpPr>
        <p:spPr>
          <a:xfrm>
            <a:off x="-76200" y="0"/>
            <a:ext cx="9144000" cy="6629400"/>
          </a:xfrm>
        </p:spPr>
        <p:txBody>
          <a:bodyPr>
            <a:normAutofit/>
          </a:bodyPr>
          <a:lstStyle/>
          <a:p>
            <a:pPr>
              <a:buFont typeface="Arial" charset="0"/>
              <a:buNone/>
            </a:pPr>
            <a:r>
              <a:rPr lang="en-US" dirty="0" smtClean="0"/>
              <a:t>   “At a time when it surely seems that capitalism has run amuck and poised the world on the edge of economic ruin, the temptation is very strong for the pendulum to swing too far left into the failed and immoral territory of socialism. Historically pure socialism has never worked, philosophically it cannot work, and morally it is inherently evil (because it undermines the right of private property ownership, an inherent human right) and hence should not be given a chance to work.”</a:t>
            </a:r>
          </a:p>
          <a:p>
            <a:pPr>
              <a:buFont typeface="Arial" charset="0"/>
              <a:buNone/>
            </a:pPr>
            <a:r>
              <a:rPr lang="en-US" dirty="0" smtClean="0"/>
              <a:t>                                     Fr. John Corapi </a:t>
            </a:r>
          </a:p>
          <a:p>
            <a:endParaRPr lang="en-US" dirty="0" smtClean="0"/>
          </a:p>
        </p:txBody>
      </p:sp>
      <p:pic>
        <p:nvPicPr>
          <p:cNvPr id="91139" name="Picture 3" descr="Fr. John Corapi"/>
          <p:cNvPicPr>
            <a:picLocks noChangeAspect="1" noChangeArrowheads="1"/>
          </p:cNvPicPr>
          <p:nvPr/>
        </p:nvPicPr>
        <p:blipFill>
          <a:blip r:embed="rId3" cstate="print"/>
          <a:srcRect/>
          <a:stretch>
            <a:fillRect/>
          </a:stretch>
        </p:blipFill>
        <p:spPr bwMode="auto">
          <a:xfrm>
            <a:off x="7315200" y="4876800"/>
            <a:ext cx="1447800" cy="18480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228600" y="457200"/>
            <a:ext cx="8915400" cy="5943600"/>
          </a:xfrm>
        </p:spPr>
        <p:txBody>
          <a:bodyPr/>
          <a:lstStyle/>
          <a:p>
            <a:pPr>
              <a:buFont typeface="Arial" charset="0"/>
              <a:buNone/>
            </a:pPr>
            <a:r>
              <a:rPr lang="en-US" dirty="0" smtClean="0"/>
              <a:t>Corapi continues:    </a:t>
            </a:r>
          </a:p>
          <a:p>
            <a:pPr>
              <a:buFont typeface="Arial" charset="0"/>
              <a:buNone/>
            </a:pPr>
            <a:r>
              <a:rPr lang="en-US" dirty="0" smtClean="0"/>
              <a:t>    “The response might be that what we have at the moment isn’t pure socialism. The problem is that the moment is incredibly fluid and the direction toward a more radical form of socialism is under way with frightening speed. Unless, of course, you believe the politicians and their appointees whose stock-in-trade has become lies, deception, and self-interest.”</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dirty="0" smtClean="0"/>
              <a:t>Fr. John Corapi concludes:</a:t>
            </a:r>
          </a:p>
        </p:txBody>
      </p:sp>
      <p:sp>
        <p:nvSpPr>
          <p:cNvPr id="93187" name="Content Placeholder 2"/>
          <p:cNvSpPr>
            <a:spLocks noGrp="1"/>
          </p:cNvSpPr>
          <p:nvPr>
            <p:ph idx="1"/>
          </p:nvPr>
        </p:nvSpPr>
        <p:spPr/>
        <p:txBody>
          <a:bodyPr/>
          <a:lstStyle/>
          <a:p>
            <a:pPr>
              <a:buFont typeface="Arial" charset="0"/>
              <a:buNone/>
            </a:pPr>
            <a:r>
              <a:rPr lang="en-US" dirty="0" smtClean="0"/>
              <a:t>    “The common error is to think that socialism helps the poor and disenfranchised. As Pope Leo XIII pointed out as long ago as 1891 in his Encyclical ”Rerum Novarum”, socialism does not help the poor. Rather, it reduces everyone </a:t>
            </a:r>
            <a:r>
              <a:rPr lang="en-US" dirty="0" smtClean="0">
                <a:solidFill>
                  <a:srgbClr val="FF0000"/>
                </a:solidFill>
              </a:rPr>
              <a:t>[except the elites] </a:t>
            </a:r>
            <a:r>
              <a:rPr lang="en-US" dirty="0" smtClean="0"/>
              <a:t>to the same lowest common denominator of poverty and misery, while at the same time drying up the very sources of capital.”</a:t>
            </a:r>
          </a:p>
          <a:p>
            <a:endParaRPr lang="en-US" dirty="0" smtClean="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16162"/>
            <a:ext cx="8686800" cy="2027238"/>
          </a:xfrm>
        </p:spPr>
        <p:txBody>
          <a:bodyPr>
            <a:normAutofit/>
          </a:bodyPr>
          <a:lstStyle/>
          <a:p>
            <a:pPr algn="ctr">
              <a:buNone/>
            </a:pPr>
            <a:r>
              <a:rPr lang="en-US" sz="5400" dirty="0" smtClean="0">
                <a:solidFill>
                  <a:srgbClr val="9A0000"/>
                </a:solidFill>
                <a:effectLst>
                  <a:outerShdw blurRad="38100" dist="38100" dir="2700000" algn="tl">
                    <a:srgbClr val="000000">
                      <a:alpha val="43137"/>
                    </a:srgbClr>
                  </a:outerShdw>
                </a:effectLst>
              </a:rPr>
              <a:t>Socialism destroys the Middle Class!</a:t>
            </a:r>
            <a:endParaRPr lang="en-US" sz="5400" dirty="0">
              <a:solidFill>
                <a:srgbClr val="9A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2400" y="228600"/>
            <a:ext cx="8991600" cy="990600"/>
          </a:xfrm>
        </p:spPr>
        <p:txBody>
          <a:bodyPr>
            <a:normAutofit/>
          </a:bodyPr>
          <a:lstStyle/>
          <a:p>
            <a:pPr eaLnBrk="1" hangingPunct="1"/>
            <a:r>
              <a:rPr lang="en-US" sz="5400" dirty="0" smtClean="0">
                <a:solidFill>
                  <a:srgbClr val="FF0000"/>
                </a:solidFill>
              </a:rPr>
              <a:t>What about our schools?</a:t>
            </a:r>
          </a:p>
        </p:txBody>
      </p:sp>
      <p:sp>
        <p:nvSpPr>
          <p:cNvPr id="6147" name="Rectangle 3"/>
          <p:cNvSpPr>
            <a:spLocks noGrp="1" noChangeArrowheads="1"/>
          </p:cNvSpPr>
          <p:nvPr>
            <p:ph idx="1"/>
          </p:nvPr>
        </p:nvSpPr>
        <p:spPr>
          <a:xfrm>
            <a:off x="304800" y="1219200"/>
            <a:ext cx="8458200" cy="5429250"/>
          </a:xfrm>
        </p:spPr>
        <p:txBody>
          <a:bodyPr/>
          <a:lstStyle/>
          <a:p>
            <a:pPr algn="ctr" eaLnBrk="1" hangingPunct="1">
              <a:lnSpc>
                <a:spcPct val="90000"/>
              </a:lnSpc>
              <a:buFont typeface="Arial" pitchFamily="34" charset="0"/>
              <a:buNone/>
            </a:pPr>
            <a:r>
              <a:rPr lang="en-US" dirty="0" smtClean="0"/>
              <a:t>  </a:t>
            </a:r>
            <a:r>
              <a:rPr lang="en-US" sz="3600" dirty="0" smtClean="0"/>
              <a:t>“Education is the most powerful ally of Humanism, and every American school is a school of Humanism. What can the theistic Sunday Schools, meeting for an hour once a week, and teaching only a fraction of the children, do to stem the tide of a five-day program of humanistic teaching?” </a:t>
            </a:r>
            <a:r>
              <a:rPr lang="en-US" sz="2000" i="1" dirty="0" smtClean="0"/>
              <a:t>Charles Francis Potter</a:t>
            </a:r>
            <a:r>
              <a:rPr lang="en-US" sz="2800" dirty="0" smtClean="0"/>
              <a:t> </a:t>
            </a:r>
            <a:endParaRPr lang="en-US" sz="2400" dirty="0" smtClean="0"/>
          </a:p>
          <a:p>
            <a:pPr eaLnBrk="1" hangingPunct="1">
              <a:lnSpc>
                <a:spcPct val="90000"/>
              </a:lnSpc>
              <a:buFontTx/>
              <a:buNone/>
            </a:pPr>
            <a:r>
              <a:rPr lang="en-US" sz="1800" i="1" dirty="0" smtClean="0"/>
              <a:t>       Humanism: A New Religion</a:t>
            </a:r>
            <a:r>
              <a:rPr lang="en-US" sz="1800" dirty="0" smtClean="0"/>
              <a:t>, (New York: Simon and Schuster), 1930, p. 16                                                      Potter was a Unitarian minister, theologian and author who changed, over half a century, from an evangelical Baptist to a radical Humanist.</a:t>
            </a:r>
            <a:endParaRPr lang="en-US" sz="2800" dirty="0" smtClean="0"/>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2286000"/>
          </a:xfrm>
        </p:spPr>
        <p:txBody>
          <a:bodyPr/>
          <a:lstStyle/>
          <a:p>
            <a:pPr algn="ctr">
              <a:defRPr/>
            </a:pPr>
            <a:r>
              <a:rPr lang="en-US" sz="3600" b="1" dirty="0" smtClean="0">
                <a:solidFill>
                  <a:schemeClr val="accent1">
                    <a:lumMod val="50000"/>
                  </a:schemeClr>
                </a:solidFill>
              </a:rPr>
              <a:t>Socialism is evil </a:t>
            </a:r>
            <a:r>
              <a:rPr lang="en-US" sz="3600" dirty="0" smtClean="0">
                <a:solidFill>
                  <a:schemeClr val="accent1">
                    <a:lumMod val="50000"/>
                  </a:schemeClr>
                </a:solidFill>
              </a:rPr>
              <a:t>Walter E. Williams </a:t>
            </a:r>
            <a:br>
              <a:rPr lang="en-US" sz="3600" dirty="0" smtClean="0">
                <a:solidFill>
                  <a:schemeClr val="accent1">
                    <a:lumMod val="50000"/>
                  </a:schemeClr>
                </a:solidFill>
              </a:rPr>
            </a:br>
            <a:r>
              <a:rPr lang="en-US" sz="3600" dirty="0" smtClean="0">
                <a:solidFill>
                  <a:schemeClr val="accent1">
                    <a:lumMod val="50000"/>
                  </a:schemeClr>
                </a:solidFill>
              </a:rPr>
              <a:t>July 28, 2004</a:t>
            </a:r>
            <a:endParaRPr lang="en-US" sz="3600" dirty="0">
              <a:solidFill>
                <a:schemeClr val="accent1">
                  <a:lumMod val="50000"/>
                </a:schemeClr>
              </a:solidFill>
            </a:endParaRPr>
          </a:p>
        </p:txBody>
      </p:sp>
      <p:sp>
        <p:nvSpPr>
          <p:cNvPr id="94211" name="Content Placeholder 2"/>
          <p:cNvSpPr>
            <a:spLocks noGrp="1"/>
          </p:cNvSpPr>
          <p:nvPr>
            <p:ph idx="1"/>
          </p:nvPr>
        </p:nvSpPr>
        <p:spPr>
          <a:xfrm>
            <a:off x="228600" y="2286000"/>
            <a:ext cx="8686800" cy="4572000"/>
          </a:xfrm>
        </p:spPr>
        <p:txBody>
          <a:bodyPr>
            <a:normAutofit/>
          </a:bodyPr>
          <a:lstStyle/>
          <a:p>
            <a:pPr>
              <a:buFont typeface="Arial" charset="0"/>
              <a:buNone/>
            </a:pPr>
            <a:r>
              <a:rPr lang="en-US" dirty="0" smtClean="0"/>
              <a:t>    “What is socialism? We miss the boat if we say it's the agenda of left-wingers and Democrats. According to Marxist doctrine, socialism is a stage of society between capitalism and communism where private ownership and control over property are eliminated. The essence of socialism is the attenuation and ultimate abolition of private property rights…</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8991600" cy="1066800"/>
          </a:xfrm>
        </p:spPr>
        <p:txBody>
          <a:bodyPr>
            <a:normAutofit/>
          </a:bodyPr>
          <a:lstStyle/>
          <a:p>
            <a:pPr algn="ctr"/>
            <a:r>
              <a:rPr lang="en-US" sz="5400" dirty="0" smtClean="0"/>
              <a:t>Walter Williams</a:t>
            </a:r>
            <a:endParaRPr lang="en-US" sz="5400" dirty="0"/>
          </a:p>
        </p:txBody>
      </p:sp>
      <p:sp>
        <p:nvSpPr>
          <p:cNvPr id="95234" name="Content Placeholder 2"/>
          <p:cNvSpPr>
            <a:spLocks noGrp="1"/>
          </p:cNvSpPr>
          <p:nvPr>
            <p:ph idx="1"/>
          </p:nvPr>
        </p:nvSpPr>
        <p:spPr>
          <a:xfrm>
            <a:off x="0" y="1371600"/>
            <a:ext cx="8991600" cy="4708525"/>
          </a:xfrm>
        </p:spPr>
        <p:txBody>
          <a:bodyPr>
            <a:normAutofit/>
          </a:bodyPr>
          <a:lstStyle/>
          <a:p>
            <a:pPr>
              <a:buFont typeface="Arial" charset="0"/>
              <a:buNone/>
            </a:pPr>
            <a:r>
              <a:rPr lang="en-US" dirty="0" smtClean="0"/>
              <a:t>   Attacks on private property include, but are not limited to, confiscating the rightful property of one person and giving it to another to whom it doesn't belong. When this is done privately, we call it theft. When it's done collectively, we use euphemisms: income transfers or redistribution….”  </a:t>
            </a:r>
            <a:r>
              <a:rPr lang="en-US" b="1" dirty="0" smtClean="0"/>
              <a:t>                             </a:t>
            </a:r>
            <a:r>
              <a:rPr lang="en-US" b="1" dirty="0" smtClean="0">
                <a:hlinkClick r:id="rId3"/>
              </a:rPr>
              <a:t>www.townhall.com</a:t>
            </a:r>
            <a:r>
              <a:rPr lang="en-US" b="1" dirty="0" smtClean="0"/>
              <a:t>. </a:t>
            </a:r>
            <a:r>
              <a:rPr lang="en-US" dirty="0" smtClean="0"/>
              <a:t> </a:t>
            </a:r>
          </a:p>
        </p:txBody>
      </p:sp>
      <p:pic>
        <p:nvPicPr>
          <p:cNvPr id="4" name="Picture 3" descr="walter Williams.jpg"/>
          <p:cNvPicPr>
            <a:picLocks noChangeAspect="1"/>
          </p:cNvPicPr>
          <p:nvPr/>
        </p:nvPicPr>
        <p:blipFill>
          <a:blip r:embed="rId4" cstate="print"/>
          <a:stretch>
            <a:fillRect/>
          </a:stretch>
        </p:blipFill>
        <p:spPr>
          <a:xfrm>
            <a:off x="6781800" y="3886200"/>
            <a:ext cx="1966365" cy="2743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0" y="0"/>
            <a:ext cx="9144000" cy="1066800"/>
          </a:xfrm>
        </p:spPr>
        <p:txBody>
          <a:bodyPr>
            <a:normAutofit/>
          </a:bodyPr>
          <a:lstStyle/>
          <a:p>
            <a:pPr algn="ctr"/>
            <a:r>
              <a:rPr lang="en-US" sz="5400" dirty="0" smtClean="0"/>
              <a:t>Walter Williams</a:t>
            </a:r>
          </a:p>
        </p:txBody>
      </p:sp>
      <p:sp>
        <p:nvSpPr>
          <p:cNvPr id="96259" name="Content Placeholder 2"/>
          <p:cNvSpPr>
            <a:spLocks noGrp="1"/>
          </p:cNvSpPr>
          <p:nvPr>
            <p:ph idx="1"/>
          </p:nvPr>
        </p:nvSpPr>
        <p:spPr>
          <a:xfrm>
            <a:off x="0" y="1143000"/>
            <a:ext cx="9144000" cy="4937125"/>
          </a:xfrm>
        </p:spPr>
        <p:txBody>
          <a:bodyPr/>
          <a:lstStyle/>
          <a:p>
            <a:pPr>
              <a:buFont typeface="Arial" charset="0"/>
              <a:buNone/>
            </a:pPr>
            <a:r>
              <a:rPr lang="en-US" dirty="0" smtClean="0"/>
              <a:t>    “Can a moral case be made for taking the rightful property of one American and giving it to another to whom it does not belong? I think not. That's why socialism is evil. It uses evil means (coercion/[taxes]) to achieve what are seen as good ends (helping people). We might also note that an act that is inherently evil does not become moral simply because there's a majority consensus.”</a:t>
            </a:r>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0" y="0"/>
            <a:ext cx="9144000" cy="1143000"/>
          </a:xfrm>
        </p:spPr>
        <p:txBody>
          <a:bodyPr>
            <a:noAutofit/>
          </a:bodyPr>
          <a:lstStyle/>
          <a:p>
            <a:pPr algn="ctr"/>
            <a:r>
              <a:rPr lang="en-US" sz="5400" dirty="0" smtClean="0"/>
              <a:t>Walter Williams</a:t>
            </a:r>
          </a:p>
        </p:txBody>
      </p:sp>
      <p:sp>
        <p:nvSpPr>
          <p:cNvPr id="97283" name="Content Placeholder 2"/>
          <p:cNvSpPr>
            <a:spLocks noGrp="1"/>
          </p:cNvSpPr>
          <p:nvPr>
            <p:ph idx="1"/>
          </p:nvPr>
        </p:nvSpPr>
        <p:spPr>
          <a:xfrm>
            <a:off x="0" y="1295400"/>
            <a:ext cx="9144000" cy="5105400"/>
          </a:xfrm>
        </p:spPr>
        <p:txBody>
          <a:bodyPr>
            <a:normAutofit/>
          </a:bodyPr>
          <a:lstStyle/>
          <a:p>
            <a:pPr>
              <a:buFont typeface="Arial" charset="0"/>
              <a:buNone/>
            </a:pPr>
            <a:r>
              <a:rPr lang="en-US" dirty="0" smtClean="0"/>
              <a:t>   “An argument against legalized theft should not be construed as an argument against helping one's fellow man in need. Charity is a noble instinct; theft, legal or illegal, is despicable. Or, put another way: Reaching into one's own pocket to assist his fellow man is noble and worthy of praise. Reaching into another person's pocket to assist one's fellow man is despicable and worthy of condemnation.</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0" y="0"/>
            <a:ext cx="9144000" cy="1295400"/>
          </a:xfrm>
        </p:spPr>
        <p:txBody>
          <a:bodyPr>
            <a:normAutofit/>
          </a:bodyPr>
          <a:lstStyle/>
          <a:p>
            <a:pPr algn="ctr"/>
            <a:r>
              <a:rPr lang="en-US" sz="5400" dirty="0" smtClean="0"/>
              <a:t>Walter Williams</a:t>
            </a:r>
          </a:p>
        </p:txBody>
      </p:sp>
      <p:sp>
        <p:nvSpPr>
          <p:cNvPr id="98307" name="Content Placeholder 2"/>
          <p:cNvSpPr>
            <a:spLocks noGrp="1"/>
          </p:cNvSpPr>
          <p:nvPr>
            <p:ph idx="1"/>
          </p:nvPr>
        </p:nvSpPr>
        <p:spPr>
          <a:xfrm>
            <a:off x="0" y="1371600"/>
            <a:ext cx="9144000" cy="4708525"/>
          </a:xfrm>
        </p:spPr>
        <p:txBody>
          <a:bodyPr/>
          <a:lstStyle/>
          <a:p>
            <a:pPr>
              <a:buFont typeface="Arial" charset="0"/>
              <a:buNone/>
            </a:pPr>
            <a:r>
              <a:rPr lang="en-US" dirty="0" smtClean="0"/>
              <a:t>   “For the Christians among us, socialism and the welfare state must be seen as sinful. When God gave Moses the commandment "Thou shalt not steal," I'm sure He didn't mean thou shalt not steal unless there's a majority vote. And I'm sure that if you asked God if it's OK just being a recipient of stolen property, He would deem that a sin as well.” </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533400" y="0"/>
            <a:ext cx="8229600" cy="1143000"/>
          </a:xfrm>
        </p:spPr>
        <p:txBody>
          <a:bodyPr>
            <a:normAutofit/>
          </a:bodyPr>
          <a:lstStyle/>
          <a:p>
            <a:pPr algn="ctr"/>
            <a:r>
              <a:rPr lang="en-US" sz="5400" dirty="0" smtClean="0">
                <a:solidFill>
                  <a:schemeClr val="accent6">
                    <a:lumMod val="50000"/>
                  </a:schemeClr>
                </a:solidFill>
              </a:rPr>
              <a:t>F. A. Hayek</a:t>
            </a:r>
          </a:p>
        </p:txBody>
      </p:sp>
      <p:sp>
        <p:nvSpPr>
          <p:cNvPr id="99331" name="Content Placeholder 2"/>
          <p:cNvSpPr>
            <a:spLocks noGrp="1"/>
          </p:cNvSpPr>
          <p:nvPr>
            <p:ph idx="1"/>
          </p:nvPr>
        </p:nvSpPr>
        <p:spPr>
          <a:xfrm>
            <a:off x="0" y="1600200"/>
            <a:ext cx="5943600" cy="4876800"/>
          </a:xfrm>
        </p:spPr>
        <p:txBody>
          <a:bodyPr>
            <a:normAutofit/>
          </a:bodyPr>
          <a:lstStyle/>
          <a:p>
            <a:pPr algn="ctr">
              <a:buNone/>
            </a:pPr>
            <a:r>
              <a:rPr lang="en-US" dirty="0" smtClean="0"/>
              <a:t>   </a:t>
            </a:r>
            <a:r>
              <a:rPr lang="en-US" dirty="0" smtClean="0">
                <a:solidFill>
                  <a:schemeClr val="accent6">
                    <a:lumMod val="50000"/>
                  </a:schemeClr>
                </a:solidFill>
              </a:rPr>
              <a:t>As the distinguished political economist F. A. Hayek has stated: “The guiding principle that a policy of freedom for the individual is the only truly progressive policy remains as true today as it was in the nineteenth century.” </a:t>
            </a:r>
          </a:p>
        </p:txBody>
      </p:sp>
      <p:pic>
        <p:nvPicPr>
          <p:cNvPr id="4" name="Picture 3" descr="F A Hayek.jpg"/>
          <p:cNvPicPr>
            <a:picLocks noChangeAspect="1"/>
          </p:cNvPicPr>
          <p:nvPr/>
        </p:nvPicPr>
        <p:blipFill>
          <a:blip r:embed="rId3" cstate="print"/>
          <a:stretch>
            <a:fillRect/>
          </a:stretch>
        </p:blipFill>
        <p:spPr>
          <a:xfrm>
            <a:off x="6400800" y="2133600"/>
            <a:ext cx="2224024" cy="3352800"/>
          </a:xfrm>
          <a:prstGeom prst="rect">
            <a:avLst/>
          </a:prstGeo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a:xfrm>
            <a:off x="0" y="228600"/>
            <a:ext cx="9144000" cy="1295400"/>
          </a:xfrm>
        </p:spPr>
        <p:txBody>
          <a:bodyPr>
            <a:normAutofit/>
          </a:bodyPr>
          <a:lstStyle/>
          <a:p>
            <a:pPr algn="ctr"/>
            <a:r>
              <a:rPr lang="en-US" sz="4000" dirty="0" smtClean="0"/>
              <a:t>Socialism and the Welfare State</a:t>
            </a:r>
          </a:p>
        </p:txBody>
      </p:sp>
      <p:sp>
        <p:nvSpPr>
          <p:cNvPr id="100355" name="Content Placeholder 2"/>
          <p:cNvSpPr>
            <a:spLocks noGrp="1"/>
          </p:cNvSpPr>
          <p:nvPr>
            <p:ph idx="1"/>
          </p:nvPr>
        </p:nvSpPr>
        <p:spPr>
          <a:xfrm>
            <a:off x="0" y="1752600"/>
            <a:ext cx="9144000" cy="4267200"/>
          </a:xfrm>
        </p:spPr>
        <p:txBody>
          <a:bodyPr/>
          <a:lstStyle/>
          <a:p>
            <a:pPr>
              <a:buFont typeface="Arial" charset="0"/>
              <a:buNone/>
            </a:pPr>
            <a:r>
              <a:rPr lang="en-US" dirty="0" smtClean="0"/>
              <a:t>    The dangers of the Welfare State are </a:t>
            </a:r>
            <a:r>
              <a:rPr lang="en-US" dirty="0" smtClean="0">
                <a:solidFill>
                  <a:srgbClr val="9A0000"/>
                </a:solidFill>
              </a:rPr>
              <a:t>1)</a:t>
            </a:r>
            <a:r>
              <a:rPr lang="en-US" dirty="0" smtClean="0"/>
              <a:t> it is unjust in  taking lawful property from individuals through excessive taxation, </a:t>
            </a:r>
            <a:r>
              <a:rPr lang="en-US" dirty="0" smtClean="0">
                <a:solidFill>
                  <a:srgbClr val="9A0000"/>
                </a:solidFill>
              </a:rPr>
              <a:t>2) </a:t>
            </a:r>
            <a:r>
              <a:rPr lang="en-US" dirty="0" smtClean="0"/>
              <a:t>it substitutes the collective judgment of the government for the freedom and judgment of the individual  </a:t>
            </a:r>
            <a:r>
              <a:rPr lang="en-US" dirty="0" smtClean="0">
                <a:solidFill>
                  <a:srgbClr val="9A0000"/>
                </a:solidFill>
              </a:rPr>
              <a:t>3) </a:t>
            </a:r>
            <a:r>
              <a:rPr lang="en-US" dirty="0" smtClean="0"/>
              <a:t>it discourages initiative and entrepreneurship by individuals, and </a:t>
            </a:r>
            <a:r>
              <a:rPr lang="en-US" dirty="0" smtClean="0">
                <a:solidFill>
                  <a:srgbClr val="9A0000"/>
                </a:solidFill>
              </a:rPr>
              <a:t>4) </a:t>
            </a:r>
            <a:r>
              <a:rPr lang="en-US" dirty="0" smtClean="0"/>
              <a:t>it leads to excessive government power and hence corruption. </a:t>
            </a: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a:xfrm>
            <a:off x="457200" y="0"/>
            <a:ext cx="8229600" cy="1143000"/>
          </a:xfrm>
        </p:spPr>
        <p:txBody>
          <a:bodyPr/>
          <a:lstStyle/>
          <a:p>
            <a:r>
              <a:rPr lang="en-US" sz="6000" dirty="0" smtClean="0">
                <a:solidFill>
                  <a:srgbClr val="FFC000"/>
                </a:solidFill>
              </a:rPr>
              <a:t>Karl Marx</a:t>
            </a:r>
          </a:p>
        </p:txBody>
      </p:sp>
      <p:sp>
        <p:nvSpPr>
          <p:cNvPr id="101379" name="Content Placeholder 2"/>
          <p:cNvSpPr>
            <a:spLocks noGrp="1"/>
          </p:cNvSpPr>
          <p:nvPr>
            <p:ph idx="1"/>
          </p:nvPr>
        </p:nvSpPr>
        <p:spPr>
          <a:xfrm>
            <a:off x="457200" y="4724400"/>
            <a:ext cx="8229600" cy="1676400"/>
          </a:xfrm>
        </p:spPr>
        <p:txBody>
          <a:bodyPr/>
          <a:lstStyle/>
          <a:p>
            <a:pPr algn="ctr">
              <a:buNone/>
            </a:pPr>
            <a:r>
              <a:rPr lang="en-US" sz="4400" dirty="0" smtClean="0">
                <a:solidFill>
                  <a:schemeClr val="tx1">
                    <a:lumMod val="95000"/>
                    <a:lumOff val="5000"/>
                  </a:schemeClr>
                </a:solidFill>
              </a:rPr>
              <a:t>“Democracy is the road to socialism.” </a:t>
            </a:r>
          </a:p>
          <a:p>
            <a:endParaRPr lang="en-US" dirty="0" smtClean="0"/>
          </a:p>
        </p:txBody>
      </p:sp>
      <p:pic>
        <p:nvPicPr>
          <p:cNvPr id="4" name="Picture 3" descr="karl Marx bust.jpg"/>
          <p:cNvPicPr>
            <a:picLocks noChangeAspect="1"/>
          </p:cNvPicPr>
          <p:nvPr/>
        </p:nvPicPr>
        <p:blipFill>
          <a:blip r:embed="rId3" cstate="print"/>
          <a:stretch>
            <a:fillRect/>
          </a:stretch>
        </p:blipFill>
        <p:spPr>
          <a:xfrm>
            <a:off x="2336635" y="1219200"/>
            <a:ext cx="4224214" cy="3166872"/>
          </a:xfrm>
          <a:prstGeom prst="rect">
            <a:avLst/>
          </a:prstGeom>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457200" y="0"/>
            <a:ext cx="8229600" cy="1143000"/>
          </a:xfrm>
        </p:spPr>
        <p:txBody>
          <a:bodyPr>
            <a:normAutofit fontScale="90000"/>
          </a:bodyPr>
          <a:lstStyle/>
          <a:p>
            <a:r>
              <a:rPr lang="en-US" sz="7200" dirty="0" smtClean="0">
                <a:solidFill>
                  <a:srgbClr val="FFC000"/>
                </a:solidFill>
              </a:rPr>
              <a:t>V.I. Lenin</a:t>
            </a:r>
          </a:p>
        </p:txBody>
      </p:sp>
      <p:sp>
        <p:nvSpPr>
          <p:cNvPr id="102403" name="Content Placeholder 2"/>
          <p:cNvSpPr>
            <a:spLocks noGrp="1"/>
          </p:cNvSpPr>
          <p:nvPr>
            <p:ph idx="1"/>
          </p:nvPr>
        </p:nvSpPr>
        <p:spPr>
          <a:xfrm>
            <a:off x="0" y="4800600"/>
            <a:ext cx="9144000" cy="2057400"/>
          </a:xfrm>
        </p:spPr>
        <p:txBody>
          <a:bodyPr>
            <a:normAutofit fontScale="92500" lnSpcReduction="20000"/>
          </a:bodyPr>
          <a:lstStyle/>
          <a:p>
            <a:pPr algn="ctr">
              <a:buNone/>
            </a:pPr>
            <a:r>
              <a:rPr lang="en-US" sz="5400" dirty="0" smtClean="0">
                <a:solidFill>
                  <a:srgbClr val="9A0000"/>
                </a:solidFill>
              </a:rPr>
              <a:t>“Democracy is indispensable to socialism. The goal of socialism is communism.” </a:t>
            </a:r>
          </a:p>
          <a:p>
            <a:endParaRPr lang="en-US" dirty="0" smtClean="0"/>
          </a:p>
        </p:txBody>
      </p:sp>
      <p:pic>
        <p:nvPicPr>
          <p:cNvPr id="4" name="Picture 3" descr="Socialism-Change with Hitler Obama Lenin.jpg"/>
          <p:cNvPicPr>
            <a:picLocks noChangeAspect="1"/>
          </p:cNvPicPr>
          <p:nvPr/>
        </p:nvPicPr>
        <p:blipFill>
          <a:blip r:embed="rId3" cstate="print"/>
          <a:stretch>
            <a:fillRect/>
          </a:stretch>
        </p:blipFill>
        <p:spPr>
          <a:xfrm>
            <a:off x="1600200" y="1066801"/>
            <a:ext cx="5943600" cy="3657599"/>
          </a:xfrm>
          <a:prstGeom prst="rect">
            <a:avLst/>
          </a:prstGeom>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228600" y="0"/>
            <a:ext cx="8382000" cy="1143000"/>
          </a:xfrm>
        </p:spPr>
        <p:txBody>
          <a:bodyPr>
            <a:normAutofit fontScale="90000"/>
          </a:bodyPr>
          <a:lstStyle/>
          <a:p>
            <a:r>
              <a:rPr lang="en-US" sz="7200" dirty="0" smtClean="0">
                <a:solidFill>
                  <a:srgbClr val="FFC000"/>
                </a:solidFill>
              </a:rPr>
              <a:t>Karl Marx</a:t>
            </a:r>
          </a:p>
        </p:txBody>
      </p:sp>
      <p:sp>
        <p:nvSpPr>
          <p:cNvPr id="103427" name="Content Placeholder 2"/>
          <p:cNvSpPr>
            <a:spLocks noGrp="1"/>
          </p:cNvSpPr>
          <p:nvPr>
            <p:ph idx="1"/>
          </p:nvPr>
        </p:nvSpPr>
        <p:spPr>
          <a:xfrm>
            <a:off x="381000" y="1219200"/>
            <a:ext cx="8229600" cy="2514600"/>
          </a:xfrm>
        </p:spPr>
        <p:txBody>
          <a:bodyPr/>
          <a:lstStyle/>
          <a:p>
            <a:pPr algn="ctr">
              <a:buNone/>
            </a:pPr>
            <a:r>
              <a:rPr lang="en-US" sz="4800" dirty="0" smtClean="0">
                <a:solidFill>
                  <a:schemeClr val="tx1">
                    <a:lumMod val="95000"/>
                    <a:lumOff val="5000"/>
                  </a:schemeClr>
                </a:solidFill>
              </a:rPr>
              <a:t>“The meaning of peace is the absence of opposition to socialism.”</a:t>
            </a:r>
          </a:p>
          <a:p>
            <a:endParaRPr lang="en-US" dirty="0" smtClean="0"/>
          </a:p>
        </p:txBody>
      </p:sp>
      <p:pic>
        <p:nvPicPr>
          <p:cNvPr id="4" name="Picture 3" descr="Karl-marx-I warned you this would happen.jpg"/>
          <p:cNvPicPr>
            <a:picLocks noChangeAspect="1"/>
          </p:cNvPicPr>
          <p:nvPr/>
        </p:nvPicPr>
        <p:blipFill>
          <a:blip r:embed="rId3" cstate="print"/>
          <a:stretch>
            <a:fillRect/>
          </a:stretch>
        </p:blipFill>
        <p:spPr>
          <a:xfrm>
            <a:off x="3124200" y="3429000"/>
            <a:ext cx="2857500" cy="2857500"/>
          </a:xfrm>
          <a:prstGeom prst="rect">
            <a:avLst/>
          </a:prstGeom>
        </p:spPr>
      </p:pic>
      <p:sp>
        <p:nvSpPr>
          <p:cNvPr id="5" name="TextBox 4"/>
          <p:cNvSpPr txBox="1"/>
          <p:nvPr/>
        </p:nvSpPr>
        <p:spPr>
          <a:xfrm>
            <a:off x="2590800" y="6248400"/>
            <a:ext cx="3886200" cy="369332"/>
          </a:xfrm>
          <a:prstGeom prst="rect">
            <a:avLst/>
          </a:prstGeom>
          <a:noFill/>
        </p:spPr>
        <p:txBody>
          <a:bodyPr wrap="square" rtlCol="0">
            <a:spAutoFit/>
          </a:bodyPr>
          <a:lstStyle/>
          <a:p>
            <a:pPr algn="ctr"/>
            <a:r>
              <a:rPr lang="en-US" dirty="0" smtClean="0">
                <a:latin typeface="+mn-lt"/>
              </a:rPr>
              <a:t>I warned you this would happen.</a:t>
            </a:r>
            <a:endParaRPr lang="en-US" dirty="0">
              <a:latin typeface="+mn-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274638"/>
            <a:ext cx="9144000" cy="1630362"/>
          </a:xfrm>
        </p:spPr>
        <p:txBody>
          <a:bodyPr rtlCol="0">
            <a:normAutofit/>
          </a:bodyPr>
          <a:lstStyle/>
          <a:p>
            <a:pPr eaLnBrk="1" fontAlgn="auto" hangingPunct="1">
              <a:spcAft>
                <a:spcPts val="0"/>
              </a:spcAft>
              <a:defRPr/>
            </a:pPr>
            <a:r>
              <a:rPr lang="en-US" sz="4800" b="1" u="sng" dirty="0" smtClean="0">
                <a:solidFill>
                  <a:srgbClr val="FF9900"/>
                </a:solidFill>
                <a:effectLst>
                  <a:outerShdw blurRad="38100" dist="38100" dir="2700000" algn="tl">
                    <a:srgbClr val="FFFFFF"/>
                  </a:outerShdw>
                </a:effectLst>
              </a:rPr>
              <a:t>John </a:t>
            </a:r>
            <a:r>
              <a:rPr lang="en-US" sz="4800" b="1" u="sng" dirty="0" err="1" smtClean="0">
                <a:solidFill>
                  <a:srgbClr val="FF9900"/>
                </a:solidFill>
                <a:effectLst>
                  <a:outerShdw blurRad="38100" dist="38100" dir="2700000" algn="tl">
                    <a:srgbClr val="FFFFFF"/>
                  </a:outerShdw>
                </a:effectLst>
              </a:rPr>
              <a:t>Dunphy</a:t>
            </a:r>
            <a:r>
              <a:rPr lang="en-US" sz="4800" b="1" u="sng" dirty="0" smtClean="0">
                <a:solidFill>
                  <a:srgbClr val="FF9900"/>
                </a:solidFill>
                <a:effectLst>
                  <a:outerShdw blurRad="38100" dist="38100" dir="2700000" algn="tl">
                    <a:srgbClr val="FFFFFF"/>
                  </a:outerShdw>
                </a:effectLst>
              </a:rPr>
              <a:t>: </a:t>
            </a:r>
            <a:br>
              <a:rPr lang="en-US" sz="4800" b="1" u="sng" dirty="0" smtClean="0">
                <a:solidFill>
                  <a:srgbClr val="FF9900"/>
                </a:solidFill>
                <a:effectLst>
                  <a:outerShdw blurRad="38100" dist="38100" dir="2700000" algn="tl">
                    <a:srgbClr val="FFFFFF"/>
                  </a:outerShdw>
                </a:effectLst>
              </a:rPr>
            </a:br>
            <a:r>
              <a:rPr lang="en-US" sz="4800" b="1" u="sng" dirty="0" smtClean="0">
                <a:solidFill>
                  <a:srgbClr val="FF9900"/>
                </a:solidFill>
                <a:effectLst>
                  <a:outerShdw blurRad="38100" dist="38100" dir="2700000" algn="tl">
                    <a:srgbClr val="FFFFFF"/>
                  </a:outerShdw>
                </a:effectLst>
              </a:rPr>
              <a:t>“A </a:t>
            </a:r>
            <a:r>
              <a:rPr lang="en-US" sz="4800" b="1" u="sng" dirty="0">
                <a:solidFill>
                  <a:srgbClr val="FF9900"/>
                </a:solidFill>
                <a:effectLst>
                  <a:outerShdw blurRad="38100" dist="38100" dir="2700000" algn="tl">
                    <a:srgbClr val="FFFFFF"/>
                  </a:outerShdw>
                </a:effectLst>
              </a:rPr>
              <a:t>RELIGION FOR A NEW AGE”</a:t>
            </a:r>
          </a:p>
        </p:txBody>
      </p:sp>
      <p:sp>
        <p:nvSpPr>
          <p:cNvPr id="7171" name="Rectangle 3"/>
          <p:cNvSpPr>
            <a:spLocks noGrp="1" noChangeArrowheads="1"/>
          </p:cNvSpPr>
          <p:nvPr>
            <p:ph idx="1"/>
          </p:nvPr>
        </p:nvSpPr>
        <p:spPr>
          <a:xfrm>
            <a:off x="152400" y="1905000"/>
            <a:ext cx="8763000" cy="4953000"/>
          </a:xfrm>
        </p:spPr>
        <p:txBody>
          <a:bodyPr/>
          <a:lstStyle/>
          <a:p>
            <a:pPr algn="ctr" eaLnBrk="1" hangingPunct="1">
              <a:buFontTx/>
              <a:buNone/>
            </a:pPr>
            <a:r>
              <a:rPr lang="en-US" dirty="0" smtClean="0"/>
              <a:t>  “The battle for humankind’s future must be waged and won in the </a:t>
            </a:r>
            <a:r>
              <a:rPr lang="en-US" dirty="0" smtClean="0">
                <a:solidFill>
                  <a:srgbClr val="FF0000"/>
                </a:solidFill>
              </a:rPr>
              <a:t>public school classroom </a:t>
            </a:r>
            <a:r>
              <a:rPr lang="en-US" dirty="0" smtClean="0"/>
              <a:t>by teachers who correctly perceive their role as the proselytizers of a new faith: a religion of humanity that recognizes and respects the spark of what theologians call divinity in every human being. . . . </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0" y="0"/>
            <a:ext cx="8686800" cy="1295400"/>
          </a:xfrm>
        </p:spPr>
        <p:txBody>
          <a:bodyPr>
            <a:normAutofit/>
          </a:bodyPr>
          <a:lstStyle/>
          <a:p>
            <a:r>
              <a:rPr lang="en-US" sz="6600" dirty="0" smtClean="0">
                <a:solidFill>
                  <a:srgbClr val="FFC000"/>
                </a:solidFill>
              </a:rPr>
              <a:t>Winston Churchill</a:t>
            </a:r>
          </a:p>
        </p:txBody>
      </p:sp>
      <p:sp>
        <p:nvSpPr>
          <p:cNvPr id="104451" name="Content Placeholder 2"/>
          <p:cNvSpPr>
            <a:spLocks noGrp="1"/>
          </p:cNvSpPr>
          <p:nvPr>
            <p:ph idx="1"/>
          </p:nvPr>
        </p:nvSpPr>
        <p:spPr>
          <a:xfrm>
            <a:off x="457200" y="5486400"/>
            <a:ext cx="8229600" cy="1143000"/>
          </a:xfrm>
        </p:spPr>
        <p:txBody>
          <a:bodyPr/>
          <a:lstStyle/>
          <a:p>
            <a:pPr algn="ctr"/>
            <a:endParaRPr lang="en-US" sz="4800" dirty="0" smtClean="0"/>
          </a:p>
        </p:txBody>
      </p:sp>
      <p:pic>
        <p:nvPicPr>
          <p:cNvPr id="5" name="Picture 4" descr="Churchill quote.jpg"/>
          <p:cNvPicPr>
            <a:picLocks noChangeAspect="1"/>
          </p:cNvPicPr>
          <p:nvPr/>
        </p:nvPicPr>
        <p:blipFill>
          <a:blip r:embed="rId3" cstate="print"/>
          <a:stretch>
            <a:fillRect/>
          </a:stretch>
        </p:blipFill>
        <p:spPr>
          <a:xfrm>
            <a:off x="838200" y="1600200"/>
            <a:ext cx="7543800" cy="4620579"/>
          </a:xfrm>
          <a:prstGeom prst="rect">
            <a:avLst/>
          </a:prstGeom>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0" y="0"/>
            <a:ext cx="9144000" cy="1066800"/>
          </a:xfrm>
        </p:spPr>
        <p:txBody>
          <a:bodyPr/>
          <a:lstStyle/>
          <a:p>
            <a:pPr algn="ctr"/>
            <a:r>
              <a:rPr lang="en-US" b="1" dirty="0" smtClean="0"/>
              <a:t>Fabian Socialist Society of Britain</a:t>
            </a:r>
            <a:endParaRPr lang="en-US" dirty="0" smtClean="0"/>
          </a:p>
        </p:txBody>
      </p:sp>
      <p:sp>
        <p:nvSpPr>
          <p:cNvPr id="105475" name="Content Placeholder 2"/>
          <p:cNvSpPr>
            <a:spLocks noGrp="1"/>
          </p:cNvSpPr>
          <p:nvPr>
            <p:ph idx="1"/>
          </p:nvPr>
        </p:nvSpPr>
        <p:spPr>
          <a:xfrm>
            <a:off x="0" y="1219200"/>
            <a:ext cx="9144000" cy="5638800"/>
          </a:xfrm>
        </p:spPr>
        <p:txBody>
          <a:bodyPr>
            <a:normAutofit lnSpcReduction="10000"/>
          </a:bodyPr>
          <a:lstStyle/>
          <a:p>
            <a:pPr>
              <a:buNone/>
            </a:pPr>
            <a:r>
              <a:rPr lang="en-US" dirty="0" smtClean="0"/>
              <a:t>    In 1883 and 1884 an organization dedicated to promoting socialist  theory was founded in London, England. Named the Fabian Society  after a Roman general of the 3rd century BC, Quintas Fabius Maximus Cunctator, its goal was the establishment of a democratic socialist  state in Great Britain. Socialism was the dominant new economic and political doctrine of the 19th century. Its aim was economic  democracy--the redistribution of wealth among all classes in society through the public ownership of all business and industry.</a:t>
            </a:r>
          </a:p>
          <a:p>
            <a:endParaRPr lang="en-US" dirty="0" smtClean="0"/>
          </a:p>
        </p:txBody>
      </p:sp>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Content Placeholder 2"/>
          <p:cNvSpPr>
            <a:spLocks noGrp="1"/>
          </p:cNvSpPr>
          <p:nvPr>
            <p:ph idx="1"/>
          </p:nvPr>
        </p:nvSpPr>
        <p:spPr>
          <a:xfrm>
            <a:off x="0" y="1143000"/>
            <a:ext cx="9144000" cy="3505200"/>
          </a:xfrm>
        </p:spPr>
        <p:txBody>
          <a:bodyPr>
            <a:normAutofit/>
          </a:bodyPr>
          <a:lstStyle/>
          <a:p>
            <a:pPr>
              <a:buNone/>
            </a:pPr>
            <a:r>
              <a:rPr lang="en-US" dirty="0" smtClean="0">
                <a:solidFill>
                  <a:srgbClr val="72330C"/>
                </a:solidFill>
              </a:rPr>
              <a:t>   The ideas and practices of the Marxist- Socialists and Fabian Socialists have invaded our schools and universities. Our children and grandchildren are being drawn away from their Christian roots by the thousands.</a:t>
            </a:r>
          </a:p>
        </p:txBody>
      </p:sp>
      <p:pic>
        <p:nvPicPr>
          <p:cNvPr id="3" name="Picture 2" descr="Austin O Sexton Public School.jpg"/>
          <p:cNvPicPr>
            <a:picLocks noChangeAspect="1"/>
          </p:cNvPicPr>
          <p:nvPr/>
        </p:nvPicPr>
        <p:blipFill>
          <a:blip r:embed="rId3" cstate="print"/>
          <a:stretch>
            <a:fillRect/>
          </a:stretch>
        </p:blipFill>
        <p:spPr>
          <a:xfrm>
            <a:off x="2286000" y="3733800"/>
            <a:ext cx="4636008" cy="2946090"/>
          </a:xfrm>
          <a:prstGeom prst="rect">
            <a:avLst/>
          </a:prstGeom>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Content Placeholder 2"/>
          <p:cNvSpPr>
            <a:spLocks noGrp="1"/>
          </p:cNvSpPr>
          <p:nvPr>
            <p:ph idx="1"/>
          </p:nvPr>
        </p:nvSpPr>
        <p:spPr>
          <a:xfrm>
            <a:off x="0" y="609600"/>
            <a:ext cx="9144000" cy="4800600"/>
          </a:xfrm>
        </p:spPr>
        <p:txBody>
          <a:bodyPr>
            <a:normAutofit/>
          </a:bodyPr>
          <a:lstStyle/>
          <a:p>
            <a:pPr>
              <a:buFont typeface="Arial" charset="0"/>
              <a:buNone/>
            </a:pPr>
            <a:r>
              <a:rPr lang="en-US" dirty="0" smtClean="0"/>
              <a:t>     The children are taught from the earliest ages that they are citizens of a global village. They must learn and accept the idea that the personal must be sacrificed for the community— “I must use what I have to benefit the less fortunate and I must follow the dictates of my government because it knows what is best for all of us.”</a:t>
            </a:r>
          </a:p>
        </p:txBody>
      </p:sp>
      <p:pic>
        <p:nvPicPr>
          <p:cNvPr id="3" name="Picture 2" descr="Globalist agenda-children around the world.bmp"/>
          <p:cNvPicPr>
            <a:picLocks noChangeAspect="1"/>
          </p:cNvPicPr>
          <p:nvPr/>
        </p:nvPicPr>
        <p:blipFill>
          <a:blip r:embed="rId3" cstate="print"/>
          <a:stretch>
            <a:fillRect/>
          </a:stretch>
        </p:blipFill>
        <p:spPr>
          <a:xfrm>
            <a:off x="3124200" y="4038600"/>
            <a:ext cx="2893017" cy="2667000"/>
          </a:xfrm>
          <a:prstGeom prst="rect">
            <a:avLst/>
          </a:prstGeom>
        </p:spPr>
      </p:pic>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5105400"/>
          </a:xfrm>
        </p:spPr>
        <p:txBody>
          <a:bodyPr>
            <a:normAutofit/>
          </a:bodyPr>
          <a:lstStyle/>
          <a:p>
            <a:r>
              <a:rPr lang="en-US" dirty="0" smtClean="0"/>
              <a:t>We, and especially our children and grandchildren, are facing a huge trial by fire in our country. </a:t>
            </a:r>
          </a:p>
          <a:p>
            <a:r>
              <a:rPr lang="en-US" dirty="0" smtClean="0"/>
              <a:t>According to recent statistics up to 89% of our children raised in evangelical homes are forsaking Biblical Christianity for other worldviews which do not believe or teach the Gospel of our crucified and bodily resurrected Lord Jesus Christ.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a:xfrm>
            <a:off x="0" y="0"/>
            <a:ext cx="8686800" cy="1143000"/>
          </a:xfrm>
        </p:spPr>
        <p:txBody>
          <a:bodyPr>
            <a:normAutofit/>
          </a:bodyPr>
          <a:lstStyle/>
          <a:p>
            <a:pPr algn="ctr"/>
            <a:r>
              <a:rPr lang="en-US" sz="5400" dirty="0" smtClean="0"/>
              <a:t>1 Peter 4:12-14 </a:t>
            </a:r>
          </a:p>
        </p:txBody>
      </p:sp>
      <p:sp>
        <p:nvSpPr>
          <p:cNvPr id="109571" name="Content Placeholder 2"/>
          <p:cNvSpPr>
            <a:spLocks noGrp="1"/>
          </p:cNvSpPr>
          <p:nvPr>
            <p:ph idx="1"/>
          </p:nvPr>
        </p:nvSpPr>
        <p:spPr>
          <a:xfrm>
            <a:off x="0" y="1219200"/>
            <a:ext cx="9144000" cy="5562600"/>
          </a:xfrm>
        </p:spPr>
        <p:txBody>
          <a:bodyPr/>
          <a:lstStyle/>
          <a:p>
            <a:pPr algn="ctr">
              <a:buFont typeface="Arial" charset="0"/>
              <a:buNone/>
            </a:pPr>
            <a:r>
              <a:rPr lang="en-US" dirty="0" smtClean="0"/>
              <a:t> “Beloved, think it not strange concerning the fiery trial which is to try you, as though some strange thing happened unto you: </a:t>
            </a:r>
            <a:r>
              <a:rPr lang="en-US" baseline="30000" dirty="0" smtClean="0"/>
              <a:t>13</a:t>
            </a:r>
            <a:r>
              <a:rPr lang="en-US" dirty="0" smtClean="0"/>
              <a:t>But rejoice, inasmuch as ye are partakers of Christ’s sufferings; that, when his glory shall be revealed, ye may be glad also with exceeding joy. </a:t>
            </a:r>
            <a:r>
              <a:rPr lang="en-US" baseline="30000" dirty="0" smtClean="0"/>
              <a:t>14</a:t>
            </a:r>
            <a:r>
              <a:rPr lang="en-US" dirty="0" smtClean="0"/>
              <a:t>If ye be reproached for the name of Christ, happy </a:t>
            </a:r>
            <a:r>
              <a:rPr lang="en-US" i="1" dirty="0" smtClean="0"/>
              <a:t>are ye</a:t>
            </a:r>
            <a:r>
              <a:rPr lang="en-US" dirty="0" smtClean="0"/>
              <a:t>; for the spirit of glory and of God resteth upon you: on their part he is evil spoken of, but on your part he is glorified.”</a:t>
            </a:r>
          </a:p>
        </p:txBody>
      </p:sp>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0594" name="Title 1"/>
          <p:cNvSpPr>
            <a:spLocks noGrp="1"/>
          </p:cNvSpPr>
          <p:nvPr>
            <p:ph type="title"/>
          </p:nvPr>
        </p:nvSpPr>
        <p:spPr>
          <a:xfrm>
            <a:off x="0" y="0"/>
            <a:ext cx="9144000" cy="1066800"/>
          </a:xfrm>
        </p:spPr>
        <p:txBody>
          <a:bodyPr>
            <a:normAutofit/>
          </a:bodyPr>
          <a:lstStyle/>
          <a:p>
            <a:pPr algn="ctr"/>
            <a:r>
              <a:rPr lang="en-US" sz="6000" dirty="0" smtClean="0">
                <a:latin typeface="Franklin Gothic Medium" pitchFamily="34" charset="0"/>
              </a:rPr>
              <a:t>Luke 6:22-23</a:t>
            </a:r>
          </a:p>
        </p:txBody>
      </p:sp>
      <p:sp>
        <p:nvSpPr>
          <p:cNvPr id="110595" name="Content Placeholder 2"/>
          <p:cNvSpPr>
            <a:spLocks noGrp="1"/>
          </p:cNvSpPr>
          <p:nvPr>
            <p:ph idx="1"/>
          </p:nvPr>
        </p:nvSpPr>
        <p:spPr>
          <a:xfrm>
            <a:off x="0" y="1295400"/>
            <a:ext cx="9144000" cy="3581400"/>
          </a:xfrm>
        </p:spPr>
        <p:txBody>
          <a:bodyPr/>
          <a:lstStyle/>
          <a:p>
            <a:pPr>
              <a:buFont typeface="Arial" charset="0"/>
              <a:buNone/>
            </a:pPr>
            <a:r>
              <a:rPr lang="en-US" dirty="0" smtClean="0">
                <a:latin typeface="Franklin Gothic Demi" pitchFamily="34" charset="0"/>
              </a:rPr>
              <a:t>  “Blessed are ye, when men shall hate you, and when they shall separate you </a:t>
            </a:r>
            <a:r>
              <a:rPr lang="en-US" i="1" dirty="0" smtClean="0">
                <a:latin typeface="Franklin Gothic Demi" pitchFamily="34" charset="0"/>
              </a:rPr>
              <a:t>from their company</a:t>
            </a:r>
            <a:r>
              <a:rPr lang="en-US" dirty="0" smtClean="0">
                <a:latin typeface="Franklin Gothic Demi" pitchFamily="34" charset="0"/>
              </a:rPr>
              <a:t>, and shall reproach </a:t>
            </a:r>
            <a:r>
              <a:rPr lang="en-US" i="1" dirty="0" smtClean="0">
                <a:latin typeface="Franklin Gothic Demi" pitchFamily="34" charset="0"/>
              </a:rPr>
              <a:t>you</a:t>
            </a:r>
            <a:r>
              <a:rPr lang="en-US" dirty="0" smtClean="0">
                <a:latin typeface="Franklin Gothic Demi" pitchFamily="34" charset="0"/>
              </a:rPr>
              <a:t>, and cast out your name as evil, for the Son of man’s sake. </a:t>
            </a:r>
            <a:r>
              <a:rPr lang="en-US" baseline="30000" dirty="0" smtClean="0">
                <a:latin typeface="Franklin Gothic Demi" pitchFamily="34" charset="0"/>
              </a:rPr>
              <a:t>23</a:t>
            </a:r>
            <a:r>
              <a:rPr lang="en-US" dirty="0" smtClean="0">
                <a:latin typeface="Franklin Gothic Demi" pitchFamily="34" charset="0"/>
              </a:rPr>
              <a:t>Rejoice ye in that day, and leap for joy: for, behold, your reward </a:t>
            </a:r>
            <a:r>
              <a:rPr lang="en-US" i="1" dirty="0" smtClean="0">
                <a:latin typeface="Franklin Gothic Demi" pitchFamily="34" charset="0"/>
              </a:rPr>
              <a:t>is</a:t>
            </a:r>
            <a:r>
              <a:rPr lang="en-US" dirty="0" smtClean="0">
                <a:latin typeface="Franklin Gothic Demi" pitchFamily="34" charset="0"/>
              </a:rPr>
              <a:t> great in heaven: for in the like manner did their fathers unto the prophets.”</a:t>
            </a:r>
          </a:p>
        </p:txBody>
      </p:sp>
      <p:pic>
        <p:nvPicPr>
          <p:cNvPr id="4" name="Picture 3" descr="leap for joy.jpg"/>
          <p:cNvPicPr>
            <a:picLocks noChangeAspect="1"/>
          </p:cNvPicPr>
          <p:nvPr/>
        </p:nvPicPr>
        <p:blipFill>
          <a:blip r:embed="rId3" cstate="print"/>
          <a:stretch>
            <a:fillRect/>
          </a:stretch>
        </p:blipFill>
        <p:spPr>
          <a:xfrm>
            <a:off x="2971800" y="4876800"/>
            <a:ext cx="2819400" cy="1758462"/>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667000"/>
            <a:ext cx="8229600" cy="914400"/>
          </a:xfrm>
        </p:spPr>
        <p:txBody>
          <a:bodyPr>
            <a:normAutofit fontScale="92500"/>
          </a:bodyPr>
          <a:lstStyle/>
          <a:p>
            <a:pPr algn="ctr">
              <a:buFont typeface="Arial" charset="0"/>
              <a:buNone/>
              <a:defRPr/>
            </a:pPr>
            <a:r>
              <a:rPr lang="en-US" sz="5400" dirty="0" smtClean="0">
                <a:solidFill>
                  <a:srgbClr val="FFFF00"/>
                </a:solidFill>
                <a:effectLst>
                  <a:outerShdw blurRad="38100" dist="38100" dir="2700000" algn="tl">
                    <a:srgbClr val="000000">
                      <a:alpha val="43137"/>
                    </a:srgbClr>
                  </a:outerShdw>
                </a:effectLst>
              </a:rPr>
              <a:t>Some up to date statistics:</a:t>
            </a:r>
            <a:endParaRPr lang="en-US" sz="540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11947" y="2967335"/>
            <a:ext cx="9167894" cy="923330"/>
          </a:xfrm>
          <a:prstGeom prst="rect">
            <a:avLst/>
          </a:prstGeom>
          <a:noFill/>
        </p:spPr>
        <p:txBody>
          <a:bodyPr wrap="none">
            <a:spAutoFit/>
          </a:bodyPr>
          <a:lstStyle/>
          <a:p>
            <a:pPr algn="ctr">
              <a:defRPr/>
            </a:pP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Some up to date statistics: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828800"/>
            <a:ext cx="8382000" cy="3200400"/>
          </a:xfrm>
        </p:spPr>
        <p:txBody>
          <a:bodyPr>
            <a:normAutofit/>
          </a:bodyPr>
          <a:lstStyle/>
          <a:p>
            <a:pPr algn="ctr"/>
            <a:r>
              <a:rPr lang="en-US" dirty="0" smtClean="0"/>
              <a:t>There are two ways, two paths to walk on through this life:</a:t>
            </a:r>
          </a:p>
          <a:p>
            <a:pPr algn="ctr"/>
            <a:r>
              <a:rPr lang="en-US" dirty="0" smtClean="0"/>
              <a:t>The Way of the Word</a:t>
            </a:r>
          </a:p>
          <a:p>
            <a:pPr algn="ctr"/>
            <a:r>
              <a:rPr lang="en-US" dirty="0" smtClean="0"/>
              <a:t>Or</a:t>
            </a:r>
          </a:p>
          <a:p>
            <a:pPr algn="ctr"/>
            <a:r>
              <a:rPr lang="en-US" dirty="0" smtClean="0"/>
              <a:t>The way of the world: Satan’s world system.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8686800" cy="1371600"/>
          </a:xfrm>
        </p:spPr>
        <p:txBody>
          <a:bodyPr>
            <a:normAutofit fontScale="90000"/>
          </a:bodyPr>
          <a:lstStyle/>
          <a:p>
            <a:pPr algn="ctr"/>
            <a:r>
              <a:rPr lang="en-US" dirty="0" smtClean="0"/>
              <a:t>Dedication page in Saul Alinsky’s book:</a:t>
            </a:r>
            <a:br>
              <a:rPr lang="en-US" dirty="0" smtClean="0"/>
            </a:br>
            <a:r>
              <a:rPr lang="en-US" dirty="0" smtClean="0"/>
              <a:t> </a:t>
            </a:r>
            <a:r>
              <a:rPr lang="en-US" i="1" dirty="0" smtClean="0"/>
              <a:t>Rules For Radicals </a:t>
            </a:r>
            <a:endParaRPr lang="en-US" i="1" dirty="0"/>
          </a:p>
        </p:txBody>
      </p:sp>
      <p:pic>
        <p:nvPicPr>
          <p:cNvPr id="331778" name="Picture 2" descr="C:\Documents and Settings\Jenna Dee\Desktop\Taryn's Powerpoint Picture Resource\Saul-alinsky dedication to Lucifer.gif"/>
          <p:cNvPicPr>
            <a:picLocks noGrp="1" noChangeAspect="1" noChangeArrowheads="1"/>
          </p:cNvPicPr>
          <p:nvPr>
            <p:ph idx="1"/>
          </p:nvPr>
        </p:nvPicPr>
        <p:blipFill>
          <a:blip r:embed="rId3" cstate="print"/>
          <a:srcRect/>
          <a:stretch>
            <a:fillRect/>
          </a:stretch>
        </p:blipFill>
        <p:spPr bwMode="auto">
          <a:xfrm>
            <a:off x="914400" y="1897380"/>
            <a:ext cx="7848600" cy="3950462"/>
          </a:xfrm>
          <a:prstGeom prst="rect">
            <a:avLst/>
          </a:prstGeom>
          <a:noFill/>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8194" name="Rectangle 3"/>
          <p:cNvSpPr>
            <a:spLocks noGrp="1" noChangeArrowheads="1"/>
          </p:cNvSpPr>
          <p:nvPr>
            <p:ph idx="1"/>
          </p:nvPr>
        </p:nvSpPr>
        <p:spPr>
          <a:xfrm>
            <a:off x="0" y="533400"/>
            <a:ext cx="6629400" cy="5943600"/>
          </a:xfrm>
        </p:spPr>
        <p:txBody>
          <a:bodyPr/>
          <a:lstStyle/>
          <a:p>
            <a:pPr algn="ctr" eaLnBrk="1" hangingPunct="1">
              <a:lnSpc>
                <a:spcPct val="90000"/>
              </a:lnSpc>
              <a:buFontTx/>
              <a:buNone/>
            </a:pPr>
            <a:r>
              <a:rPr lang="en-US" sz="3300" smtClean="0"/>
              <a:t> These teachers must embody the same selfless dedication as the most rabid fundamentalist preachers, for they will be ministers of another sort, utilizing a classroom instead of a pulpit to convey humanist values in whatever subject they teach, regardless of the educational level—preschool day care or large state university. </a:t>
            </a:r>
          </a:p>
        </p:txBody>
      </p:sp>
      <p:pic>
        <p:nvPicPr>
          <p:cNvPr id="8196" name="Picture 4" descr="Child's head a funnel"/>
          <p:cNvPicPr>
            <a:picLocks noChangeAspect="1" noChangeArrowheads="1"/>
          </p:cNvPicPr>
          <p:nvPr/>
        </p:nvPicPr>
        <p:blipFill>
          <a:blip r:embed="rId3" cstate="print"/>
          <a:srcRect/>
          <a:stretch>
            <a:fillRect/>
          </a:stretch>
        </p:blipFill>
        <p:spPr bwMode="auto">
          <a:xfrm>
            <a:off x="6486525" y="1981200"/>
            <a:ext cx="2363788" cy="2514600"/>
          </a:xfrm>
          <a:prstGeom prst="rect">
            <a:avLst/>
          </a:prstGeom>
          <a:noFill/>
          <a:ln w="76200" cmpd="tri">
            <a:solidFill>
              <a:schemeClr val="bg1"/>
            </a:solidFill>
            <a:miter lim="800000"/>
            <a:headEnd/>
            <a:tailEnd/>
          </a:ln>
        </p:spPr>
      </p:pic>
    </p:spTree>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p:cTn id="7" dur="500" decel="50000" fill="hold">
                                          <p:stCondLst>
                                            <p:cond delay="0"/>
                                          </p:stCondLst>
                                        </p:cTn>
                                        <p:tgtEl>
                                          <p:spTgt spid="819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19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196"/>
                                        </p:tgtEl>
                                        <p:attrNameLst>
                                          <p:attrName>ppt_w</p:attrName>
                                        </p:attrNameLst>
                                      </p:cBhvr>
                                      <p:tavLst>
                                        <p:tav tm="0">
                                          <p:val>
                                            <p:strVal val="#ppt_w*.05"/>
                                          </p:val>
                                        </p:tav>
                                        <p:tav tm="100000">
                                          <p:val>
                                            <p:strVal val="#ppt_w"/>
                                          </p:val>
                                        </p:tav>
                                      </p:tavLst>
                                    </p:anim>
                                    <p:anim calcmode="lin" valueType="num">
                                      <p:cBhvr>
                                        <p:cTn id="10" dur="1000" fill="hold"/>
                                        <p:tgtEl>
                                          <p:spTgt spid="819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19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19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19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smtClean="0"/>
              <a:t>++++++++++++++++++++++</a:t>
            </a:r>
          </a:p>
          <a:p>
            <a:pPr algn="ctr">
              <a:buNone/>
            </a:pPr>
            <a:r>
              <a:rPr lang="en-US" dirty="0" smtClean="0"/>
              <a:t>Winston Churchill: Never, No Never, No Never</a:t>
            </a:r>
          </a:p>
          <a:p>
            <a:pPr algn="ctr">
              <a:buNone/>
            </a:pPr>
            <a:r>
              <a:rPr lang="en-US" dirty="0" smtClean="0"/>
              <a:t> Give up!</a:t>
            </a:r>
          </a:p>
          <a:p>
            <a:r>
              <a:rPr lang="en-US" sz="1800" dirty="0" smtClean="0"/>
              <a:t> </a:t>
            </a:r>
            <a:r>
              <a:rPr lang="en-US" sz="1800" u="sng" dirty="0" smtClean="0">
                <a:hlinkClick r:id="rId3"/>
              </a:rPr>
              <a:t>http://www.google.com/imgres?imgurl=http://www.reagantopalin.com/wp-content/uploads/2009/11/M93Never-Give-Up-Winston-Churchill-Posters.jpg&amp;imgrefurl=http://www.reagantopalin.com/2009/11/okay-so-we-didnt-win-ny-23-but-sometimes-you-lose-a-battle-on-the-way-to-winning-the-war/&amp;usg=__6_0rbF4f6CkrOY8wgOz51jHbvdQ=&amp;h=407&amp;w=400&amp;sz=19&amp;hl=en&amp;start=20&amp;zoom=1&amp;itbs=1&amp;tbnid=WWWmBqS3SSYT8M:&amp;tbnh=125&amp;tbnw=123&amp;prev=/images%3Fq%3Dwinston%2Bchurchill%26hl%3Den%26sa%3DX%26gbv%3D2%26tbs%3Disch:1</a:t>
            </a:r>
            <a:endParaRPr lang="en-US" sz="1800" dirty="0" smtClean="0"/>
          </a:p>
          <a:p>
            <a:endParaRPr lang="en-US" dirty="0"/>
          </a:p>
        </p:txBody>
      </p:sp>
    </p:spTree>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 Corinthians 15:50-58</a:t>
            </a:r>
            <a:endParaRPr lang="en-US" dirty="0"/>
          </a:p>
        </p:txBody>
      </p:sp>
      <p:sp>
        <p:nvSpPr>
          <p:cNvPr id="3" name="Content Placeholder 2"/>
          <p:cNvSpPr>
            <a:spLocks noGrp="1"/>
          </p:cNvSpPr>
          <p:nvPr>
            <p:ph idx="1"/>
          </p:nvPr>
        </p:nvSpPr>
        <p:spPr>
          <a:xfrm>
            <a:off x="0" y="1554162"/>
            <a:ext cx="9144000" cy="5303838"/>
          </a:xfrm>
        </p:spPr>
        <p:txBody>
          <a:bodyPr>
            <a:normAutofit/>
          </a:bodyPr>
          <a:lstStyle/>
          <a:p>
            <a:pPr>
              <a:buNone/>
            </a:pPr>
            <a:r>
              <a:rPr lang="en-US" dirty="0" smtClean="0"/>
              <a:t>    </a:t>
            </a:r>
            <a:r>
              <a:rPr lang="en-US" baseline="30000" dirty="0" smtClean="0"/>
              <a:t>51</a:t>
            </a:r>
            <a:r>
              <a:rPr lang="en-US" dirty="0" smtClean="0"/>
              <a:t>Behold, I shew you a mystery; We shall not all sleep, but we shall all be changed, </a:t>
            </a:r>
            <a:r>
              <a:rPr lang="en-US" baseline="30000" dirty="0" smtClean="0"/>
              <a:t>52</a:t>
            </a:r>
            <a:r>
              <a:rPr lang="en-US" dirty="0" smtClean="0"/>
              <a:t>In a moment, in the twinkling of an eye, at the last trump: for the trumpet shall sound, and the dead shall be raised incorruptible, and we shall be changed. </a:t>
            </a:r>
            <a:r>
              <a:rPr lang="en-US" baseline="30000" dirty="0" smtClean="0"/>
              <a:t>53</a:t>
            </a:r>
            <a:r>
              <a:rPr lang="en-US" dirty="0" smtClean="0"/>
              <a:t>For this corruptible must put on incorruption, and this mortal </a:t>
            </a:r>
            <a:r>
              <a:rPr lang="en-US" i="1" dirty="0" smtClean="0"/>
              <a:t>must</a:t>
            </a:r>
            <a:r>
              <a:rPr lang="en-US" dirty="0" smtClean="0"/>
              <a:t> put on immortality. </a:t>
            </a:r>
            <a:r>
              <a:rPr lang="en-US" baseline="30000" dirty="0" smtClean="0"/>
              <a:t>54</a:t>
            </a:r>
            <a:r>
              <a:rPr lang="en-US" dirty="0" smtClean="0"/>
              <a:t>So when this corruptible shall have put on incorruption, and this mortal shall have put on immortality, </a:t>
            </a:r>
            <a:endParaRPr lang="en-US" dirty="0"/>
          </a:p>
        </p:txBody>
      </p:sp>
    </p:spTree>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09600"/>
            <a:ext cx="8686800" cy="5943600"/>
          </a:xfrm>
        </p:spPr>
        <p:txBody>
          <a:bodyPr>
            <a:normAutofit/>
          </a:bodyPr>
          <a:lstStyle/>
          <a:p>
            <a:pPr>
              <a:buNone/>
            </a:pPr>
            <a:r>
              <a:rPr lang="en-US" dirty="0" smtClean="0"/>
              <a:t>   then shall be brought to pass the saying that is written, Death is swallowed up in victory.</a:t>
            </a:r>
            <a:endParaRPr lang="en-US" baseline="30000" dirty="0" smtClean="0"/>
          </a:p>
          <a:p>
            <a:pPr>
              <a:buNone/>
            </a:pPr>
            <a:r>
              <a:rPr lang="en-US" baseline="30000" dirty="0" smtClean="0"/>
              <a:t>55</a:t>
            </a:r>
            <a:r>
              <a:rPr lang="en-US" dirty="0" smtClean="0"/>
              <a:t>O death, where </a:t>
            </a:r>
            <a:r>
              <a:rPr lang="en-US" i="1" dirty="0" smtClean="0"/>
              <a:t>is</a:t>
            </a:r>
            <a:r>
              <a:rPr lang="en-US" dirty="0" smtClean="0"/>
              <a:t> thy sting? O grave, where </a:t>
            </a:r>
            <a:r>
              <a:rPr lang="en-US" i="1" dirty="0" smtClean="0"/>
              <a:t>is</a:t>
            </a:r>
            <a:r>
              <a:rPr lang="en-US" dirty="0" smtClean="0"/>
              <a:t> thy victory?  </a:t>
            </a:r>
            <a:r>
              <a:rPr lang="en-US" baseline="30000" dirty="0" smtClean="0"/>
              <a:t>56</a:t>
            </a:r>
            <a:r>
              <a:rPr lang="en-US" dirty="0" smtClean="0"/>
              <a:t> The sting of death </a:t>
            </a:r>
            <a:r>
              <a:rPr lang="en-US" i="1" dirty="0" smtClean="0"/>
              <a:t>is</a:t>
            </a:r>
            <a:r>
              <a:rPr lang="en-US" dirty="0" smtClean="0"/>
              <a:t> sin; and the strength of sin </a:t>
            </a:r>
            <a:r>
              <a:rPr lang="en-US" i="1" dirty="0" smtClean="0"/>
              <a:t>is</a:t>
            </a:r>
            <a:r>
              <a:rPr lang="en-US" dirty="0" smtClean="0"/>
              <a:t> the law. </a:t>
            </a:r>
            <a:r>
              <a:rPr lang="en-US" baseline="30000" dirty="0" smtClean="0"/>
              <a:t>57</a:t>
            </a:r>
            <a:r>
              <a:rPr lang="en-US" dirty="0" smtClean="0"/>
              <a:t>But thanks </a:t>
            </a:r>
            <a:r>
              <a:rPr lang="en-US" i="1" dirty="0" smtClean="0"/>
              <a:t>be</a:t>
            </a:r>
            <a:r>
              <a:rPr lang="en-US" dirty="0" smtClean="0"/>
              <a:t> to God, which giveth us the victory through our Lord Jesus Christ. </a:t>
            </a:r>
          </a:p>
          <a:p>
            <a:pPr>
              <a:buNone/>
            </a:pPr>
            <a:r>
              <a:rPr lang="en-US" baseline="30000" dirty="0" smtClean="0"/>
              <a:t>58</a:t>
            </a:r>
            <a:r>
              <a:rPr lang="en-US" dirty="0" smtClean="0"/>
              <a:t> Therefore, my beloved brethren, be ye stedfast, unmoveable, always abounding in the work of the Lord, forasmuch as ye know that your labour is not in vain in the Lord.</a:t>
            </a:r>
          </a:p>
          <a:p>
            <a:endParaRPr lang="en-US" dirty="0"/>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39962"/>
            <a:ext cx="8686800" cy="1417638"/>
          </a:xfrm>
        </p:spPr>
        <p:txBody>
          <a:bodyPr/>
          <a:lstStyle/>
          <a:p>
            <a:r>
              <a:rPr lang="en-US" dirty="0" smtClean="0"/>
              <a:t>Some ideas from Manfred </a:t>
            </a:r>
            <a:r>
              <a:rPr lang="en-US" dirty="0" err="1" smtClean="0"/>
              <a:t>Kober</a:t>
            </a:r>
            <a:r>
              <a:rPr lang="en-US" dirty="0" smtClean="0"/>
              <a:t> with anecdotal notes from me now follow….</a:t>
            </a:r>
            <a:endParaRPr lang="en-US" dirty="0"/>
          </a:p>
        </p:txBody>
      </p:sp>
    </p:spTree>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686800" cy="838200"/>
          </a:xfrm>
        </p:spPr>
        <p:txBody>
          <a:bodyPr>
            <a:normAutofit fontScale="90000"/>
          </a:bodyPr>
          <a:lstStyle/>
          <a:p>
            <a:pPr algn="ctr"/>
            <a:r>
              <a:rPr lang="en-US"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We labor individually and corporately for our Lord.</a:t>
            </a:r>
            <a:endParaRPr lang="en-US" dirty="0">
              <a:solidFill>
                <a:srgbClr val="FF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304800" y="2468562"/>
            <a:ext cx="8686800" cy="3398838"/>
          </a:xfrm>
        </p:spPr>
        <p:txBody>
          <a:bodyPr/>
          <a:lstStyle/>
          <a:p>
            <a:r>
              <a:rPr lang="en-US" dirty="0" smtClean="0"/>
              <a:t>Our Lord deals with us individually and, as well, corporately.</a:t>
            </a:r>
          </a:p>
          <a:p>
            <a:r>
              <a:rPr lang="en-US" dirty="0" smtClean="0"/>
              <a:t>He deals with us as specific, individual people</a:t>
            </a:r>
          </a:p>
          <a:p>
            <a:r>
              <a:rPr lang="en-US" dirty="0" smtClean="0"/>
              <a:t>He deals with us corporately or federally as families, churches, and nations. The Bible addresses all of these entities.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011362"/>
            <a:ext cx="8686800" cy="2865438"/>
          </a:xfrm>
        </p:spPr>
        <p:txBody>
          <a:bodyPr/>
          <a:lstStyle/>
          <a:p>
            <a:r>
              <a:rPr lang="en-US" dirty="0" smtClean="0"/>
              <a:t>The 10 commandments are addressed to the nation of Israel=God is laying down the Law for the people of Israel corporately, federally.</a:t>
            </a:r>
          </a:p>
          <a:p>
            <a:r>
              <a:rPr lang="en-US" dirty="0" smtClean="0"/>
              <a:t>Of course these laws also apply to us individually.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92362"/>
            <a:ext cx="8686800" cy="1798638"/>
          </a:xfrm>
        </p:spPr>
        <p:txBody>
          <a:bodyPr/>
          <a:lstStyle/>
          <a:p>
            <a:pPr algn="ctr"/>
            <a:r>
              <a:rPr lang="en-US" dirty="0" smtClean="0"/>
              <a:t>God has ordained 3 institutions for the benefit of mankind: the home, the church and civil government.</a:t>
            </a:r>
            <a:endParaRPr lang="en-US" dirty="0"/>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16162"/>
            <a:ext cx="8686800" cy="1722438"/>
          </a:xfrm>
        </p:spPr>
        <p:txBody>
          <a:bodyPr/>
          <a:lstStyle/>
          <a:p>
            <a:r>
              <a:rPr lang="en-US" dirty="0" smtClean="0"/>
              <a:t>The Bible has God’s principles explaining what makes a godly family, a godly church and a great and godly nation.</a:t>
            </a:r>
            <a:endParaRPr lang="en-US" dirty="0"/>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667000"/>
            <a:ext cx="8686800" cy="1874838"/>
          </a:xfrm>
        </p:spPr>
        <p:txBody>
          <a:bodyPr/>
          <a:lstStyle/>
          <a:p>
            <a:r>
              <a:rPr lang="en-US" dirty="0" smtClean="0"/>
              <a:t>If a nation follows divine directives, it can expect God to </a:t>
            </a:r>
            <a:r>
              <a:rPr lang="en-US" dirty="0" smtClean="0">
                <a:solidFill>
                  <a:srgbClr val="FF0000"/>
                </a:solidFill>
              </a:rPr>
              <a:t>promote</a:t>
            </a:r>
            <a:r>
              <a:rPr lang="en-US" dirty="0" smtClean="0"/>
              <a:t> it, to </a:t>
            </a:r>
            <a:r>
              <a:rPr lang="en-US" dirty="0" smtClean="0">
                <a:solidFill>
                  <a:srgbClr val="FF0000"/>
                </a:solidFill>
              </a:rPr>
              <a:t>protect</a:t>
            </a:r>
            <a:r>
              <a:rPr lang="en-US" dirty="0" smtClean="0"/>
              <a:t> it, and to </a:t>
            </a:r>
            <a:r>
              <a:rPr lang="en-US" dirty="0" smtClean="0">
                <a:solidFill>
                  <a:srgbClr val="FF0000"/>
                </a:solidFill>
              </a:rPr>
              <a:t>preserve</a:t>
            </a:r>
            <a:r>
              <a:rPr lang="en-US" dirty="0" smtClean="0"/>
              <a:t> it.</a:t>
            </a:r>
            <a:endParaRPr lang="en-US" dirty="0"/>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 my opinion the USA has been uniquely blessed by our God of the Bible more than any other nation except Israel under David and Solomon.  One Jewish and one Gentile nation.</a:t>
            </a:r>
          </a:p>
          <a:p>
            <a:r>
              <a:rPr lang="en-US" dirty="0" smtClean="0"/>
              <a:t>The blessings have come to USA because certain things are true in our country’s background that are not true at all or only partially true of other nations.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pic>
        <p:nvPicPr>
          <p:cNvPr id="6147" name="Picture 1" descr="cid:X.MA1.1269344718@aol.com"/>
          <p:cNvPicPr>
            <a:picLocks noChangeAspect="1" noChangeArrowheads="1"/>
          </p:cNvPicPr>
          <p:nvPr/>
        </p:nvPicPr>
        <p:blipFill>
          <a:blip r:embed="rId3" r:link="rId4" cstate="print"/>
          <a:srcRect/>
          <a:stretch>
            <a:fillRect/>
          </a:stretch>
        </p:blipFill>
        <p:spPr bwMode="auto">
          <a:xfrm>
            <a:off x="0" y="-33338"/>
            <a:ext cx="9144000" cy="6891338"/>
          </a:xfrm>
          <a:prstGeom prst="rect">
            <a:avLst/>
          </a:prstGeom>
          <a:noFill/>
          <a:ln w="9525">
            <a:noFill/>
            <a:miter lim="800000"/>
            <a:headEnd/>
            <a:tailEnd/>
          </a:ln>
        </p:spPr>
      </p:pic>
      <p:sp>
        <p:nvSpPr>
          <p:cNvPr id="4" name="Title 3"/>
          <p:cNvSpPr>
            <a:spLocks noGrp="1"/>
          </p:cNvSpPr>
          <p:nvPr>
            <p:ph type="title"/>
          </p:nvPr>
        </p:nvSpPr>
        <p:spPr/>
        <p:txBody>
          <a:bodyPr/>
          <a:lstStyle/>
          <a:p>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04800" y="609600"/>
            <a:ext cx="8610600" cy="5410200"/>
          </a:xfrm>
        </p:spPr>
        <p:txBody>
          <a:bodyPr/>
          <a:lstStyle/>
          <a:p>
            <a:pPr algn="ctr" eaLnBrk="1" hangingPunct="1">
              <a:buFont typeface="Arial" charset="0"/>
              <a:buNone/>
              <a:defRPr/>
            </a:pPr>
            <a:r>
              <a:rPr lang="en-US" sz="3100" dirty="0" smtClean="0"/>
              <a:t>   The classroom must and will become an arena of conflict between the old and the new—the </a:t>
            </a:r>
            <a:r>
              <a:rPr lang="en-US" sz="3100" dirty="0" smtClean="0">
                <a:solidFill>
                  <a:srgbClr val="FF0000"/>
                </a:solidFill>
              </a:rPr>
              <a:t>rotting corpse of Christianity, together with all its adjacent evils and misery</a:t>
            </a:r>
            <a:r>
              <a:rPr lang="en-US" sz="3100" dirty="0" smtClean="0"/>
              <a:t>, and the new faith of humanism, resplendent in its promise of a world in which the never realized Christian ideal of “love thy neighbor” will finally be achieved</a:t>
            </a:r>
            <a:r>
              <a:rPr lang="en-US" sz="3100" dirty="0" smtClean="0">
                <a:effectLst>
                  <a:outerShdw blurRad="38100" dist="38100" dir="2700000" algn="tl">
                    <a:srgbClr val="000000">
                      <a:alpha val="43137"/>
                    </a:srgbClr>
                  </a:outerShdw>
                </a:effectLst>
              </a:rPr>
              <a:t>….</a:t>
            </a:r>
            <a:r>
              <a:rPr lang="en-US" sz="3100" dirty="0" smtClean="0">
                <a:solidFill>
                  <a:srgbClr val="FF0000"/>
                </a:solidFill>
                <a:effectLst>
                  <a:outerShdw blurRad="38100" dist="38100" dir="2700000" algn="tl">
                    <a:srgbClr val="000000">
                      <a:alpha val="43137"/>
                    </a:srgbClr>
                  </a:outerShdw>
                </a:effectLst>
              </a:rPr>
              <a:t>humanism will emerge triumphant. It must if the family of humankind is to survive.”</a:t>
            </a:r>
            <a:r>
              <a:rPr lang="en-US" sz="3100" dirty="0" smtClean="0">
                <a:solidFill>
                  <a:srgbClr val="FF0000"/>
                </a:solidFill>
                <a:effectLst>
                  <a:outerShdw blurRad="38100" dist="38100" dir="2700000" algn="tl">
                    <a:srgbClr val="FFFFFF"/>
                  </a:outerShdw>
                </a:effectLst>
              </a:rPr>
              <a:t> </a:t>
            </a:r>
            <a:r>
              <a:rPr lang="en-US" sz="3100" dirty="0" smtClean="0">
                <a:solidFill>
                  <a:srgbClr val="FF9900"/>
                </a:solidFill>
                <a:effectLst>
                  <a:outerShdw blurRad="38100" dist="38100" dir="2700000" algn="tl">
                    <a:srgbClr val="FFFFFF"/>
                  </a:outerShdw>
                </a:effectLst>
              </a:rPr>
              <a:t>	                     </a:t>
            </a:r>
            <a:r>
              <a:rPr lang="en-US" sz="2400" dirty="0" smtClean="0"/>
              <a:t>~John </a:t>
            </a:r>
            <a:r>
              <a:rPr lang="en-US" sz="2400" dirty="0" err="1" smtClean="0"/>
              <a:t>Dunphy</a:t>
            </a:r>
            <a:r>
              <a:rPr lang="en-US" sz="2400" dirty="0" smtClean="0"/>
              <a:t>, </a:t>
            </a:r>
            <a:r>
              <a:rPr lang="en-US" sz="2400" i="1" dirty="0" smtClean="0"/>
              <a:t>The Humanist, (</a:t>
            </a:r>
            <a:r>
              <a:rPr lang="en-US" sz="2400" dirty="0" smtClean="0"/>
              <a:t>Jan. 1983, pp. 23-26)</a:t>
            </a:r>
            <a:endParaRPr lang="en-US" sz="3100" dirty="0"/>
          </a:p>
        </p:txBody>
      </p:sp>
    </p:spTree>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has God uniquely blessed USA?</a:t>
            </a:r>
            <a:endParaRPr lang="en-US" dirty="0"/>
          </a:p>
        </p:txBody>
      </p:sp>
      <p:sp>
        <p:nvSpPr>
          <p:cNvPr id="3" name="Content Placeholder 2"/>
          <p:cNvSpPr>
            <a:spLocks noGrp="1"/>
          </p:cNvSpPr>
          <p:nvPr>
            <p:ph idx="1"/>
          </p:nvPr>
        </p:nvSpPr>
        <p:spPr/>
        <p:txBody>
          <a:bodyPr/>
          <a:lstStyle/>
          <a:p>
            <a:r>
              <a:rPr lang="en-US" dirty="0" smtClean="0"/>
              <a:t>God has certain principles that apply to nations and these principles and the effects of these principles continue from generation to generation.</a:t>
            </a:r>
          </a:p>
          <a:p>
            <a:r>
              <a:rPr lang="en-US" dirty="0" smtClean="0"/>
              <a:t>Because the effects of these principles continue, God’s blessings will also continue.</a:t>
            </a:r>
          </a:p>
          <a:p>
            <a:r>
              <a:rPr lang="en-US" dirty="0" smtClean="0"/>
              <a:t>God stands on His Word!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Predictions concerning our country’s demise are premature. In our founding history certain features are absent from other nations.</a:t>
            </a:r>
          </a:p>
          <a:p>
            <a:r>
              <a:rPr lang="en-US" dirty="0" smtClean="0"/>
              <a:t>Our country was founded for the purpose of freedom in the Christian religion.</a:t>
            </a:r>
          </a:p>
          <a:p>
            <a:r>
              <a:rPr lang="en-US" dirty="0" smtClean="0"/>
              <a:t>Our country was founded by Christian people seeking to freely practice their Faith.</a:t>
            </a:r>
          </a:p>
          <a:p>
            <a:r>
              <a:rPr lang="en-US" dirty="0" smtClean="0"/>
              <a:t>This may possibly give us hope for the future!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u="sng" dirty="0" err="1" smtClean="0">
                <a:solidFill>
                  <a:srgbClr val="FF0000"/>
                </a:solidFill>
              </a:rPr>
              <a:t>ExODUS</a:t>
            </a:r>
            <a:r>
              <a:rPr lang="en-US" sz="4800" u="sng" dirty="0" smtClean="0">
                <a:solidFill>
                  <a:srgbClr val="FF0000"/>
                </a:solidFill>
              </a:rPr>
              <a:t> 20:1-4</a:t>
            </a:r>
            <a:endParaRPr lang="en-US" sz="4800" u="sng" dirty="0">
              <a:solidFill>
                <a:srgbClr val="FF0000"/>
              </a:solidFill>
            </a:endParaRPr>
          </a:p>
        </p:txBody>
      </p:sp>
      <p:sp>
        <p:nvSpPr>
          <p:cNvPr id="3" name="Content Placeholder 2"/>
          <p:cNvSpPr>
            <a:spLocks noGrp="1"/>
          </p:cNvSpPr>
          <p:nvPr>
            <p:ph idx="1"/>
          </p:nvPr>
        </p:nvSpPr>
        <p:spPr/>
        <p:txBody>
          <a:bodyPr>
            <a:normAutofit/>
          </a:bodyPr>
          <a:lstStyle/>
          <a:p>
            <a:pPr>
              <a:buNone/>
            </a:pPr>
            <a:r>
              <a:rPr lang="en-US" baseline="30000" dirty="0" smtClean="0"/>
              <a:t>    1</a:t>
            </a:r>
            <a:r>
              <a:rPr lang="en-US" dirty="0" smtClean="0"/>
              <a:t>And God spake all these words, saying, </a:t>
            </a:r>
            <a:r>
              <a:rPr lang="en-US" baseline="30000" dirty="0" smtClean="0"/>
              <a:t>2</a:t>
            </a:r>
            <a:r>
              <a:rPr lang="en-US" dirty="0" smtClean="0"/>
              <a:t>I </a:t>
            </a:r>
            <a:r>
              <a:rPr lang="en-US" i="1" dirty="0" smtClean="0"/>
              <a:t>am</a:t>
            </a:r>
            <a:r>
              <a:rPr lang="en-US" dirty="0" smtClean="0"/>
              <a:t> the LORD thy God, which have brought thee out of the land of Egypt, out of the house of bondage. </a:t>
            </a:r>
            <a:r>
              <a:rPr lang="en-US" baseline="30000" dirty="0" smtClean="0"/>
              <a:t>3</a:t>
            </a:r>
            <a:r>
              <a:rPr lang="en-US" dirty="0" smtClean="0"/>
              <a:t>Thou shalt have no other gods before me. </a:t>
            </a:r>
            <a:r>
              <a:rPr lang="en-US" baseline="30000" dirty="0" smtClean="0"/>
              <a:t>4</a:t>
            </a:r>
            <a:r>
              <a:rPr lang="en-US" dirty="0" smtClean="0"/>
              <a:t>Thou shalt not make unto thee any graven image, or any likeness </a:t>
            </a:r>
            <a:r>
              <a:rPr lang="en-US" i="1" dirty="0" smtClean="0"/>
              <a:t>of any thing</a:t>
            </a:r>
            <a:r>
              <a:rPr lang="en-US" dirty="0" smtClean="0"/>
              <a:t> that </a:t>
            </a:r>
            <a:r>
              <a:rPr lang="en-US" i="1" dirty="0" smtClean="0"/>
              <a:t>is</a:t>
            </a:r>
            <a:r>
              <a:rPr lang="en-US" dirty="0" smtClean="0"/>
              <a:t> in heaven above, or that </a:t>
            </a:r>
            <a:r>
              <a:rPr lang="en-US" i="1" dirty="0" smtClean="0"/>
              <a:t>is</a:t>
            </a:r>
            <a:r>
              <a:rPr lang="en-US" dirty="0" smtClean="0"/>
              <a:t> in the earth beneath, or that </a:t>
            </a:r>
            <a:r>
              <a:rPr lang="en-US" i="1" dirty="0" smtClean="0"/>
              <a:t>is</a:t>
            </a:r>
            <a:r>
              <a:rPr lang="en-US" dirty="0" smtClean="0"/>
              <a:t> in the water under the earth:</a:t>
            </a:r>
            <a:endParaRPr lang="en-US" dirty="0"/>
          </a:p>
        </p:txBody>
      </p:sp>
    </p:spTree>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914400"/>
            <a:ext cx="8686800" cy="838200"/>
          </a:xfrm>
        </p:spPr>
        <p:txBody>
          <a:bodyPr>
            <a:normAutofit/>
          </a:bodyPr>
          <a:lstStyle/>
          <a:p>
            <a:pPr algn="ctr"/>
            <a:r>
              <a:rPr lang="en-US" sz="4400" u="sng" dirty="0" smtClean="0">
                <a:solidFill>
                  <a:srgbClr val="FF0000"/>
                </a:solidFill>
              </a:rPr>
              <a:t>Exodus 20:5-6</a:t>
            </a:r>
            <a:endParaRPr lang="en-US" sz="4400" u="sng" dirty="0">
              <a:solidFill>
                <a:srgbClr val="FF0000"/>
              </a:solidFill>
            </a:endParaRPr>
          </a:p>
        </p:txBody>
      </p:sp>
      <p:sp>
        <p:nvSpPr>
          <p:cNvPr id="3" name="Content Placeholder 2"/>
          <p:cNvSpPr>
            <a:spLocks noGrp="1"/>
          </p:cNvSpPr>
          <p:nvPr>
            <p:ph idx="1"/>
          </p:nvPr>
        </p:nvSpPr>
        <p:spPr>
          <a:xfrm>
            <a:off x="304800" y="2011362"/>
            <a:ext cx="8686800" cy="3703638"/>
          </a:xfrm>
        </p:spPr>
        <p:txBody>
          <a:bodyPr>
            <a:normAutofit/>
          </a:bodyPr>
          <a:lstStyle/>
          <a:p>
            <a:pPr>
              <a:buNone/>
            </a:pPr>
            <a:r>
              <a:rPr lang="en-US" baseline="30000" dirty="0" smtClean="0"/>
              <a:t>    5</a:t>
            </a:r>
            <a:r>
              <a:rPr lang="en-US" dirty="0" smtClean="0"/>
              <a:t>Thou shalt not bow down thyself to them, nor serve them: for I the LORD thy God </a:t>
            </a:r>
            <a:r>
              <a:rPr lang="en-US" i="1" dirty="0" smtClean="0"/>
              <a:t>am</a:t>
            </a:r>
            <a:r>
              <a:rPr lang="en-US" dirty="0" smtClean="0"/>
              <a:t> a jealous God, visiting the iniquity of the fathers upon the children unto the third and fourth </a:t>
            </a:r>
            <a:r>
              <a:rPr lang="en-US" i="1" dirty="0" smtClean="0"/>
              <a:t>generation</a:t>
            </a:r>
            <a:r>
              <a:rPr lang="en-US" dirty="0" smtClean="0"/>
              <a:t> of them that hate me; </a:t>
            </a:r>
            <a:r>
              <a:rPr lang="en-US" baseline="30000" dirty="0" smtClean="0"/>
              <a:t>6</a:t>
            </a:r>
            <a:r>
              <a:rPr lang="en-US" dirty="0" smtClean="0"/>
              <a:t>And </a:t>
            </a:r>
            <a:r>
              <a:rPr lang="en-US" dirty="0" err="1" smtClean="0"/>
              <a:t>shewing</a:t>
            </a:r>
            <a:r>
              <a:rPr lang="en-US" dirty="0" smtClean="0"/>
              <a:t> mercy unto thousands of them that love me, and keep my commandments. </a:t>
            </a:r>
            <a:endParaRPr lang="en-US" dirty="0"/>
          </a:p>
        </p:txBody>
      </p:sp>
    </p:spTree>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In Exodus 20 God is delivering His laws to the fledgling country of Israel (corporately, federally).</a:t>
            </a:r>
          </a:p>
          <a:p>
            <a:r>
              <a:rPr lang="en-US" dirty="0" smtClean="0"/>
              <a:t>If the country is begun by an ungodly, idolatrous people who disobey God’s commandments God would bring down His punishment to the third and fourth generations.</a:t>
            </a:r>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86800" cy="4724400"/>
          </a:xfrm>
        </p:spPr>
        <p:txBody>
          <a:bodyPr>
            <a:normAutofit/>
          </a:bodyPr>
          <a:lstStyle/>
          <a:p>
            <a:r>
              <a:rPr lang="en-US" dirty="0" smtClean="0"/>
              <a:t>If a nation is initiated by a group of godly founding fathers, God will bless that nation to a thousand generations (see: Deuteronomy 7:9 for the translation “generations.”)</a:t>
            </a:r>
          </a:p>
          <a:p>
            <a:pPr>
              <a:buNone/>
            </a:pPr>
            <a:r>
              <a:rPr lang="en-US" baseline="30000" dirty="0" smtClean="0"/>
              <a:t>    9”</a:t>
            </a:r>
            <a:r>
              <a:rPr lang="en-US" dirty="0" smtClean="0"/>
              <a:t>Know therefore that the LORD thy God, he </a:t>
            </a:r>
            <a:r>
              <a:rPr lang="en-US" i="1" dirty="0" smtClean="0"/>
              <a:t>is</a:t>
            </a:r>
            <a:r>
              <a:rPr lang="en-US" dirty="0" smtClean="0"/>
              <a:t> God, the faithful God, which </a:t>
            </a:r>
            <a:r>
              <a:rPr lang="en-US" dirty="0" err="1" smtClean="0"/>
              <a:t>keepeth</a:t>
            </a:r>
            <a:r>
              <a:rPr lang="en-US" dirty="0" smtClean="0"/>
              <a:t> covenant and mercy with them that love him and keep his commandments to a thousand generations.”</a:t>
            </a:r>
            <a:endParaRPr lang="en-US" dirty="0"/>
          </a:p>
        </p:txBody>
      </p:sp>
    </p:spTree>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premise of Exodus 20:5:</a:t>
            </a:r>
            <a:endParaRPr lang="en-US" dirty="0"/>
          </a:p>
        </p:txBody>
      </p:sp>
      <p:sp>
        <p:nvSpPr>
          <p:cNvPr id="3" name="Content Placeholder 2"/>
          <p:cNvSpPr>
            <a:spLocks noGrp="1"/>
          </p:cNvSpPr>
          <p:nvPr>
            <p:ph idx="1"/>
          </p:nvPr>
        </p:nvSpPr>
        <p:spPr/>
        <p:txBody>
          <a:bodyPr/>
          <a:lstStyle/>
          <a:p>
            <a:pPr algn="ctr"/>
            <a:r>
              <a:rPr lang="en-US" dirty="0" smtClean="0">
                <a:solidFill>
                  <a:srgbClr val="FF0000"/>
                </a:solidFill>
              </a:rPr>
              <a:t>God will bless even the remote descendants of a godly people.</a:t>
            </a:r>
          </a:p>
          <a:p>
            <a:r>
              <a:rPr lang="en-US" dirty="0" smtClean="0"/>
              <a:t>Our nation, more than any other nation, was established by a group of godly men and women for God’s glory and praise!</a:t>
            </a:r>
          </a:p>
          <a:p>
            <a:r>
              <a:rPr lang="en-US" dirty="0" smtClean="0"/>
              <a:t>Though rejected by revisionist historians, this truth can be demonstrated from early American documents.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mayflower compact:</a:t>
            </a:r>
            <a:endParaRPr lang="en-US" dirty="0"/>
          </a:p>
        </p:txBody>
      </p:sp>
      <p:sp>
        <p:nvSpPr>
          <p:cNvPr id="3" name="Content Placeholder 2"/>
          <p:cNvSpPr>
            <a:spLocks noGrp="1"/>
          </p:cNvSpPr>
          <p:nvPr>
            <p:ph idx="1"/>
          </p:nvPr>
        </p:nvSpPr>
        <p:spPr/>
        <p:txBody>
          <a:bodyPr/>
          <a:lstStyle/>
          <a:p>
            <a:r>
              <a:rPr lang="en-US" dirty="0" smtClean="0"/>
              <a:t>The Mayflower compact was framed in 1620 by the first permanent English settlers in North America.</a:t>
            </a:r>
          </a:p>
          <a:p>
            <a:r>
              <a:rPr lang="en-US" dirty="0" smtClean="0"/>
              <a:t>The M. compact documents three reasons for their settlement:</a:t>
            </a:r>
          </a:p>
          <a:p>
            <a:pPr lvl="1"/>
            <a:r>
              <a:rPr lang="en-US" dirty="0" smtClean="0"/>
              <a:t>1. …having undertaken for the glory of God,</a:t>
            </a:r>
          </a:p>
          <a:p>
            <a:pPr lvl="1"/>
            <a:r>
              <a:rPr lang="en-US" dirty="0" smtClean="0"/>
              <a:t>2. the advancement of the Christian Faith,</a:t>
            </a:r>
          </a:p>
          <a:p>
            <a:pPr lvl="1"/>
            <a:r>
              <a:rPr lang="en-US" dirty="0" smtClean="0"/>
              <a:t>3. and the honor of King and country…”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935162"/>
            <a:ext cx="8686800" cy="2865438"/>
          </a:xfrm>
        </p:spPr>
        <p:txBody>
          <a:bodyPr/>
          <a:lstStyle/>
          <a:p>
            <a:pPr>
              <a:buNone/>
            </a:pPr>
            <a:r>
              <a:rPr lang="en-US" dirty="0" smtClean="0"/>
              <a:t>Our Pilgrim fathers loved God, loved the Gospel and loved their mother country.</a:t>
            </a:r>
          </a:p>
          <a:p>
            <a:pPr>
              <a:buNone/>
            </a:pPr>
            <a:r>
              <a:rPr lang="en-US" dirty="0" smtClean="0"/>
              <a:t>Even Jamestown (1607), founded as a strictly economic venture agreed to the founding documents of Virginia which said in part: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782762"/>
            <a:ext cx="8839200" cy="3398838"/>
          </a:xfrm>
        </p:spPr>
        <p:txBody>
          <a:bodyPr/>
          <a:lstStyle/>
          <a:p>
            <a:r>
              <a:rPr lang="en-US" dirty="0" err="1" smtClean="0"/>
              <a:t>Jamestown,Virginia</a:t>
            </a:r>
            <a:r>
              <a:rPr lang="en-US" dirty="0" smtClean="0"/>
              <a:t>…. Which may, by the Providence of Almighty God, hereafter tend to the glory of His Divine Majesty, in propagating of the Christian Religion to such People as yet live in darkness and miserable ignorance of the true Knowledge and Worship of God….</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228600" y="1066800"/>
            <a:ext cx="8686800" cy="4800600"/>
          </a:xfrm>
        </p:spPr>
        <p:txBody>
          <a:bodyPr/>
          <a:lstStyle/>
          <a:p>
            <a:r>
              <a:rPr lang="en-US" u="sng" dirty="0" smtClean="0"/>
              <a:t>Source: Nehemiah Institute. “PEERS Biblical Worldview Test.” Nehemiah Institute </a:t>
            </a:r>
            <a:r>
              <a:rPr lang="en-US" u="sng" dirty="0" smtClean="0">
                <a:solidFill>
                  <a:schemeClr val="accent2">
                    <a:lumMod val="75000"/>
                  </a:schemeClr>
                </a:solidFill>
              </a:rPr>
              <a:t>http://www.nehemiahinstitute.com/peers.php</a:t>
            </a:r>
            <a:r>
              <a:rPr lang="en-US" u="sng" dirty="0" smtClean="0">
                <a:solidFill>
                  <a:srgbClr val="FFFF00"/>
                </a:solidFill>
              </a:rPr>
              <a:t> </a:t>
            </a:r>
            <a:r>
              <a:rPr lang="en-US" u="sng" dirty="0" smtClean="0"/>
              <a:t>(accessed November 15, 2008)</a:t>
            </a:r>
          </a:p>
          <a:p>
            <a:endParaRPr lang="en-US" dirty="0" smtClean="0"/>
          </a:p>
          <a:p>
            <a:r>
              <a:rPr lang="en-US" u="sng" dirty="0" smtClean="0"/>
              <a:t>Dan Smithwick, “Worldview Assessment and Training,” The Nehemiah Institute, </a:t>
            </a:r>
            <a:r>
              <a:rPr lang="en-US" u="sng" dirty="0" smtClean="0">
                <a:solidFill>
                  <a:schemeClr val="accent2">
                    <a:lumMod val="75000"/>
                  </a:schemeClr>
                </a:solidFill>
              </a:rPr>
              <a:t>www.nehemiahinstitute.com</a:t>
            </a:r>
            <a:r>
              <a:rPr lang="en-US" u="sng" dirty="0" smtClean="0"/>
              <a:t> (accessed November, 14, 2008).</a:t>
            </a:r>
            <a:endParaRPr lang="en-US" dirty="0" smtClean="0"/>
          </a:p>
          <a:p>
            <a:endParaRPr lang="en-US" dirty="0" smtClean="0"/>
          </a:p>
        </p:txBody>
      </p:sp>
    </p:spTree>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006475"/>
            <a:ext cx="8686800" cy="5241925"/>
          </a:xfrm>
        </p:spPr>
        <p:txBody>
          <a:bodyPr>
            <a:normAutofit lnSpcReduction="10000"/>
          </a:bodyPr>
          <a:lstStyle/>
          <a:p>
            <a:r>
              <a:rPr lang="en-US" dirty="0" smtClean="0"/>
              <a:t>As we all know, not every colonist in those formative years was a Christian, but on those early vessels there came not just sailors, soldiers, servants and scoundrels, but many SAINTS. These saints helped lay the foundation in each colony. Their Christian piety influenced the colonial politics. They had one overriding passion: to share the Gospel!</a:t>
            </a:r>
          </a:p>
          <a:p>
            <a:pPr algn="ctr"/>
            <a:r>
              <a:rPr lang="en-US" b="1" dirty="0" smtClean="0">
                <a:solidFill>
                  <a:srgbClr val="FF0000"/>
                </a:solidFill>
              </a:rPr>
              <a:t>It is they who qualify for the promise of Exodus 20:6!!</a:t>
            </a:r>
            <a:endParaRPr lang="en-US"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686800" cy="838200"/>
          </a:xfrm>
        </p:spPr>
        <p:txBody>
          <a:bodyPr/>
          <a:lstStyle/>
          <a:p>
            <a:r>
              <a:rPr lang="en-US" dirty="0" smtClean="0"/>
              <a:t>Another biblical principle:</a:t>
            </a:r>
            <a:endParaRPr lang="en-US" dirty="0"/>
          </a:p>
        </p:txBody>
      </p:sp>
      <p:sp>
        <p:nvSpPr>
          <p:cNvPr id="3" name="Content Placeholder 2"/>
          <p:cNvSpPr>
            <a:spLocks noGrp="1"/>
          </p:cNvSpPr>
          <p:nvPr>
            <p:ph idx="1"/>
          </p:nvPr>
        </p:nvSpPr>
        <p:spPr>
          <a:xfrm>
            <a:off x="304800" y="2620962"/>
            <a:ext cx="8686800" cy="2255838"/>
          </a:xfrm>
        </p:spPr>
        <p:txBody>
          <a:bodyPr/>
          <a:lstStyle/>
          <a:p>
            <a:r>
              <a:rPr lang="en-US" dirty="0" smtClean="0"/>
              <a:t>Genesis 12:3: “ </a:t>
            </a:r>
            <a:r>
              <a:rPr lang="en-US" baseline="30000" dirty="0" smtClean="0"/>
              <a:t>3</a:t>
            </a:r>
            <a:r>
              <a:rPr lang="en-US" dirty="0" smtClean="0"/>
              <a:t>And I will bless them that bless thee, and curse him that </a:t>
            </a:r>
            <a:r>
              <a:rPr lang="en-US" dirty="0" err="1" smtClean="0"/>
              <a:t>curseth</a:t>
            </a:r>
            <a:r>
              <a:rPr lang="en-US" dirty="0" smtClean="0"/>
              <a:t> thee: and in thee shall all families of the earth be blessed.</a:t>
            </a:r>
            <a:endParaRPr lang="en-US" dirty="0"/>
          </a:p>
        </p:txBody>
      </p:sp>
    </p:spTree>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principal of Genesis 12:3 is clear: God will deal with the nations in accordance with how they treat the nation of Israel!</a:t>
            </a:r>
          </a:p>
          <a:p>
            <a:r>
              <a:rPr lang="en-US" dirty="0" smtClean="0">
                <a:solidFill>
                  <a:srgbClr val="C00000"/>
                </a:solidFill>
              </a:rPr>
              <a:t>Those nations who protect and promote Israel will experience the blessing of God. Those nations who persecute Israel will be cursed by God.</a:t>
            </a:r>
            <a:endParaRPr lang="en-US" dirty="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Jeremaih</a:t>
            </a:r>
            <a:r>
              <a:rPr lang="en-US" dirty="0" smtClean="0"/>
              <a:t> 30:20</a:t>
            </a:r>
            <a:endParaRPr lang="en-US" dirty="0"/>
          </a:p>
        </p:txBody>
      </p:sp>
      <p:sp>
        <p:nvSpPr>
          <p:cNvPr id="3" name="Content Placeholder 2"/>
          <p:cNvSpPr>
            <a:spLocks noGrp="1"/>
          </p:cNvSpPr>
          <p:nvPr>
            <p:ph idx="1"/>
          </p:nvPr>
        </p:nvSpPr>
        <p:spPr/>
        <p:txBody>
          <a:bodyPr/>
          <a:lstStyle/>
          <a:p>
            <a:pPr>
              <a:buNone/>
            </a:pPr>
            <a:r>
              <a:rPr lang="en-US" dirty="0" smtClean="0"/>
              <a:t>    In speaking of the Jewish people God says, “Their children also shall be as aforetime, and their congregation shall be established before me, and I will punish all that oppress them.”</a:t>
            </a:r>
          </a:p>
          <a:p>
            <a:pPr>
              <a:buNone/>
            </a:pPr>
            <a:r>
              <a:rPr lang="en-US" dirty="0" smtClean="0"/>
              <a:t>History is replete with illustrations of nations that persecuted Israel and the God of Israel in turn punished them.</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Where are the mighty Assyrians? Where are  the militaristic Babylonians? Their empires crumbled. Why did they disappear? There is one major reason for demise of these people—They touched God’s people! Israel is God’s special treasure even when they are in unbelief! He calls His people “the apple of His eye.”</a:t>
            </a:r>
          </a:p>
        </p:txBody>
      </p:sp>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686800" cy="838200"/>
          </a:xfrm>
        </p:spPr>
        <p:txBody>
          <a:bodyPr/>
          <a:lstStyle/>
          <a:p>
            <a:r>
              <a:rPr lang="en-US" dirty="0" smtClean="0"/>
              <a:t>Deuteronomy 32:9-10</a:t>
            </a:r>
            <a:endParaRPr lang="en-US" dirty="0"/>
          </a:p>
        </p:txBody>
      </p:sp>
      <p:sp>
        <p:nvSpPr>
          <p:cNvPr id="3" name="Content Placeholder 2"/>
          <p:cNvSpPr>
            <a:spLocks noGrp="1"/>
          </p:cNvSpPr>
          <p:nvPr>
            <p:ph idx="1"/>
          </p:nvPr>
        </p:nvSpPr>
        <p:spPr>
          <a:xfrm>
            <a:off x="304800" y="2468562"/>
            <a:ext cx="8686800" cy="2713038"/>
          </a:xfrm>
        </p:spPr>
        <p:txBody>
          <a:bodyPr>
            <a:normAutofit/>
          </a:bodyPr>
          <a:lstStyle/>
          <a:p>
            <a:pPr>
              <a:buNone/>
            </a:pPr>
            <a:r>
              <a:rPr lang="en-US" baseline="30000" dirty="0" smtClean="0"/>
              <a:t>9</a:t>
            </a:r>
            <a:r>
              <a:rPr lang="en-US" dirty="0" smtClean="0"/>
              <a:t>For the LORD’S portion </a:t>
            </a:r>
            <a:r>
              <a:rPr lang="en-US" i="1" dirty="0" smtClean="0"/>
              <a:t>is</a:t>
            </a:r>
            <a:r>
              <a:rPr lang="en-US" dirty="0" smtClean="0"/>
              <a:t> his people; Jacob </a:t>
            </a:r>
            <a:r>
              <a:rPr lang="en-US" i="1" dirty="0" smtClean="0"/>
              <a:t>is</a:t>
            </a:r>
            <a:r>
              <a:rPr lang="en-US" dirty="0" smtClean="0"/>
              <a:t> the lot of his inheritance. </a:t>
            </a:r>
            <a:r>
              <a:rPr lang="en-US" baseline="30000" dirty="0" smtClean="0"/>
              <a:t>10</a:t>
            </a:r>
            <a:r>
              <a:rPr lang="en-US" dirty="0" smtClean="0"/>
              <a:t>He found him in a desert land, and in the waste howling wilderness; he led him about, he instructed him, he kept him as </a:t>
            </a:r>
            <a:r>
              <a:rPr lang="en-US" dirty="0" smtClean="0">
                <a:solidFill>
                  <a:srgbClr val="FF0000"/>
                </a:solidFill>
              </a:rPr>
              <a:t>the apple of his eye.</a:t>
            </a:r>
            <a:endParaRPr lang="en-US" dirty="0"/>
          </a:p>
        </p:txBody>
      </p:sp>
    </p:spTree>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8686800" cy="838200"/>
          </a:xfrm>
        </p:spPr>
        <p:txBody>
          <a:bodyPr/>
          <a:lstStyle/>
          <a:p>
            <a:r>
              <a:rPr lang="en-US" dirty="0" smtClean="0"/>
              <a:t>Zechariah 2:8</a:t>
            </a:r>
            <a:endParaRPr lang="en-US" dirty="0"/>
          </a:p>
        </p:txBody>
      </p:sp>
      <p:sp>
        <p:nvSpPr>
          <p:cNvPr id="3" name="Content Placeholder 2"/>
          <p:cNvSpPr>
            <a:spLocks noGrp="1"/>
          </p:cNvSpPr>
          <p:nvPr>
            <p:ph idx="1"/>
          </p:nvPr>
        </p:nvSpPr>
        <p:spPr>
          <a:xfrm>
            <a:off x="304800" y="2849562"/>
            <a:ext cx="8686800" cy="2408238"/>
          </a:xfrm>
        </p:spPr>
        <p:txBody>
          <a:bodyPr/>
          <a:lstStyle/>
          <a:p>
            <a:pPr>
              <a:buNone/>
            </a:pPr>
            <a:r>
              <a:rPr lang="en-US" baseline="30000" dirty="0" smtClean="0"/>
              <a:t>    8</a:t>
            </a:r>
            <a:r>
              <a:rPr lang="en-US" dirty="0" smtClean="0"/>
              <a:t>For thus saith the LORD of hosts; After the glory hath he sent me unto the nations which spoiled you: for he that </a:t>
            </a:r>
            <a:r>
              <a:rPr lang="en-US" dirty="0" err="1" smtClean="0"/>
              <a:t>toucheth</a:t>
            </a:r>
            <a:r>
              <a:rPr lang="en-US" dirty="0" smtClean="0"/>
              <a:t> you </a:t>
            </a:r>
            <a:r>
              <a:rPr lang="en-US" dirty="0" err="1" smtClean="0"/>
              <a:t>toucheth</a:t>
            </a:r>
            <a:r>
              <a:rPr lang="en-US" dirty="0" smtClean="0"/>
              <a:t> the </a:t>
            </a:r>
            <a:r>
              <a:rPr lang="en-US" dirty="0" smtClean="0">
                <a:solidFill>
                  <a:srgbClr val="FF0000"/>
                </a:solidFill>
              </a:rPr>
              <a:t>apple of his eye.</a:t>
            </a:r>
            <a:endParaRPr lang="en-US" dirty="0">
              <a:solidFill>
                <a:srgbClr val="FF0000"/>
              </a:solidFill>
            </a:endParaRPr>
          </a:p>
        </p:txBody>
      </p:sp>
    </p:spTree>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The USA and </a:t>
            </a:r>
            <a:r>
              <a:rPr lang="en-US" dirty="0" err="1" smtClean="0"/>
              <a:t>israel</a:t>
            </a:r>
            <a:r>
              <a:rPr lang="en-US" dirty="0" smtClean="0"/>
              <a:t>—two friends</a:t>
            </a:r>
            <a:endParaRPr lang="en-US" dirty="0"/>
          </a:p>
        </p:txBody>
      </p:sp>
      <p:sp>
        <p:nvSpPr>
          <p:cNvPr id="3" name="Content Placeholder 2"/>
          <p:cNvSpPr>
            <a:spLocks noGrp="1"/>
          </p:cNvSpPr>
          <p:nvPr>
            <p:ph idx="1"/>
          </p:nvPr>
        </p:nvSpPr>
        <p:spPr/>
        <p:txBody>
          <a:bodyPr/>
          <a:lstStyle/>
          <a:p>
            <a:r>
              <a:rPr lang="en-US" dirty="0" smtClean="0"/>
              <a:t>The USA holds a unique place among the world’s nations. Unlike other nations we have provided for Israel and for Israeli refugees as long as we have existed as a country.</a:t>
            </a:r>
          </a:p>
          <a:p>
            <a:r>
              <a:rPr lang="en-US" dirty="0" smtClean="0"/>
              <a:t>The first refuge in history with full freedom for persecuted Jews was called Rhode Island.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Roger Williams encouraged all persecuted people, especially Jews, to come and settle in Rhode Island.</a:t>
            </a:r>
          </a:p>
          <a:p>
            <a:r>
              <a:rPr lang="en-US" dirty="0" smtClean="0"/>
              <a:t>The first synagogue, the </a:t>
            </a:r>
            <a:r>
              <a:rPr lang="en-US" dirty="0" err="1" smtClean="0"/>
              <a:t>Touro</a:t>
            </a:r>
            <a:r>
              <a:rPr lang="en-US" dirty="0" smtClean="0"/>
              <a:t> Synagogue, was established by Jewish worshippers of Newport, Rhode Island in 1656!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935162"/>
            <a:ext cx="8686800" cy="2179638"/>
          </a:xfrm>
        </p:spPr>
        <p:txBody>
          <a:bodyPr/>
          <a:lstStyle/>
          <a:p>
            <a:r>
              <a:rPr lang="en-US" dirty="0" smtClean="0">
                <a:solidFill>
                  <a:schemeClr val="accent6">
                    <a:lumMod val="50000"/>
                  </a:schemeClr>
                </a:solidFill>
              </a:rPr>
              <a:t>Our nation’s history demonstrates that we have never been guilty of persecuting the Jewish people, but have helped them more than any other nation in history.</a:t>
            </a:r>
            <a:endParaRPr lang="en-US" dirty="0">
              <a:solidFill>
                <a:schemeClr val="accent6">
                  <a:lumMod val="50000"/>
                </a:schemeClr>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228600"/>
            <a:ext cx="8229600" cy="2590800"/>
          </a:xfrm>
        </p:spPr>
        <p:txBody>
          <a:bodyPr>
            <a:normAutofit fontScale="90000"/>
          </a:bodyPr>
          <a:lstStyle/>
          <a:p>
            <a:r>
              <a:rPr lang="en-US" sz="2400" dirty="0" smtClean="0"/>
              <a:t>Figure 9. Christian “worldview” schools (&lt;4% of youth), primarily Principle Approach and Classical Christian schools. Home School students also generally score in the 50-75 range. Traditional Christian schools (10-15% of youth). Public schools (80-85% of youth).</a:t>
            </a:r>
            <a:br>
              <a:rPr lang="en-US" sz="2400" dirty="0" smtClean="0"/>
            </a:br>
            <a:r>
              <a:rPr lang="en-US" sz="2400" dirty="0" smtClean="0"/>
              <a:t>Source: Dan Smithwick, The Nehemiah Institute</a:t>
            </a:r>
            <a:br>
              <a:rPr lang="en-US" sz="2400" dirty="0" smtClean="0"/>
            </a:br>
            <a:endParaRPr lang="en-US" sz="2400" dirty="0" smtClean="0"/>
          </a:p>
        </p:txBody>
      </p:sp>
      <p:pic>
        <p:nvPicPr>
          <p:cNvPr id="113667" name="Content Placeholder 3"/>
          <p:cNvPicPr>
            <a:picLocks noGrp="1" noChangeAspect="1" noChangeArrowheads="1"/>
          </p:cNvPicPr>
          <p:nvPr>
            <p:ph idx="1"/>
          </p:nvPr>
        </p:nvPicPr>
        <p:blipFill>
          <a:blip r:embed="rId3" cstate="print"/>
          <a:srcRect/>
          <a:stretch>
            <a:fillRect/>
          </a:stretch>
        </p:blipFill>
        <p:spPr>
          <a:xfrm>
            <a:off x="152400" y="2332038"/>
            <a:ext cx="7467600" cy="4525962"/>
          </a:xfrm>
        </p:spPr>
      </p:pic>
      <p:sp>
        <p:nvSpPr>
          <p:cNvPr id="113668" name="TextBox 4"/>
          <p:cNvSpPr txBox="1">
            <a:spLocks noChangeArrowheads="1"/>
          </p:cNvSpPr>
          <p:nvPr/>
        </p:nvSpPr>
        <p:spPr bwMode="auto">
          <a:xfrm>
            <a:off x="6781800" y="3592513"/>
            <a:ext cx="2057400" cy="523875"/>
          </a:xfrm>
          <a:prstGeom prst="rect">
            <a:avLst/>
          </a:prstGeom>
          <a:noFill/>
          <a:ln w="9525">
            <a:noFill/>
            <a:miter lim="800000"/>
            <a:headEnd/>
            <a:tailEnd/>
          </a:ln>
        </p:spPr>
        <p:txBody>
          <a:bodyPr>
            <a:spAutoFit/>
          </a:bodyPr>
          <a:lstStyle/>
          <a:p>
            <a:r>
              <a:rPr lang="en-US" sz="2800" dirty="0">
                <a:latin typeface="Calibri" pitchFamily="34" charset="0"/>
              </a:rPr>
              <a:t>C “W” S= 4%</a:t>
            </a:r>
          </a:p>
        </p:txBody>
      </p:sp>
      <p:sp>
        <p:nvSpPr>
          <p:cNvPr id="113669" name="TextBox 5"/>
          <p:cNvSpPr txBox="1">
            <a:spLocks noChangeArrowheads="1"/>
          </p:cNvSpPr>
          <p:nvPr/>
        </p:nvSpPr>
        <p:spPr bwMode="auto">
          <a:xfrm>
            <a:off x="6781800" y="5410200"/>
            <a:ext cx="2514600" cy="523875"/>
          </a:xfrm>
          <a:prstGeom prst="rect">
            <a:avLst/>
          </a:prstGeom>
          <a:noFill/>
          <a:ln w="9525">
            <a:noFill/>
            <a:miter lim="800000"/>
            <a:headEnd/>
            <a:tailEnd/>
          </a:ln>
        </p:spPr>
        <p:txBody>
          <a:bodyPr>
            <a:spAutoFit/>
          </a:bodyPr>
          <a:lstStyle/>
          <a:p>
            <a:r>
              <a:rPr lang="en-US" sz="2800" dirty="0">
                <a:solidFill>
                  <a:srgbClr val="FF99FF"/>
                </a:solidFill>
                <a:latin typeface="Calibri" pitchFamily="34" charset="0"/>
              </a:rPr>
              <a:t>T C S= 10-15%</a:t>
            </a:r>
          </a:p>
        </p:txBody>
      </p:sp>
      <p:sp>
        <p:nvSpPr>
          <p:cNvPr id="113670" name="TextBox 6"/>
          <p:cNvSpPr txBox="1">
            <a:spLocks noChangeArrowheads="1"/>
          </p:cNvSpPr>
          <p:nvPr/>
        </p:nvSpPr>
        <p:spPr bwMode="auto">
          <a:xfrm>
            <a:off x="6858000" y="6019800"/>
            <a:ext cx="2209800" cy="523875"/>
          </a:xfrm>
          <a:prstGeom prst="rect">
            <a:avLst/>
          </a:prstGeom>
          <a:noFill/>
          <a:ln w="9525">
            <a:noFill/>
            <a:miter lim="800000"/>
            <a:headEnd/>
            <a:tailEnd/>
          </a:ln>
        </p:spPr>
        <p:txBody>
          <a:bodyPr>
            <a:spAutoFit/>
          </a:bodyPr>
          <a:lstStyle/>
          <a:p>
            <a:r>
              <a:rPr lang="en-US" sz="2800" dirty="0">
                <a:latin typeface="Calibri" pitchFamily="34" charset="0"/>
              </a:rPr>
              <a:t>P S 80-85%</a:t>
            </a:r>
          </a:p>
        </p:txBody>
      </p:sp>
      <p:sp>
        <p:nvSpPr>
          <p:cNvPr id="8" name="TextBox 7"/>
          <p:cNvSpPr txBox="1"/>
          <p:nvPr/>
        </p:nvSpPr>
        <p:spPr>
          <a:xfrm>
            <a:off x="685800" y="2590800"/>
            <a:ext cx="19812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Biblical Theism</a:t>
            </a:r>
          </a:p>
        </p:txBody>
      </p:sp>
      <p:sp>
        <p:nvSpPr>
          <p:cNvPr id="9" name="TextBox 8"/>
          <p:cNvSpPr txBox="1"/>
          <p:nvPr/>
        </p:nvSpPr>
        <p:spPr>
          <a:xfrm>
            <a:off x="762000" y="4038600"/>
            <a:ext cx="22860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Moderate Christian</a:t>
            </a:r>
          </a:p>
        </p:txBody>
      </p:sp>
      <p:sp>
        <p:nvSpPr>
          <p:cNvPr id="10" name="TextBox 9"/>
          <p:cNvSpPr txBox="1"/>
          <p:nvPr/>
        </p:nvSpPr>
        <p:spPr>
          <a:xfrm>
            <a:off x="762000" y="5715000"/>
            <a:ext cx="33528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Secular Humanism/Socialism</a:t>
            </a:r>
          </a:p>
        </p:txBody>
      </p:sp>
      <p:cxnSp>
        <p:nvCxnSpPr>
          <p:cNvPr id="12" name="Straight Connector 11"/>
          <p:cNvCxnSpPr/>
          <p:nvPr/>
        </p:nvCxnSpPr>
        <p:spPr>
          <a:xfrm>
            <a:off x="609600" y="3733800"/>
            <a:ext cx="6248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 y="5257800"/>
            <a:ext cx="6248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55638"/>
            <a:ext cx="8229600" cy="2620962"/>
          </a:xfrm>
        </p:spPr>
        <p:txBody>
          <a:bodyPr/>
          <a:lstStyle/>
          <a:p>
            <a:pPr eaLnBrk="1" hangingPunct="1">
              <a:defRPr/>
            </a:pPr>
            <a:r>
              <a:rPr lang="en-US" dirty="0" smtClean="0"/>
              <a:t>When a nation attacks Israel in any way, the God of the “Apple of God’s Eye,” (Israel), Who is  our God responds!</a:t>
            </a:r>
            <a:endParaRPr lang="en-US" dirty="0"/>
          </a:p>
        </p:txBody>
      </p:sp>
      <p:sp>
        <p:nvSpPr>
          <p:cNvPr id="3" name="Content Placeholder 2"/>
          <p:cNvSpPr>
            <a:spLocks noGrp="1"/>
          </p:cNvSpPr>
          <p:nvPr>
            <p:ph idx="1"/>
          </p:nvPr>
        </p:nvSpPr>
        <p:spPr>
          <a:xfrm>
            <a:off x="457200" y="3352800"/>
            <a:ext cx="8229600" cy="2955925"/>
          </a:xfrm>
        </p:spPr>
        <p:txBody>
          <a:bodyPr/>
          <a:lstStyle/>
          <a:p>
            <a:pPr eaLnBrk="1" hangingPunct="1"/>
            <a:r>
              <a:rPr lang="en-US" sz="4000" b="1" i="1" dirty="0" smtClean="0">
                <a:solidFill>
                  <a:srgbClr val="72330C"/>
                </a:solidFill>
              </a:rPr>
              <a:t>Eye to Eye: Facing the Consequences of Dividing Israel</a:t>
            </a:r>
            <a:r>
              <a:rPr lang="en-US" sz="3600" dirty="0" smtClean="0">
                <a:solidFill>
                  <a:srgbClr val="72330C"/>
                </a:solidFill>
              </a:rPr>
              <a:t>,  </a:t>
            </a:r>
            <a:r>
              <a:rPr lang="en-US" sz="3600" dirty="0" smtClean="0"/>
              <a:t>Bill Koenig, (Alexandria, VA: About Him Publishing, 2006), 330 pages.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ye to Eye Bill Koenig.jpg"/>
          <p:cNvPicPr>
            <a:picLocks noGrp="1" noChangeAspect="1"/>
          </p:cNvPicPr>
          <p:nvPr>
            <p:ph idx="1"/>
          </p:nvPr>
        </p:nvPicPr>
        <p:blipFill>
          <a:blip r:embed="rId3" cstate="print"/>
          <a:stretch>
            <a:fillRect/>
          </a:stretch>
        </p:blipFill>
        <p:spPr>
          <a:xfrm>
            <a:off x="2617216" y="92075"/>
            <a:ext cx="3935984" cy="6003925"/>
          </a:xfrm>
          <a:prstGeom prst="roundRect">
            <a:avLst>
              <a:gd name="adj" fmla="val 8594"/>
            </a:avLst>
          </a:prstGeom>
          <a:solidFill>
            <a:srgbClr val="FFFFFF">
              <a:shade val="85000"/>
            </a:srgbClr>
          </a:solidFill>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1371600" y="1593850"/>
            <a:ext cx="6858000" cy="4570413"/>
          </a:xfrm>
          <a:prstGeom prst="rect">
            <a:avLst/>
          </a:prstGeom>
          <a:noFill/>
          <a:ln w="9525">
            <a:noFill/>
            <a:miter lim="800000"/>
            <a:headEnd/>
            <a:tailEnd/>
          </a:ln>
          <a:effectLst>
            <a:outerShdw dist="35921" dir="2700000" algn="ctr" rotWithShape="0">
              <a:srgbClr val="001122"/>
            </a:outerShdw>
          </a:effectLst>
        </p:spPr>
        <p:txBody>
          <a:bodyPr>
            <a:spAutoFit/>
          </a:bodyPr>
          <a:lstStyle/>
          <a:p>
            <a:pPr>
              <a:spcBef>
                <a:spcPct val="50000"/>
              </a:spcBef>
              <a:defRPr/>
            </a:pPr>
            <a:r>
              <a:rPr lang="en-US" sz="5400" baseline="30000" dirty="0"/>
              <a:t>6</a:t>
            </a:r>
            <a:r>
              <a:rPr lang="en-US" sz="5400" dirty="0"/>
              <a:t>Pray for the peace of Jerusalem: they shall prosper that love thee.</a:t>
            </a:r>
          </a:p>
          <a:p>
            <a:pPr>
              <a:spcBef>
                <a:spcPct val="50000"/>
              </a:spcBef>
              <a:defRPr/>
            </a:pPr>
            <a:r>
              <a:rPr lang="en-US" sz="5000" dirty="0">
                <a:solidFill>
                  <a:srgbClr val="72330C"/>
                </a:solidFill>
              </a:rPr>
              <a:t>			</a:t>
            </a:r>
            <a:r>
              <a:rPr lang="en-US" sz="5000" u="sng" dirty="0">
                <a:solidFill>
                  <a:srgbClr val="72330C"/>
                </a:solidFill>
              </a:rPr>
              <a:t>Psalm 122:6</a:t>
            </a:r>
            <a:endParaRPr lang="en-US" u="sng" dirty="0">
              <a:solidFill>
                <a:srgbClr val="72330C"/>
              </a:solidFill>
            </a:endParaRP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
          <p:cNvSpPr>
            <a:spLocks noChangeArrowheads="1"/>
          </p:cNvSpPr>
          <p:nvPr/>
        </p:nvSpPr>
        <p:spPr bwMode="auto">
          <a:xfrm>
            <a:off x="381000" y="1590675"/>
            <a:ext cx="8382000" cy="3970338"/>
          </a:xfrm>
          <a:prstGeom prst="rect">
            <a:avLst/>
          </a:prstGeom>
          <a:noFill/>
          <a:ln w="9525">
            <a:noFill/>
            <a:miter lim="800000"/>
            <a:headEnd/>
            <a:tailEnd/>
          </a:ln>
          <a:effectLst/>
        </p:spPr>
        <p:txBody>
          <a:bodyPr anchor="ctr">
            <a:spAutoFit/>
          </a:bodyPr>
          <a:lstStyle/>
          <a:p>
            <a:pPr>
              <a:defRPr/>
            </a:pPr>
            <a:r>
              <a:rPr lang="en-US" sz="3600" u="sng" dirty="0">
                <a:solidFill>
                  <a:srgbClr val="72330C"/>
                </a:solidFill>
                <a:latin typeface="Tahoma" pitchFamily="34" charset="0"/>
                <a:ea typeface="Calibri" pitchFamily="34" charset="0"/>
                <a:cs typeface="Tahoma" pitchFamily="34" charset="0"/>
              </a:rPr>
              <a:t>10/30/ 1991: </a:t>
            </a:r>
            <a:r>
              <a:rPr lang="en-US" sz="3600" dirty="0">
                <a:solidFill>
                  <a:srgbClr val="72330C"/>
                </a:solidFill>
                <a:latin typeface="Tahoma" pitchFamily="34" charset="0"/>
                <a:ea typeface="Calibri" pitchFamily="34" charset="0"/>
                <a:cs typeface="Tahoma" pitchFamily="34" charset="0"/>
              </a:rPr>
              <a:t>VP George Bush opened the Madrid Conference aimed at forcing Israel to give up more land.  Near the same time, a storm formed in the Atlantic.  It traveled in an unusual direction and sent 35 ft waves into Bush's New England home.</a:t>
            </a:r>
            <a:endParaRPr lang="en-US" sz="4400" dirty="0">
              <a:solidFill>
                <a:srgbClr val="72330C"/>
              </a:solidFill>
            </a:endParaRP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1"/>
          <p:cNvSpPr>
            <a:spLocks noChangeArrowheads="1"/>
          </p:cNvSpPr>
          <p:nvPr/>
        </p:nvSpPr>
        <p:spPr bwMode="auto">
          <a:xfrm>
            <a:off x="965200" y="1211263"/>
            <a:ext cx="7493000" cy="3970337"/>
          </a:xfrm>
          <a:prstGeom prst="rect">
            <a:avLst/>
          </a:prstGeom>
          <a:noFill/>
          <a:ln w="9525">
            <a:noFill/>
            <a:miter lim="800000"/>
            <a:headEnd/>
            <a:tailEnd/>
          </a:ln>
          <a:effectLst/>
        </p:spPr>
        <p:txBody>
          <a:bodyPr anchor="ctr">
            <a:spAutoFit/>
          </a:bodyPr>
          <a:lstStyle/>
          <a:p>
            <a:pPr>
              <a:defRPr/>
            </a:pPr>
            <a:r>
              <a:rPr lang="en-US" sz="3600" u="sng" dirty="0">
                <a:solidFill>
                  <a:srgbClr val="72330C"/>
                </a:solidFill>
                <a:latin typeface="Tahoma" pitchFamily="34" charset="0"/>
                <a:ea typeface="Calibri" pitchFamily="34" charset="0"/>
                <a:cs typeface="Tahoma" pitchFamily="34" charset="0"/>
              </a:rPr>
              <a:t>8/23/1992:</a:t>
            </a:r>
            <a:r>
              <a:rPr lang="en-US" sz="3600" dirty="0">
                <a:solidFill>
                  <a:srgbClr val="72330C"/>
                </a:solidFill>
                <a:latin typeface="Tahoma" pitchFamily="34" charset="0"/>
                <a:ea typeface="Calibri" pitchFamily="34" charset="0"/>
                <a:cs typeface="Tahoma" pitchFamily="34" charset="0"/>
              </a:rPr>
              <a:t> Madrid Conference moved to Washington, D.C.  That same day, Hurricane Andrew, the worst natural disaster in US history at that time, caused over $30 billion in damage and left 180,000 homeless.</a:t>
            </a:r>
            <a:endParaRPr lang="en-US" sz="4400" dirty="0">
              <a:solidFill>
                <a:srgbClr val="72330C"/>
              </a:solidFill>
            </a:endParaRP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1"/>
          <p:cNvSpPr>
            <a:spLocks noChangeArrowheads="1"/>
          </p:cNvSpPr>
          <p:nvPr/>
        </p:nvSpPr>
        <p:spPr bwMode="auto">
          <a:xfrm>
            <a:off x="304800" y="1503363"/>
            <a:ext cx="8610600" cy="3968750"/>
          </a:xfrm>
          <a:prstGeom prst="rect">
            <a:avLst/>
          </a:prstGeom>
          <a:noFill/>
          <a:ln w="9525">
            <a:noFill/>
            <a:miter lim="800000"/>
            <a:headEnd/>
            <a:tailEnd/>
          </a:ln>
          <a:effectLst/>
        </p:spPr>
        <p:txBody>
          <a:bodyPr anchor="ctr">
            <a:spAutoFit/>
          </a:bodyPr>
          <a:lstStyle/>
          <a:p>
            <a:pPr>
              <a:defRPr/>
            </a:pPr>
            <a:r>
              <a:rPr lang="en-US" sz="3600" u="sng" dirty="0">
                <a:solidFill>
                  <a:srgbClr val="72330C"/>
                </a:solidFill>
                <a:latin typeface="Tahoma" pitchFamily="34" charset="0"/>
                <a:ea typeface="Calibri" pitchFamily="34" charset="0"/>
                <a:cs typeface="Tahoma" pitchFamily="34" charset="0"/>
              </a:rPr>
              <a:t>1/16/1994:</a:t>
            </a:r>
            <a:r>
              <a:rPr lang="en-US" sz="3600" dirty="0">
                <a:solidFill>
                  <a:srgbClr val="72330C"/>
                </a:solidFill>
                <a:latin typeface="Tahoma" pitchFamily="34" charset="0"/>
                <a:ea typeface="Calibri" pitchFamily="34" charset="0"/>
                <a:cs typeface="Tahoma" pitchFamily="34" charset="0"/>
              </a:rPr>
              <a:t>  President Clinton met with Syria's President for talks on forcing Israel to give up the Golan Heights.  Less than 24 hours later, a 6.9 earthquake shook Southern California.  It was the second most destructive natural disaster to hit the US.</a:t>
            </a:r>
            <a:endParaRPr lang="en-US" sz="4400" dirty="0">
              <a:solidFill>
                <a:srgbClr val="72330C"/>
              </a:solidFill>
            </a:endParaRP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1"/>
          <p:cNvSpPr>
            <a:spLocks noChangeArrowheads="1"/>
          </p:cNvSpPr>
          <p:nvPr/>
        </p:nvSpPr>
        <p:spPr bwMode="auto">
          <a:xfrm>
            <a:off x="152400" y="381000"/>
            <a:ext cx="8839200" cy="6186488"/>
          </a:xfrm>
          <a:prstGeom prst="rect">
            <a:avLst/>
          </a:prstGeom>
          <a:noFill/>
          <a:ln w="9525">
            <a:noFill/>
            <a:miter lim="800000"/>
            <a:headEnd/>
            <a:tailEnd/>
          </a:ln>
          <a:effectLst/>
        </p:spPr>
        <p:txBody>
          <a:bodyPr anchor="ctr">
            <a:spAutoFit/>
          </a:bodyPr>
          <a:lstStyle/>
          <a:p>
            <a:pPr algn="ctr">
              <a:defRPr/>
            </a:pPr>
            <a:r>
              <a:rPr lang="en-US" sz="3600" u="sng" dirty="0">
                <a:solidFill>
                  <a:srgbClr val="72330C"/>
                </a:solidFill>
                <a:latin typeface="Tahoma" pitchFamily="34" charset="0"/>
                <a:ea typeface="Calibri" pitchFamily="34" charset="0"/>
                <a:cs typeface="Tahoma" pitchFamily="34" charset="0"/>
              </a:rPr>
              <a:t>3/1/1997:</a:t>
            </a:r>
            <a:r>
              <a:rPr lang="en-US" sz="3600" dirty="0">
                <a:solidFill>
                  <a:srgbClr val="72330C"/>
                </a:solidFill>
                <a:latin typeface="Tahoma" pitchFamily="34" charset="0"/>
                <a:ea typeface="Calibri" pitchFamily="34" charset="0"/>
                <a:cs typeface="Tahoma" pitchFamily="34" charset="0"/>
              </a:rPr>
              <a:t>  </a:t>
            </a:r>
            <a:r>
              <a:rPr lang="en-US" sz="3600" dirty="0" err="1">
                <a:solidFill>
                  <a:srgbClr val="72330C"/>
                </a:solidFill>
                <a:latin typeface="Tahoma" pitchFamily="34" charset="0"/>
                <a:ea typeface="Calibri" pitchFamily="34" charset="0"/>
                <a:cs typeface="Tahoma" pitchFamily="34" charset="0"/>
              </a:rPr>
              <a:t>Yassar</a:t>
            </a:r>
            <a:r>
              <a:rPr lang="en-US" sz="3600" dirty="0">
                <a:solidFill>
                  <a:srgbClr val="72330C"/>
                </a:solidFill>
                <a:latin typeface="Tahoma" pitchFamily="34" charset="0"/>
                <a:ea typeface="Calibri" pitchFamily="34" charset="0"/>
                <a:cs typeface="Tahoma" pitchFamily="34" charset="0"/>
              </a:rPr>
              <a:t> Arafat, head of the Palestine Liberation Organization, toured America.  He was in the US for one month, leaving the first part of April.  On the day he landed in the US, powerful tornadoes devastated huge sections of Texas, Arkansas, Tennessee, Kentucky, Mississippi and the Dakotas.  These storms led to the worst flooding in the 20th Century.  On the day he left, the  storms ceased.</a:t>
            </a:r>
            <a:endParaRPr lang="en-US" sz="4400" dirty="0">
              <a:solidFill>
                <a:srgbClr val="72330C"/>
              </a:solidFill>
            </a:endParaRP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1"/>
          <p:cNvSpPr>
            <a:spLocks noChangeArrowheads="1"/>
          </p:cNvSpPr>
          <p:nvPr/>
        </p:nvSpPr>
        <p:spPr bwMode="auto">
          <a:xfrm>
            <a:off x="304800" y="685800"/>
            <a:ext cx="8534400" cy="5632450"/>
          </a:xfrm>
          <a:prstGeom prst="rect">
            <a:avLst/>
          </a:prstGeom>
          <a:noFill/>
          <a:ln w="9525">
            <a:noFill/>
            <a:miter lim="800000"/>
            <a:headEnd/>
            <a:tailEnd/>
          </a:ln>
          <a:effectLst/>
        </p:spPr>
        <p:txBody>
          <a:bodyPr anchor="ctr">
            <a:spAutoFit/>
          </a:bodyPr>
          <a:lstStyle/>
          <a:p>
            <a:pPr algn="ctr">
              <a:defRPr/>
            </a:pPr>
            <a:r>
              <a:rPr lang="en-US" sz="3600" u="sng" dirty="0">
                <a:solidFill>
                  <a:srgbClr val="72330C"/>
                </a:solidFill>
                <a:latin typeface="Tahoma" pitchFamily="34" charset="0"/>
                <a:ea typeface="Calibri" pitchFamily="34" charset="0"/>
                <a:cs typeface="Tahoma" pitchFamily="34" charset="0"/>
              </a:rPr>
              <a:t>1/21/1998:</a:t>
            </a:r>
            <a:r>
              <a:rPr lang="en-US" sz="3600" dirty="0">
                <a:solidFill>
                  <a:srgbClr val="72330C"/>
                </a:solidFill>
                <a:latin typeface="Tahoma" pitchFamily="34" charset="0"/>
                <a:ea typeface="Calibri" pitchFamily="34" charset="0"/>
                <a:cs typeface="Tahoma" pitchFamily="34" charset="0"/>
              </a:rPr>
              <a:t>  Israeli Prime Minister Netanyahu met with President  Clinton.  The Prime Minister was coldly received by Mr. Clinton because he flatly refused to give up more of Israel's land.  Clinton and Secretary of State Madeline Albright refused to have lunch with him.  A few hours later, the Monica Lewinsky scandal broke over Clinton's head.</a:t>
            </a:r>
            <a:endParaRPr lang="en-US" sz="2000" dirty="0">
              <a:solidFill>
                <a:srgbClr val="72330C"/>
              </a:solidFill>
            </a:endParaRP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1"/>
          <p:cNvSpPr>
            <a:spLocks noChangeArrowheads="1"/>
          </p:cNvSpPr>
          <p:nvPr/>
        </p:nvSpPr>
        <p:spPr bwMode="auto">
          <a:xfrm>
            <a:off x="228600" y="962025"/>
            <a:ext cx="8686800" cy="4524375"/>
          </a:xfrm>
          <a:prstGeom prst="rect">
            <a:avLst/>
          </a:prstGeom>
          <a:noFill/>
          <a:ln w="9525">
            <a:noFill/>
            <a:miter lim="800000"/>
            <a:headEnd/>
            <a:tailEnd/>
          </a:ln>
          <a:effectLst/>
        </p:spPr>
        <p:txBody>
          <a:bodyPr anchor="ctr">
            <a:spAutoFit/>
          </a:bodyPr>
          <a:lstStyle/>
          <a:p>
            <a:pPr algn="ctr">
              <a:defRPr/>
            </a:pPr>
            <a:r>
              <a:rPr lang="en-US" sz="3600" u="sng" dirty="0">
                <a:solidFill>
                  <a:srgbClr val="72330C"/>
                </a:solidFill>
                <a:latin typeface="Tahoma" pitchFamily="34" charset="0"/>
                <a:ea typeface="Calibri" pitchFamily="34" charset="0"/>
                <a:cs typeface="Tahoma" pitchFamily="34" charset="0"/>
              </a:rPr>
              <a:t>9/28/1998:</a:t>
            </a:r>
            <a:r>
              <a:rPr lang="en-US" sz="3600" dirty="0">
                <a:solidFill>
                  <a:srgbClr val="72330C"/>
                </a:solidFill>
                <a:latin typeface="Tahoma" pitchFamily="34" charset="0"/>
                <a:ea typeface="Calibri" pitchFamily="34" charset="0"/>
                <a:cs typeface="Tahoma" pitchFamily="34" charset="0"/>
              </a:rPr>
              <a:t>  </a:t>
            </a:r>
            <a:r>
              <a:rPr lang="en-US" sz="3600" dirty="0" err="1">
                <a:solidFill>
                  <a:srgbClr val="72330C"/>
                </a:solidFill>
                <a:latin typeface="Tahoma" pitchFamily="34" charset="0"/>
                <a:ea typeface="Calibri" pitchFamily="34" charset="0"/>
                <a:cs typeface="Tahoma" pitchFamily="34" charset="0"/>
              </a:rPr>
              <a:t>Yassar</a:t>
            </a:r>
            <a:r>
              <a:rPr lang="en-US" sz="3600" dirty="0">
                <a:solidFill>
                  <a:srgbClr val="72330C"/>
                </a:solidFill>
                <a:latin typeface="Tahoma" pitchFamily="34" charset="0"/>
                <a:ea typeface="Calibri" pitchFamily="34" charset="0"/>
                <a:cs typeface="Tahoma" pitchFamily="34" charset="0"/>
              </a:rPr>
              <a:t> Arafat addressed the United Nations in New York and stated that he would declare a Palestinian state by May 1999. As he said these words, Hurricane George pounded the Gulf  Coast and caused $1 billion in damages.  At the exact time Arafat left the US, the storm faded. </a:t>
            </a:r>
            <a:endParaRPr lang="en-US" sz="4400" dirty="0">
              <a:solidFill>
                <a:srgbClr val="72330C"/>
              </a:solidFill>
            </a:endParaRP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
          <p:cNvSpPr>
            <a:spLocks noChangeArrowheads="1"/>
          </p:cNvSpPr>
          <p:nvPr/>
        </p:nvSpPr>
        <p:spPr bwMode="auto">
          <a:xfrm>
            <a:off x="228600" y="374650"/>
            <a:ext cx="8763000" cy="6000750"/>
          </a:xfrm>
          <a:prstGeom prst="rect">
            <a:avLst/>
          </a:prstGeom>
          <a:noFill/>
          <a:ln w="9525">
            <a:noFill/>
            <a:miter lim="800000"/>
            <a:headEnd/>
            <a:tailEnd/>
          </a:ln>
          <a:effectLst/>
        </p:spPr>
        <p:txBody>
          <a:bodyPr anchor="ctr">
            <a:spAutoFit/>
          </a:bodyPr>
          <a:lstStyle/>
          <a:p>
            <a:pPr algn="ctr">
              <a:defRPr/>
            </a:pPr>
            <a:r>
              <a:rPr lang="en-US" sz="3200" u="sng" dirty="0">
                <a:solidFill>
                  <a:srgbClr val="72330C"/>
                </a:solidFill>
                <a:latin typeface="Tahoma" pitchFamily="34" charset="0"/>
                <a:ea typeface="Calibri" pitchFamily="34" charset="0"/>
                <a:cs typeface="Tahoma" pitchFamily="34" charset="0"/>
              </a:rPr>
              <a:t>8/29/2005:</a:t>
            </a:r>
            <a:r>
              <a:rPr lang="en-US" sz="3200" dirty="0">
                <a:solidFill>
                  <a:srgbClr val="72330C"/>
                </a:solidFill>
                <a:latin typeface="Tahoma" pitchFamily="34" charset="0"/>
                <a:ea typeface="Calibri" pitchFamily="34" charset="0"/>
                <a:cs typeface="Tahoma" pitchFamily="34" charset="0"/>
              </a:rPr>
              <a:t>  President George W. Bush pressured Israel to evacuate from the Gaza Strip.  8,000 Israeli settlers were forced to leave their homes and villages.  Exactly one week later, Hurricane Katrina  smashed Louisiana, Mississippi and Alabama.  80% of the city of New Orleans was under water.  The percentage of the Israeli  population that was made homeless by the forced evacuations was almost exactly equal to the same percentage of the American population left homeless by Katrina.</a:t>
            </a:r>
            <a:endParaRPr lang="en-US" sz="4000" dirty="0">
              <a:solidFill>
                <a:srgbClr val="72330C"/>
              </a:solidFill>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Content Placeholder 3"/>
          <p:cNvPicPr>
            <a:picLocks noGrp="1" noChangeAspect="1" noChangeArrowheads="1"/>
          </p:cNvPicPr>
          <p:nvPr>
            <p:ph idx="1"/>
          </p:nvPr>
        </p:nvPicPr>
        <p:blipFill>
          <a:blip r:embed="rId3" cstate="print"/>
          <a:srcRect/>
          <a:stretch>
            <a:fillRect/>
          </a:stretch>
        </p:blipFill>
        <p:spPr>
          <a:xfrm>
            <a:off x="0" y="-152400"/>
            <a:ext cx="9144000" cy="7010400"/>
          </a:xfrm>
        </p:spPr>
      </p:pic>
      <p:sp>
        <p:nvSpPr>
          <p:cNvPr id="5" name="TextBox 4"/>
          <p:cNvSpPr txBox="1"/>
          <p:nvPr/>
        </p:nvSpPr>
        <p:spPr>
          <a:xfrm>
            <a:off x="838200" y="381000"/>
            <a:ext cx="34290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Biblical Theism</a:t>
            </a:r>
          </a:p>
        </p:txBody>
      </p:sp>
      <p:sp>
        <p:nvSpPr>
          <p:cNvPr id="7" name="TextBox 6"/>
          <p:cNvSpPr txBox="1"/>
          <p:nvPr/>
        </p:nvSpPr>
        <p:spPr>
          <a:xfrm>
            <a:off x="914400" y="2590800"/>
            <a:ext cx="47244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Moderate Christianity</a:t>
            </a:r>
          </a:p>
        </p:txBody>
      </p:sp>
      <p:sp>
        <p:nvSpPr>
          <p:cNvPr id="8" name="TextBox 7"/>
          <p:cNvSpPr txBox="1"/>
          <p:nvPr/>
        </p:nvSpPr>
        <p:spPr>
          <a:xfrm>
            <a:off x="762000" y="5486400"/>
            <a:ext cx="57150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Secular Humanism/Socialism</a:t>
            </a:r>
          </a:p>
        </p:txBody>
      </p:sp>
      <p:sp>
        <p:nvSpPr>
          <p:cNvPr id="9" name="TextBox 8"/>
          <p:cNvSpPr txBox="1"/>
          <p:nvPr/>
        </p:nvSpPr>
        <p:spPr>
          <a:xfrm>
            <a:off x="990600" y="2057400"/>
            <a:ext cx="623888" cy="523875"/>
          </a:xfrm>
          <a:prstGeom prst="rect">
            <a:avLst/>
          </a:prstGeom>
          <a:solidFill>
            <a:srgbClr val="2B4173"/>
          </a:solidFill>
        </p:spPr>
        <p:txBody>
          <a:bodyPr wrap="none">
            <a:spAutoFit/>
          </a:bodyPr>
          <a:lstStyle/>
          <a:p>
            <a:pPr fontAlgn="auto">
              <a:spcBef>
                <a:spcPts val="0"/>
              </a:spcBef>
              <a:spcAft>
                <a:spcPts val="0"/>
              </a:spcAft>
              <a:defRPr/>
            </a:pPr>
            <a:r>
              <a:rPr lang="en-US" sz="2800" dirty="0">
                <a:solidFill>
                  <a:schemeClr val="bg1"/>
                </a:solidFill>
                <a:latin typeface="+mn-lt"/>
              </a:rPr>
              <a:t>4%</a:t>
            </a:r>
          </a:p>
        </p:txBody>
      </p:sp>
      <p:sp>
        <p:nvSpPr>
          <p:cNvPr id="10" name="TextBox 9"/>
          <p:cNvSpPr txBox="1"/>
          <p:nvPr/>
        </p:nvSpPr>
        <p:spPr>
          <a:xfrm>
            <a:off x="1066800" y="3438525"/>
            <a:ext cx="1752600" cy="523875"/>
          </a:xfrm>
          <a:prstGeom prst="rect">
            <a:avLst/>
          </a:prstGeom>
          <a:solidFill>
            <a:srgbClr val="2B4173"/>
          </a:solidFill>
        </p:spPr>
        <p:txBody>
          <a:bodyPr wrap="square">
            <a:spAutoFit/>
          </a:bodyPr>
          <a:lstStyle/>
          <a:p>
            <a:pPr fontAlgn="auto">
              <a:spcBef>
                <a:spcPts val="0"/>
              </a:spcBef>
              <a:spcAft>
                <a:spcPts val="0"/>
              </a:spcAft>
              <a:defRPr/>
            </a:pPr>
            <a:r>
              <a:rPr lang="en-US" sz="2800" dirty="0">
                <a:solidFill>
                  <a:schemeClr val="bg1"/>
                </a:solidFill>
                <a:latin typeface="+mn-lt"/>
              </a:rPr>
              <a:t>10-15%</a:t>
            </a:r>
          </a:p>
        </p:txBody>
      </p:sp>
      <p:sp>
        <p:nvSpPr>
          <p:cNvPr id="11" name="TextBox 10"/>
          <p:cNvSpPr txBox="1"/>
          <p:nvPr/>
        </p:nvSpPr>
        <p:spPr>
          <a:xfrm>
            <a:off x="1066800" y="4572000"/>
            <a:ext cx="1600200" cy="584200"/>
          </a:xfrm>
          <a:prstGeom prst="rect">
            <a:avLst/>
          </a:prstGeom>
          <a:solidFill>
            <a:srgbClr val="28466A"/>
          </a:solidFill>
        </p:spPr>
        <p:txBody>
          <a:bodyPr>
            <a:spAutoFit/>
          </a:bodyPr>
          <a:lstStyle/>
          <a:p>
            <a:pPr fontAlgn="auto">
              <a:spcBef>
                <a:spcPts val="0"/>
              </a:spcBef>
              <a:spcAft>
                <a:spcPts val="0"/>
              </a:spcAft>
              <a:defRPr/>
            </a:pPr>
            <a:r>
              <a:rPr lang="en-US" sz="3200" dirty="0">
                <a:solidFill>
                  <a:schemeClr val="bg1"/>
                </a:solidFill>
                <a:latin typeface="+mn-lt"/>
              </a:rPr>
              <a:t>80-85%</a:t>
            </a:r>
          </a:p>
        </p:txBody>
      </p:sp>
      <p:sp>
        <p:nvSpPr>
          <p:cNvPr id="114697" name="Rectangle 11"/>
          <p:cNvSpPr>
            <a:spLocks noChangeArrowheads="1"/>
          </p:cNvSpPr>
          <p:nvPr/>
        </p:nvSpPr>
        <p:spPr bwMode="auto">
          <a:xfrm>
            <a:off x="3505200" y="1057275"/>
            <a:ext cx="4572000" cy="923925"/>
          </a:xfrm>
          <a:prstGeom prst="rect">
            <a:avLst/>
          </a:prstGeom>
          <a:noFill/>
          <a:ln w="9525">
            <a:noFill/>
            <a:miter lim="800000"/>
            <a:headEnd/>
            <a:tailEnd/>
          </a:ln>
        </p:spPr>
        <p:txBody>
          <a:bodyPr>
            <a:spAutoFit/>
          </a:bodyPr>
          <a:lstStyle/>
          <a:p>
            <a:r>
              <a:rPr lang="en-US" u="sng" dirty="0"/>
              <a:t>Biblical Theism, 70–100; Moderate Christian, 30–69; Secular Humanism 0–29; Pure Socialism, &lt;0.</a:t>
            </a:r>
            <a:endParaRPr lang="en-US" dirty="0"/>
          </a:p>
        </p:txBody>
      </p:sp>
      <p:sp>
        <p:nvSpPr>
          <p:cNvPr id="114698" name="TextBox 13"/>
          <p:cNvSpPr txBox="1">
            <a:spLocks noChangeArrowheads="1"/>
          </p:cNvSpPr>
          <p:nvPr/>
        </p:nvSpPr>
        <p:spPr bwMode="auto">
          <a:xfrm rot="5400000">
            <a:off x="7889082" y="1102518"/>
            <a:ext cx="1143000" cy="461963"/>
          </a:xfrm>
          <a:prstGeom prst="rect">
            <a:avLst/>
          </a:prstGeom>
          <a:noFill/>
          <a:ln w="9525">
            <a:noFill/>
            <a:miter lim="800000"/>
            <a:headEnd/>
            <a:tailEnd/>
          </a:ln>
        </p:spPr>
        <p:txBody>
          <a:bodyPr>
            <a:spAutoFit/>
          </a:bodyPr>
          <a:lstStyle/>
          <a:p>
            <a:r>
              <a:rPr lang="en-US" sz="2400" dirty="0"/>
              <a:t>100-70</a:t>
            </a:r>
          </a:p>
        </p:txBody>
      </p:sp>
      <p:sp>
        <p:nvSpPr>
          <p:cNvPr id="114699" name="TextBox 14"/>
          <p:cNvSpPr txBox="1">
            <a:spLocks noChangeArrowheads="1"/>
          </p:cNvSpPr>
          <p:nvPr/>
        </p:nvSpPr>
        <p:spPr bwMode="auto">
          <a:xfrm rot="5400000">
            <a:off x="7881144" y="3121819"/>
            <a:ext cx="1219200" cy="461962"/>
          </a:xfrm>
          <a:prstGeom prst="rect">
            <a:avLst/>
          </a:prstGeom>
          <a:noFill/>
          <a:ln w="9525">
            <a:noFill/>
            <a:miter lim="800000"/>
            <a:headEnd/>
            <a:tailEnd/>
          </a:ln>
        </p:spPr>
        <p:txBody>
          <a:bodyPr>
            <a:spAutoFit/>
          </a:bodyPr>
          <a:lstStyle/>
          <a:p>
            <a:r>
              <a:rPr lang="en-US" sz="2400" dirty="0"/>
              <a:t>69-30</a:t>
            </a:r>
          </a:p>
        </p:txBody>
      </p:sp>
      <p:sp>
        <p:nvSpPr>
          <p:cNvPr id="114700" name="TextBox 15"/>
          <p:cNvSpPr txBox="1">
            <a:spLocks noChangeArrowheads="1"/>
          </p:cNvSpPr>
          <p:nvPr/>
        </p:nvSpPr>
        <p:spPr bwMode="auto">
          <a:xfrm rot="5400000">
            <a:off x="8079582" y="4874418"/>
            <a:ext cx="914400" cy="461963"/>
          </a:xfrm>
          <a:prstGeom prst="rect">
            <a:avLst/>
          </a:prstGeom>
          <a:noFill/>
          <a:ln w="9525">
            <a:noFill/>
            <a:miter lim="800000"/>
            <a:headEnd/>
            <a:tailEnd/>
          </a:ln>
        </p:spPr>
        <p:txBody>
          <a:bodyPr>
            <a:spAutoFit/>
          </a:bodyPr>
          <a:lstStyle/>
          <a:p>
            <a:r>
              <a:rPr lang="en-US" sz="2400" dirty="0"/>
              <a:t>29-0</a:t>
            </a:r>
          </a:p>
        </p:txBody>
      </p:sp>
      <p:cxnSp>
        <p:nvCxnSpPr>
          <p:cNvPr id="13" name="Straight Connector 12"/>
          <p:cNvCxnSpPr/>
          <p:nvPr/>
        </p:nvCxnSpPr>
        <p:spPr>
          <a:xfrm>
            <a:off x="533400" y="4343400"/>
            <a:ext cx="7391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1981200"/>
            <a:ext cx="7391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1"/>
          <p:cNvSpPr>
            <a:spLocks noChangeArrowheads="1"/>
          </p:cNvSpPr>
          <p:nvPr/>
        </p:nvSpPr>
        <p:spPr bwMode="auto">
          <a:xfrm>
            <a:off x="0" y="77788"/>
            <a:ext cx="8991600" cy="6494462"/>
          </a:xfrm>
          <a:prstGeom prst="rect">
            <a:avLst/>
          </a:prstGeom>
          <a:noFill/>
          <a:ln w="9525">
            <a:noFill/>
            <a:miter lim="800000"/>
            <a:headEnd/>
            <a:tailEnd/>
          </a:ln>
          <a:effectLst/>
        </p:spPr>
        <p:txBody>
          <a:bodyPr anchor="ctr">
            <a:spAutoFit/>
          </a:bodyPr>
          <a:lstStyle/>
          <a:p>
            <a:pPr algn="ctr">
              <a:defRPr/>
            </a:pPr>
            <a:r>
              <a:rPr lang="en-US" sz="3200" u="sng" dirty="0">
                <a:solidFill>
                  <a:srgbClr val="72330C"/>
                </a:solidFill>
                <a:latin typeface="Tahoma" pitchFamily="34" charset="0"/>
                <a:ea typeface="Calibri" pitchFamily="34" charset="0"/>
                <a:cs typeface="Tahoma" pitchFamily="34" charset="0"/>
              </a:rPr>
              <a:t>3/23/2010:</a:t>
            </a:r>
            <a:r>
              <a:rPr lang="en-US" sz="3200" dirty="0">
                <a:solidFill>
                  <a:srgbClr val="72330C"/>
                </a:solidFill>
                <a:latin typeface="Tahoma" pitchFamily="34" charset="0"/>
                <a:ea typeface="Calibri" pitchFamily="34" charset="0"/>
                <a:cs typeface="Tahoma" pitchFamily="34" charset="0"/>
              </a:rPr>
              <a:t>  Prime Minister Netanyahu arrived at the White House to meet with Obama.  Instead of being taken through the front door, he was taken through a side door, an apparent act of humiliation.  No press corps was invited and no friendly photos taken . Instead, he was harshly addressed by Obama and then was left to sit alone while Obama had lunch with his family.  Obama's parting remarks were, "If you come up with anything new, call me."  The Prime Minister flew home.  In 48 hours, huge storms caused massive flooding in the US, the worst in 200 years. </a:t>
            </a:r>
            <a:endParaRPr lang="en-US" sz="4000" dirty="0">
              <a:solidFill>
                <a:srgbClr val="72330C"/>
              </a:solidFill>
            </a:endParaRP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0" y="188913"/>
            <a:ext cx="9067800" cy="6494462"/>
          </a:xfrm>
          <a:prstGeom prst="rect">
            <a:avLst/>
          </a:prstGeom>
          <a:noFill/>
          <a:ln w="9525">
            <a:noFill/>
            <a:miter lim="800000"/>
            <a:headEnd/>
            <a:tailEnd/>
          </a:ln>
        </p:spPr>
        <p:txBody>
          <a:bodyPr anchor="ctr">
            <a:spAutoFit/>
          </a:bodyPr>
          <a:lstStyle/>
          <a:p>
            <a:pPr algn="ctr"/>
            <a:r>
              <a:rPr lang="en-US" sz="3200" u="sng" dirty="0">
                <a:solidFill>
                  <a:srgbClr val="72330C"/>
                </a:solidFill>
                <a:latin typeface="Tahoma" pitchFamily="34" charset="0"/>
                <a:ea typeface="Calibri" pitchFamily="34" charset="0"/>
                <a:cs typeface="Tahoma" pitchFamily="34" charset="0"/>
              </a:rPr>
              <a:t>4/19/2010</a:t>
            </a:r>
            <a:r>
              <a:rPr lang="en-US" sz="3200" dirty="0">
                <a:solidFill>
                  <a:srgbClr val="72330C"/>
                </a:solidFill>
                <a:latin typeface="Tahoma" pitchFamily="34" charset="0"/>
                <a:ea typeface="Calibri" pitchFamily="34" charset="0"/>
                <a:cs typeface="Tahoma" pitchFamily="34" charset="0"/>
              </a:rPr>
              <a:t>:  Before the United Nations, Obama stated that the United States will no longer automatically side with Israel at the UN.  This was the first time that any US President had made such a statement. On April 19, Israel was celebrating her rebirth as a nation, since the Jewish Calendar is a lunar calendar, unlike our solar calendar,  which would have had that birthday in May.  Within 24 hours of the Obama statement, the British Petroleum oil well exploded killing 11 in the Gulf of Mexico.  This was the worst natural disaster in  American history.</a:t>
            </a:r>
            <a:endParaRPr lang="en-US" sz="4000" dirty="0">
              <a:solidFill>
                <a:srgbClr val="72330C"/>
              </a:solidFill>
              <a:ea typeface="Calibri"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p:cNvSpPr>
          <p:nvPr/>
        </p:nvSpPr>
        <p:spPr bwMode="auto">
          <a:xfrm>
            <a:off x="152400" y="88900"/>
            <a:ext cx="8839200" cy="6738938"/>
          </a:xfrm>
          <a:prstGeom prst="rect">
            <a:avLst/>
          </a:prstGeom>
          <a:noFill/>
          <a:ln w="9525">
            <a:noFill/>
            <a:miter lim="800000"/>
            <a:headEnd/>
            <a:tailEnd/>
          </a:ln>
        </p:spPr>
        <p:txBody>
          <a:bodyPr anchor="ctr">
            <a:spAutoFit/>
          </a:bodyPr>
          <a:lstStyle/>
          <a:p>
            <a:pPr algn="ctr"/>
            <a:r>
              <a:rPr lang="en-US" sz="3600" u="sng" dirty="0">
                <a:solidFill>
                  <a:srgbClr val="72330C"/>
                </a:solidFill>
                <a:latin typeface="Tahoma" pitchFamily="34" charset="0"/>
                <a:ea typeface="Calibri" pitchFamily="34" charset="0"/>
                <a:cs typeface="Tahoma" pitchFamily="34" charset="0"/>
              </a:rPr>
              <a:t>5/19/2011</a:t>
            </a:r>
            <a:r>
              <a:rPr lang="en-US" sz="3600" dirty="0">
                <a:solidFill>
                  <a:srgbClr val="72330C"/>
                </a:solidFill>
                <a:latin typeface="Tahoma" pitchFamily="34" charset="0"/>
                <a:ea typeface="Calibri" pitchFamily="34" charset="0"/>
                <a:cs typeface="Tahoma" pitchFamily="34" charset="0"/>
              </a:rPr>
              <a:t>:  Obama embraced the Palestinian demand for Israel to return to the 1967 borders, which Israel has declared would be asking her to commit national suicide.  This was a radical departure for the government of the United States.  Three days later on  Sunday, May 22, 2011, the deadliest single tornado since 1953 tore through Joplin, Missouri, destroying almost half the city and killing 117.  A tornado hit Minneapolis also.</a:t>
            </a:r>
            <a:endParaRPr lang="en-US" sz="4400" dirty="0">
              <a:solidFill>
                <a:srgbClr val="72330C"/>
              </a:solidFill>
              <a:ea typeface="Calibri" pitchFamily="34" charset="0"/>
              <a:cs typeface="Tahoma" pitchFamily="34" charset="0"/>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descr="C:\WINDOWS\Desktop\pre67distancemap.jpg"/>
          <p:cNvPicPr>
            <a:picLocks noChangeAspect="1" noChangeArrowheads="1"/>
          </p:cNvPicPr>
          <p:nvPr/>
        </p:nvPicPr>
        <p:blipFill>
          <a:blip r:embed="rId3" cstate="print"/>
          <a:srcRect/>
          <a:stretch>
            <a:fillRect/>
          </a:stretch>
        </p:blipFill>
        <p:spPr bwMode="auto">
          <a:xfrm>
            <a:off x="46038" y="0"/>
            <a:ext cx="908685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p:cNvSpPr>
          <p:nvPr/>
        </p:nvSpPr>
        <p:spPr bwMode="auto">
          <a:xfrm>
            <a:off x="457200" y="1905000"/>
            <a:ext cx="8534400" cy="830263"/>
          </a:xfrm>
          <a:prstGeom prst="rect">
            <a:avLst/>
          </a:prstGeom>
          <a:noFill/>
          <a:ln w="9525">
            <a:noFill/>
            <a:miter lim="800000"/>
            <a:headEnd/>
            <a:tailEnd/>
          </a:ln>
        </p:spPr>
        <p:txBody>
          <a:bodyPr anchor="ctr">
            <a:spAutoFit/>
          </a:bodyPr>
          <a:lstStyle/>
          <a:p>
            <a:pPr algn="ctr"/>
            <a:r>
              <a:rPr lang="en-US" sz="4800" i="1" u="sng" dirty="0">
                <a:solidFill>
                  <a:srgbClr val="72330C"/>
                </a:solidFill>
                <a:latin typeface="Tahoma" pitchFamily="34" charset="0"/>
                <a:ea typeface="Calibri" pitchFamily="34" charset="0"/>
                <a:cs typeface="Tahoma" pitchFamily="34" charset="0"/>
              </a:rPr>
              <a:t>Genesis 12:3 </a:t>
            </a:r>
            <a:r>
              <a:rPr lang="en-US" sz="4800" i="1" dirty="0">
                <a:solidFill>
                  <a:srgbClr val="72330C"/>
                </a:solidFill>
                <a:latin typeface="Tahoma" pitchFamily="34" charset="0"/>
                <a:ea typeface="Calibri" pitchFamily="34" charset="0"/>
                <a:cs typeface="Tahoma" pitchFamily="34" charset="0"/>
              </a:rPr>
              <a:t>– </a:t>
            </a:r>
            <a:endParaRPr lang="en-US" sz="6000" dirty="0">
              <a:solidFill>
                <a:srgbClr val="72330C"/>
              </a:solidFill>
              <a:ea typeface="Calibri" pitchFamily="34" charset="0"/>
              <a:cs typeface="Tahoma" pitchFamily="34" charset="0"/>
            </a:endParaRPr>
          </a:p>
        </p:txBody>
      </p:sp>
      <p:sp>
        <p:nvSpPr>
          <p:cNvPr id="102403" name="Rectangle 2"/>
          <p:cNvSpPr>
            <a:spLocks noChangeArrowheads="1"/>
          </p:cNvSpPr>
          <p:nvPr/>
        </p:nvSpPr>
        <p:spPr bwMode="auto">
          <a:xfrm>
            <a:off x="304800" y="3200400"/>
            <a:ext cx="8686800" cy="1754188"/>
          </a:xfrm>
          <a:prstGeom prst="rect">
            <a:avLst/>
          </a:prstGeom>
          <a:noFill/>
          <a:ln w="9525">
            <a:noFill/>
            <a:miter lim="800000"/>
            <a:headEnd/>
            <a:tailEnd/>
          </a:ln>
        </p:spPr>
        <p:txBody>
          <a:bodyPr>
            <a:spAutoFit/>
          </a:bodyPr>
          <a:lstStyle/>
          <a:p>
            <a:r>
              <a:rPr lang="en-US" sz="3600"/>
              <a:t>“And I will bless them that bless thee, and curse him that curseth thee: and in thee shall all families of the earth be blessed.”</a:t>
            </a: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30362"/>
            <a:ext cx="8686800" cy="3551238"/>
          </a:xfrm>
        </p:spPr>
        <p:txBody>
          <a:bodyPr/>
          <a:lstStyle/>
          <a:p>
            <a:r>
              <a:rPr lang="en-US" dirty="0" smtClean="0"/>
              <a:t>In Genesis 12:3 God promised continuous blessings upon those who bless Israel. Our nation has had many differences with Israel but it has never </a:t>
            </a:r>
            <a:r>
              <a:rPr lang="en-US" dirty="0" smtClean="0">
                <a:solidFill>
                  <a:srgbClr val="C00000"/>
                </a:solidFill>
              </a:rPr>
              <a:t>yet</a:t>
            </a:r>
            <a:r>
              <a:rPr lang="en-US" dirty="0" smtClean="0"/>
              <a:t> failed to promote and protect Israel! And God has continued to bless America, in spite of our waywardness and unbelief as a nation.</a:t>
            </a:r>
            <a:endParaRPr lang="en-US" dirty="0"/>
          </a:p>
        </p:txBody>
      </p:sp>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Genesis 18:23-26</a:t>
            </a:r>
            <a:endParaRPr lang="en-US" dirty="0"/>
          </a:p>
        </p:txBody>
      </p:sp>
      <p:sp>
        <p:nvSpPr>
          <p:cNvPr id="3" name="Content Placeholder 2"/>
          <p:cNvSpPr>
            <a:spLocks noGrp="1"/>
          </p:cNvSpPr>
          <p:nvPr>
            <p:ph idx="1"/>
          </p:nvPr>
        </p:nvSpPr>
        <p:spPr/>
        <p:txBody>
          <a:bodyPr/>
          <a:lstStyle/>
          <a:p>
            <a:pPr>
              <a:buNone/>
            </a:pPr>
            <a:r>
              <a:rPr lang="en-US" baseline="30000" dirty="0" smtClean="0"/>
              <a:t>    23”</a:t>
            </a:r>
            <a:r>
              <a:rPr lang="en-US" dirty="0" smtClean="0"/>
              <a:t>And Abraham drew near, and said, Wilt thou also destroy the righteous with the wicked?”</a:t>
            </a:r>
          </a:p>
          <a:p>
            <a:pPr>
              <a:buNone/>
            </a:pPr>
            <a:endParaRPr lang="en-US" dirty="0" smtClean="0"/>
          </a:p>
          <a:p>
            <a:pPr algn="ctr">
              <a:buNone/>
            </a:pPr>
            <a:r>
              <a:rPr lang="en-US" dirty="0" smtClean="0">
                <a:solidFill>
                  <a:srgbClr val="0070C0"/>
                </a:solidFill>
              </a:rPr>
              <a:t>Let us turn in our Bibles to Genesis 18:23ff.</a:t>
            </a:r>
            <a:endParaRPr lang="en-US" dirty="0">
              <a:solidFill>
                <a:srgbClr val="0070C0"/>
              </a:solidFill>
            </a:endParaRPr>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371600"/>
            <a:ext cx="8686800" cy="838200"/>
          </a:xfrm>
        </p:spPr>
        <p:txBody>
          <a:bodyPr>
            <a:normAutofit/>
          </a:bodyPr>
          <a:lstStyle/>
          <a:p>
            <a:pPr algn="ctr"/>
            <a:r>
              <a:rPr lang="en-US" dirty="0" smtClean="0"/>
              <a:t>Genesis 18:23</a:t>
            </a:r>
            <a:endParaRPr lang="en-US" dirty="0"/>
          </a:p>
        </p:txBody>
      </p:sp>
      <p:sp>
        <p:nvSpPr>
          <p:cNvPr id="3" name="Content Placeholder 2"/>
          <p:cNvSpPr>
            <a:spLocks noGrp="1"/>
          </p:cNvSpPr>
          <p:nvPr>
            <p:ph idx="1"/>
          </p:nvPr>
        </p:nvSpPr>
        <p:spPr>
          <a:xfrm>
            <a:off x="304800" y="2316162"/>
            <a:ext cx="8686800" cy="2865438"/>
          </a:xfrm>
        </p:spPr>
        <p:txBody>
          <a:bodyPr/>
          <a:lstStyle/>
          <a:p>
            <a:r>
              <a:rPr lang="en-US" dirty="0" smtClean="0"/>
              <a:t>The main point of the passage is clear: God is very reluctant to destroy a wicked place with even a few righteous people in it.</a:t>
            </a:r>
          </a:p>
          <a:p>
            <a:r>
              <a:rPr lang="en-US" dirty="0" smtClean="0"/>
              <a:t>God will normally not destroy the wicked without first delivering the godly.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752600"/>
            <a:ext cx="8686800" cy="838200"/>
          </a:xfrm>
        </p:spPr>
        <p:txBody>
          <a:bodyPr/>
          <a:lstStyle/>
          <a:p>
            <a:r>
              <a:rPr lang="en-US" dirty="0" smtClean="0"/>
              <a:t>God always judges sin….</a:t>
            </a:r>
            <a:endParaRPr lang="en-US" dirty="0"/>
          </a:p>
        </p:txBody>
      </p:sp>
      <p:sp>
        <p:nvSpPr>
          <p:cNvPr id="3" name="Content Placeholder 2"/>
          <p:cNvSpPr>
            <a:spLocks noGrp="1"/>
          </p:cNvSpPr>
          <p:nvPr>
            <p:ph idx="1"/>
          </p:nvPr>
        </p:nvSpPr>
        <p:spPr>
          <a:xfrm>
            <a:off x="304800" y="2773362"/>
            <a:ext cx="8686800" cy="2332038"/>
          </a:xfrm>
        </p:spPr>
        <p:txBody>
          <a:bodyPr/>
          <a:lstStyle/>
          <a:p>
            <a:r>
              <a:rPr lang="en-US" dirty="0" smtClean="0"/>
              <a:t>God has not forgotten the sins of America and will settle the score someday, but the just judge (Genesis 18:25) will not allow the righteous to perish with the wicked.</a:t>
            </a:r>
            <a:endParaRPr lang="en-US" dirty="0"/>
          </a:p>
        </p:txBody>
      </p:sp>
    </p:spTree>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The Lord was patient (as his desire is that no one should perish) with the unrighteous of Noah’s day, but ultimately destroyed them all, delivering only righteous Noah and his family.</a:t>
            </a:r>
          </a:p>
          <a:p>
            <a:pPr>
              <a:buNone/>
            </a:pPr>
            <a:r>
              <a:rPr lang="en-US" dirty="0" smtClean="0"/>
              <a:t>God would not destroy the corrupt cities without first rescuing that one righteous person, Lot.</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0" y="304800"/>
            <a:ext cx="9144000" cy="6248400"/>
          </a:xfrm>
        </p:spPr>
        <p:txBody>
          <a:bodyPr>
            <a:normAutofit lnSpcReduction="10000"/>
          </a:bodyPr>
          <a:lstStyle/>
          <a:p>
            <a:pPr algn="ctr"/>
            <a:r>
              <a:rPr lang="en-US" sz="3600" dirty="0" smtClean="0"/>
              <a:t>This first category in the figure above is for Biblical Christianity. One can observe that over the twenty years the study represents, the trend has been away from the Christian worldview. The second category containing the percentages which are at or over 60%, is a reflection of youth who have been enrolled in schools that specifically train students in the Christian worldview. This is the only category that has maintained or shown positive growth over the period of the study</a:t>
            </a:r>
          </a:p>
          <a:p>
            <a:endParaRPr lang="en-US" dirty="0" smtClean="0"/>
          </a:p>
        </p:txBody>
      </p:sp>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609600"/>
          </a:xfrm>
        </p:spPr>
        <p:txBody>
          <a:bodyPr>
            <a:normAutofit fontScale="90000"/>
          </a:bodyPr>
          <a:lstStyle/>
          <a:p>
            <a:r>
              <a:rPr lang="en-US" dirty="0" smtClean="0"/>
              <a:t>2 Peter 2:6-9</a:t>
            </a:r>
            <a:endParaRPr lang="en-US" dirty="0"/>
          </a:p>
        </p:txBody>
      </p:sp>
      <p:sp>
        <p:nvSpPr>
          <p:cNvPr id="3" name="Content Placeholder 2"/>
          <p:cNvSpPr>
            <a:spLocks noGrp="1"/>
          </p:cNvSpPr>
          <p:nvPr>
            <p:ph idx="1"/>
          </p:nvPr>
        </p:nvSpPr>
        <p:spPr>
          <a:xfrm>
            <a:off x="0" y="1066800"/>
            <a:ext cx="9144000" cy="5791200"/>
          </a:xfrm>
        </p:spPr>
        <p:txBody>
          <a:bodyPr>
            <a:normAutofit lnSpcReduction="10000"/>
          </a:bodyPr>
          <a:lstStyle/>
          <a:p>
            <a:pPr>
              <a:buNone/>
            </a:pPr>
            <a:r>
              <a:rPr lang="en-US" dirty="0" smtClean="0"/>
              <a:t>    6. And turning the cities of Sodom and </a:t>
            </a:r>
            <a:r>
              <a:rPr lang="en-US" dirty="0" err="1" smtClean="0"/>
              <a:t>Gomorrha</a:t>
            </a:r>
            <a:r>
              <a:rPr lang="en-US" dirty="0" smtClean="0"/>
              <a:t> into ashes condemned </a:t>
            </a:r>
            <a:r>
              <a:rPr lang="en-US" i="1" dirty="0" smtClean="0"/>
              <a:t>them</a:t>
            </a:r>
            <a:r>
              <a:rPr lang="en-US" dirty="0" smtClean="0"/>
              <a:t> with an overthrow, making </a:t>
            </a:r>
            <a:r>
              <a:rPr lang="en-US" i="1" dirty="0" smtClean="0"/>
              <a:t>them</a:t>
            </a:r>
            <a:r>
              <a:rPr lang="en-US" dirty="0" smtClean="0"/>
              <a:t> an ensample unto those that after should live ungodly; And delivered just Lot, vexed with the filthy conversation of the wicked: </a:t>
            </a:r>
            <a:r>
              <a:rPr lang="en-US" baseline="30000" dirty="0" smtClean="0"/>
              <a:t>8</a:t>
            </a:r>
            <a:r>
              <a:rPr lang="en-US" dirty="0" smtClean="0"/>
              <a:t>(For that righteous man dwelling among them, in seeing and hearing, vexed </a:t>
            </a:r>
            <a:r>
              <a:rPr lang="en-US" i="1" dirty="0" smtClean="0"/>
              <a:t>his</a:t>
            </a:r>
            <a:r>
              <a:rPr lang="en-US" dirty="0" smtClean="0"/>
              <a:t> righteous soul from day to day with </a:t>
            </a:r>
            <a:r>
              <a:rPr lang="en-US" i="1" dirty="0" smtClean="0"/>
              <a:t>their</a:t>
            </a:r>
            <a:r>
              <a:rPr lang="en-US" dirty="0" smtClean="0"/>
              <a:t> unlawful deeds;) </a:t>
            </a:r>
            <a:r>
              <a:rPr lang="en-US" baseline="30000" dirty="0" smtClean="0"/>
              <a:t>9</a:t>
            </a:r>
            <a:r>
              <a:rPr lang="en-US" dirty="0" smtClean="0"/>
              <a:t>The Lord knoweth how to deliver the godly out of temptations, and to reserve the unjust unto the day of judgment to be punished.</a:t>
            </a:r>
            <a:endParaRPr lang="en-US" dirty="0"/>
          </a:p>
        </p:txBody>
      </p:sp>
    </p:spTree>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468562"/>
            <a:ext cx="8686800" cy="1265238"/>
          </a:xfrm>
        </p:spPr>
        <p:txBody>
          <a:bodyPr/>
          <a:lstStyle/>
          <a:p>
            <a:r>
              <a:rPr lang="en-US" dirty="0" smtClean="0"/>
              <a:t>God is very reluctant to destroy a wicked place with even a few righteous people in it!</a:t>
            </a:r>
            <a:endParaRPr lang="en-US" dirty="0"/>
          </a:p>
        </p:txBody>
      </p:sp>
    </p:spTree>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God is not about to destroy our wicked nation until and unless the believers are removed into His Holy Presence.</a:t>
            </a:r>
          </a:p>
          <a:p>
            <a:r>
              <a:rPr lang="en-US" dirty="0" smtClean="0"/>
              <a:t>The principle of God not judging a nation or the world without first removing His saints applies to USA in this writer’s opinion.</a:t>
            </a:r>
          </a:p>
          <a:p>
            <a:r>
              <a:rPr lang="en-US" dirty="0" smtClean="0"/>
              <a:t>This is support for a Pre-Tribulation Rapture.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After Believers are removed, God then brings down His well-deserved and long-delayed judgment.</a:t>
            </a:r>
          </a:p>
          <a:p>
            <a:r>
              <a:rPr lang="en-US" dirty="0" smtClean="0"/>
              <a:t>Up until the present, the USA has the preponderance of Christians. Many thousands of Bible-believing churches and millions of Bible-believing Christians.</a:t>
            </a:r>
          </a:p>
        </p:txBody>
      </p:sp>
    </p:spTree>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92362"/>
            <a:ext cx="8686800" cy="2255838"/>
          </a:xfrm>
        </p:spPr>
        <p:txBody>
          <a:bodyPr/>
          <a:lstStyle/>
          <a:p>
            <a:r>
              <a:rPr lang="en-US" dirty="0" smtClean="0"/>
              <a:t>It seems that because of the righteous saints in America and our support of Israel, our God has up until the present exalted our nation among the nations.</a:t>
            </a:r>
            <a:endParaRPr lang="en-US" dirty="0"/>
          </a:p>
        </p:txBody>
      </p:sp>
    </p:spTree>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0"/>
            <a:ext cx="8686800" cy="838200"/>
          </a:xfrm>
        </p:spPr>
        <p:txBody>
          <a:bodyPr/>
          <a:lstStyle/>
          <a:p>
            <a:r>
              <a:rPr lang="en-US" dirty="0" smtClean="0"/>
              <a:t>Acts 17:26</a:t>
            </a:r>
            <a:endParaRPr lang="en-US" dirty="0"/>
          </a:p>
        </p:txBody>
      </p:sp>
      <p:sp>
        <p:nvSpPr>
          <p:cNvPr id="3" name="Content Placeholder 2"/>
          <p:cNvSpPr>
            <a:spLocks noGrp="1"/>
          </p:cNvSpPr>
          <p:nvPr>
            <p:ph idx="1"/>
          </p:nvPr>
        </p:nvSpPr>
        <p:spPr>
          <a:xfrm>
            <a:off x="304800" y="2544762"/>
            <a:ext cx="8686800" cy="2332038"/>
          </a:xfrm>
        </p:spPr>
        <p:txBody>
          <a:bodyPr/>
          <a:lstStyle/>
          <a:p>
            <a:pPr>
              <a:buNone/>
            </a:pPr>
            <a:r>
              <a:rPr lang="en-US" baseline="30000" dirty="0" smtClean="0"/>
              <a:t>    26</a:t>
            </a:r>
            <a:r>
              <a:rPr lang="en-US" dirty="0" smtClean="0"/>
              <a:t>And hath made of one blood all nations of men for to dwell on all the face of the earth, and hath determined the times before appointed, and the bounds of their habitation.</a:t>
            </a:r>
            <a:endParaRPr lang="en-US" dirty="0"/>
          </a:p>
        </p:txBody>
      </p:sp>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392362"/>
            <a:ext cx="8686800" cy="1570038"/>
          </a:xfrm>
        </p:spPr>
        <p:txBody>
          <a:bodyPr/>
          <a:lstStyle/>
          <a:p>
            <a:pPr algn="ctr">
              <a:buNone/>
            </a:pPr>
            <a:r>
              <a:rPr lang="en-US" dirty="0" smtClean="0"/>
              <a:t>God determines the borders of all the nations and the duration of their existence.</a:t>
            </a:r>
            <a:endParaRPr lang="en-US" dirty="0"/>
          </a:p>
        </p:txBody>
      </p:sp>
    </p:spTree>
  </p:cSld>
  <p:clrMapOvr>
    <a:masterClrMapping/>
  </p:clrMapOvr>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Ephesians 1:11</a:t>
            </a:r>
            <a:endParaRPr lang="en-US" dirty="0"/>
          </a:p>
        </p:txBody>
      </p:sp>
      <p:sp>
        <p:nvSpPr>
          <p:cNvPr id="3" name="Content Placeholder 2"/>
          <p:cNvSpPr>
            <a:spLocks noGrp="1"/>
          </p:cNvSpPr>
          <p:nvPr>
            <p:ph idx="1"/>
          </p:nvPr>
        </p:nvSpPr>
        <p:spPr/>
        <p:txBody>
          <a:bodyPr>
            <a:normAutofit/>
          </a:bodyPr>
          <a:lstStyle/>
          <a:p>
            <a:pPr>
              <a:buNone/>
            </a:pPr>
            <a:r>
              <a:rPr lang="en-US" baseline="30000" dirty="0" smtClean="0"/>
              <a:t>    11</a:t>
            </a:r>
            <a:r>
              <a:rPr lang="en-US" dirty="0" smtClean="0"/>
              <a:t>In whom also we have obtained an inheritance, being predestinated according to the purpose of him who </a:t>
            </a:r>
            <a:r>
              <a:rPr lang="en-US" dirty="0" smtClean="0">
                <a:solidFill>
                  <a:srgbClr val="C00000"/>
                </a:solidFill>
              </a:rPr>
              <a:t>worketh all things after the counsel of his own will</a:t>
            </a:r>
            <a:r>
              <a:rPr lang="en-US" dirty="0" smtClean="0"/>
              <a:t>: </a:t>
            </a:r>
            <a:r>
              <a:rPr lang="en-US" baseline="30000" dirty="0" smtClean="0"/>
              <a:t>12</a:t>
            </a:r>
            <a:r>
              <a:rPr lang="en-US" dirty="0" smtClean="0"/>
              <a:t>That we should be to the praise of his glory, who first trusted in Christ. </a:t>
            </a:r>
            <a:endParaRPr lang="en-US" dirty="0"/>
          </a:p>
        </p:txBody>
      </p:sp>
    </p:spTree>
  </p:cSld>
  <p:clrMapOvr>
    <a:masterClrMapping/>
  </p:clrMapOvr>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Daniel 4:34-35</a:t>
            </a:r>
            <a:endParaRPr lang="en-US" dirty="0"/>
          </a:p>
        </p:txBody>
      </p:sp>
      <p:sp>
        <p:nvSpPr>
          <p:cNvPr id="3" name="Content Placeholder 2"/>
          <p:cNvSpPr>
            <a:spLocks noGrp="1"/>
          </p:cNvSpPr>
          <p:nvPr>
            <p:ph idx="1"/>
          </p:nvPr>
        </p:nvSpPr>
        <p:spPr/>
        <p:txBody>
          <a:bodyPr>
            <a:normAutofit/>
          </a:bodyPr>
          <a:lstStyle/>
          <a:p>
            <a:pPr>
              <a:buNone/>
            </a:pPr>
            <a:r>
              <a:rPr lang="en-US" dirty="0" smtClean="0"/>
              <a:t>    I praised and </a:t>
            </a:r>
            <a:r>
              <a:rPr lang="en-US" dirty="0" err="1" smtClean="0"/>
              <a:t>honoured</a:t>
            </a:r>
            <a:r>
              <a:rPr lang="en-US" dirty="0" smtClean="0"/>
              <a:t> him that liveth for ever, whose dominion </a:t>
            </a:r>
            <a:r>
              <a:rPr lang="en-US" i="1" dirty="0" smtClean="0"/>
              <a:t>is</a:t>
            </a:r>
            <a:r>
              <a:rPr lang="en-US" dirty="0" smtClean="0"/>
              <a:t> an everlasting dominion, and his kingdom </a:t>
            </a:r>
            <a:r>
              <a:rPr lang="en-US" i="1" dirty="0" smtClean="0"/>
              <a:t>is</a:t>
            </a:r>
            <a:r>
              <a:rPr lang="en-US" dirty="0" smtClean="0"/>
              <a:t> from generation to generation: </a:t>
            </a:r>
            <a:r>
              <a:rPr lang="en-US" baseline="30000" dirty="0" smtClean="0"/>
              <a:t>35</a:t>
            </a:r>
            <a:r>
              <a:rPr lang="en-US" dirty="0" smtClean="0"/>
              <a:t>And all the inhabitants of the earth </a:t>
            </a:r>
            <a:r>
              <a:rPr lang="en-US" i="1" dirty="0" smtClean="0"/>
              <a:t>are</a:t>
            </a:r>
            <a:r>
              <a:rPr lang="en-US" dirty="0" smtClean="0"/>
              <a:t> reputed as nothing: and he doeth according to his will in the army of heaven, and </a:t>
            </a:r>
            <a:r>
              <a:rPr lang="en-US" i="1" dirty="0" smtClean="0"/>
              <a:t>among</a:t>
            </a:r>
            <a:r>
              <a:rPr lang="en-US" dirty="0" smtClean="0"/>
              <a:t> the inhabitants of the earth: and none can stay his hand, or say unto him, What doest thou? </a:t>
            </a:r>
          </a:p>
          <a:p>
            <a:endParaRPr lang="en-US" dirty="0"/>
          </a:p>
        </p:txBody>
      </p:sp>
    </p:spTree>
  </p:cSld>
  <p:clrMapOvr>
    <a:masterClrMapping/>
  </p:clrMapOvr>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Psalm 115:1-3</a:t>
            </a:r>
            <a:endParaRPr lang="en-US" dirty="0"/>
          </a:p>
        </p:txBody>
      </p:sp>
      <p:sp>
        <p:nvSpPr>
          <p:cNvPr id="3" name="Content Placeholder 2"/>
          <p:cNvSpPr>
            <a:spLocks noGrp="1"/>
          </p:cNvSpPr>
          <p:nvPr>
            <p:ph idx="1"/>
          </p:nvPr>
        </p:nvSpPr>
        <p:spPr/>
        <p:txBody>
          <a:bodyPr/>
          <a:lstStyle/>
          <a:p>
            <a:pPr>
              <a:buNone/>
            </a:pPr>
            <a:r>
              <a:rPr lang="en-US" baseline="30000" dirty="0" smtClean="0"/>
              <a:t>    1</a:t>
            </a:r>
            <a:r>
              <a:rPr lang="en-US" dirty="0" smtClean="0"/>
              <a:t>Not unto us, O LORD, not unto us, but unto thy name give glory, for thy mercy, </a:t>
            </a:r>
            <a:r>
              <a:rPr lang="en-US" i="1" dirty="0" smtClean="0"/>
              <a:t>and</a:t>
            </a:r>
            <a:r>
              <a:rPr lang="en-US" dirty="0" smtClean="0"/>
              <a:t> for thy truth’s sake. </a:t>
            </a:r>
            <a:r>
              <a:rPr lang="en-US" baseline="30000" dirty="0" smtClean="0"/>
              <a:t>2</a:t>
            </a:r>
            <a:r>
              <a:rPr lang="en-US" dirty="0" smtClean="0"/>
              <a:t>Wherefore should the heathen say, Where </a:t>
            </a:r>
            <a:r>
              <a:rPr lang="en-US" i="1" dirty="0" smtClean="0"/>
              <a:t>is</a:t>
            </a:r>
            <a:r>
              <a:rPr lang="en-US" dirty="0" smtClean="0"/>
              <a:t> now their God? </a:t>
            </a:r>
            <a:r>
              <a:rPr lang="en-US" baseline="30000" dirty="0" smtClean="0"/>
              <a:t>3</a:t>
            </a:r>
            <a:r>
              <a:rPr lang="en-US" dirty="0" smtClean="0"/>
              <a:t>But our God </a:t>
            </a:r>
            <a:r>
              <a:rPr lang="en-US" i="1" dirty="0" smtClean="0"/>
              <a:t>is</a:t>
            </a:r>
            <a:r>
              <a:rPr lang="en-US" dirty="0" smtClean="0"/>
              <a:t> in the heavens: he hath done whatsoever he hath pleased. </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0" y="457200"/>
            <a:ext cx="9067800" cy="6324600"/>
          </a:xfrm>
        </p:spPr>
        <p:txBody>
          <a:bodyPr>
            <a:noAutofit/>
          </a:bodyPr>
          <a:lstStyle/>
          <a:p>
            <a:pPr algn="ctr">
              <a:buFont typeface="Arial" charset="0"/>
              <a:buNone/>
            </a:pPr>
            <a:r>
              <a:rPr lang="en-US" sz="3600" dirty="0" smtClean="0"/>
              <a:t>Dan Smithwick, of the Nehemiah Institute, summarizes the results of the institute’s testing in the following statement: </a:t>
            </a:r>
            <a:r>
              <a:rPr lang="en-US" sz="3600" dirty="0" smtClean="0">
                <a:solidFill>
                  <a:srgbClr val="9A0000"/>
                </a:solidFill>
              </a:rPr>
              <a:t>“When over 90% of youth from Christian homes, either in public schools or in Christian schools, are moving away from a Biblical view of life, and closer to the Humanistic view of life, as documented by PEERS Testing, then clearly a disaster is in the making.”</a:t>
            </a:r>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Lord has special preservation and unique purposes for every nation until their wickedness can no longer go unpunished. He will accomplish His purposes!</a:t>
            </a:r>
            <a:endParaRPr lang="en-US" dirty="0"/>
          </a:p>
        </p:txBody>
      </p:sp>
    </p:spTree>
  </p:cSld>
  <p:clrMapOvr>
    <a:masterClrMapping/>
  </p:clrMapOvr>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905000"/>
            <a:ext cx="8686800" cy="838200"/>
          </a:xfrm>
        </p:spPr>
        <p:txBody>
          <a:bodyPr/>
          <a:lstStyle/>
          <a:p>
            <a:r>
              <a:rPr lang="en-US" dirty="0" smtClean="0"/>
              <a:t>Romans 8:28</a:t>
            </a:r>
            <a:endParaRPr lang="en-US" dirty="0"/>
          </a:p>
        </p:txBody>
      </p:sp>
      <p:sp>
        <p:nvSpPr>
          <p:cNvPr id="3" name="Content Placeholder 2"/>
          <p:cNvSpPr>
            <a:spLocks noGrp="1"/>
          </p:cNvSpPr>
          <p:nvPr>
            <p:ph idx="1"/>
          </p:nvPr>
        </p:nvSpPr>
        <p:spPr>
          <a:xfrm>
            <a:off x="304800" y="3078162"/>
            <a:ext cx="8686800" cy="1722438"/>
          </a:xfrm>
        </p:spPr>
        <p:txBody>
          <a:bodyPr/>
          <a:lstStyle/>
          <a:p>
            <a:pPr>
              <a:buNone/>
            </a:pPr>
            <a:r>
              <a:rPr lang="en-US" baseline="30000" dirty="0" smtClean="0"/>
              <a:t>    28</a:t>
            </a:r>
            <a:r>
              <a:rPr lang="en-US" dirty="0" smtClean="0"/>
              <a:t>And we know that all things work together for good to them that love God, to them who are the called according to </a:t>
            </a:r>
            <a:r>
              <a:rPr lang="en-US" i="1" dirty="0" smtClean="0"/>
              <a:t>his</a:t>
            </a:r>
            <a:r>
              <a:rPr lang="en-US" dirty="0" smtClean="0"/>
              <a:t> purpose.</a:t>
            </a:r>
            <a:endParaRPr lang="en-US" dirty="0"/>
          </a:p>
        </p:txBody>
      </p:sp>
    </p:spTree>
  </p:cSld>
  <p:clrMapOvr>
    <a:masterClrMapping/>
  </p:clrMapOvr>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The USA is not specifically mentioned in the Bible. We cannot point to a specific Scripture that lays out God’s overall plan for America.</a:t>
            </a:r>
          </a:p>
          <a:p>
            <a:r>
              <a:rPr lang="en-US" dirty="0" smtClean="0"/>
              <a:t>This Scriptural silence is compensated for by the frequent observations of our Founding Fathers concerning the Divine Design for America.</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Remember the First Charter of Virginia: the main purpose of the first English settlement was to the “propagating of Christian religion to such people as yet live in darkness.”</a:t>
            </a:r>
          </a:p>
          <a:p>
            <a:r>
              <a:rPr lang="en-US" dirty="0" smtClean="0"/>
              <a:t>Remember the first permanent English settlement in Plymouth was established (Mayflower Compact) “for the glory of God and advancement of the Christian faith.”</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44762"/>
            <a:ext cx="8686800" cy="2103438"/>
          </a:xfrm>
        </p:spPr>
        <p:txBody>
          <a:bodyPr/>
          <a:lstStyle/>
          <a:p>
            <a:r>
              <a:rPr lang="en-US" dirty="0" smtClean="0"/>
              <a:t>Most of the original charters of the states in USA spell out that their main reason for existence is to “proclaim the Christian Gospel.”</a:t>
            </a:r>
            <a:endParaRPr lang="en-US" dirty="0"/>
          </a:p>
        </p:txBody>
      </p:sp>
    </p:spTree>
  </p:cSld>
  <p:clrMapOvr>
    <a:masterClrMapping/>
  </p:clrMapOvr>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Looking back in history it appears that God has at least three major purposes for the USA:</a:t>
            </a:r>
          </a:p>
          <a:p>
            <a:pPr lvl="1"/>
            <a:r>
              <a:rPr lang="en-US" dirty="0" smtClean="0"/>
              <a:t>To provide for and protect the Jewish people,</a:t>
            </a:r>
          </a:p>
          <a:p>
            <a:pPr lvl="1"/>
            <a:r>
              <a:rPr lang="en-US" dirty="0" smtClean="0"/>
              <a:t>To be the hope of the unsaved,</a:t>
            </a:r>
          </a:p>
          <a:p>
            <a:pPr lvl="1"/>
            <a:r>
              <a:rPr lang="en-US" dirty="0" smtClean="0"/>
              <a:t>To be a home for the oppressed.</a:t>
            </a:r>
            <a:endParaRPr lang="en-US" dirty="0"/>
          </a:p>
        </p:txBody>
      </p:sp>
    </p:spTree>
  </p:cSld>
  <p:clrMapOvr>
    <a:masterClrMapping/>
  </p:clrMapOvr>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America, however imperfectly, has been true to its destiny.</a:t>
            </a:r>
          </a:p>
          <a:p>
            <a:r>
              <a:rPr lang="en-US" dirty="0" smtClean="0"/>
              <a:t>We have been a lighthouse for the Gospel</a:t>
            </a:r>
          </a:p>
          <a:p>
            <a:r>
              <a:rPr lang="en-US" dirty="0" smtClean="0"/>
              <a:t>We send out and support more Christian missionaries and missions than any other country.</a:t>
            </a:r>
          </a:p>
          <a:p>
            <a:r>
              <a:rPr lang="en-US" dirty="0" smtClean="0"/>
              <a:t>We have welcomed the oppressed.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544762"/>
            <a:ext cx="8686800" cy="1341438"/>
          </a:xfrm>
        </p:spPr>
        <p:txBody>
          <a:bodyPr/>
          <a:lstStyle/>
          <a:p>
            <a:r>
              <a:rPr lang="en-US" dirty="0" smtClean="0"/>
              <a:t>As long as we are faithful to our destiny God will faithfully protect and provide for our USA.</a:t>
            </a:r>
            <a:endParaRPr lang="en-US" dirty="0"/>
          </a:p>
        </p:txBody>
      </p:sp>
    </p:spTree>
  </p:cSld>
  <p:clrMapOvr>
    <a:masterClrMapping/>
  </p:clrMapOvr>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dirty="0" smtClean="0"/>
              <a:t>Some people say that America will be conquered by Russia, China or the Moslems. </a:t>
            </a:r>
          </a:p>
          <a:p>
            <a:r>
              <a:rPr lang="en-US" dirty="0" smtClean="0"/>
              <a:t>If USA were conquered by another nation today, that victorious nation would be in charge of a world empire tomorrow. But according to Daniel 2 and 7, there can be four and only four world empires between Nebuchadnezzar’s time (606 BC) and Christ’s kingdom on earth (1000 years).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9144000" cy="838200"/>
          </a:xfrm>
        </p:spPr>
        <p:txBody>
          <a:bodyPr>
            <a:normAutofit fontScale="90000"/>
          </a:bodyPr>
          <a:lstStyle/>
          <a:p>
            <a:r>
              <a:rPr lang="en-US" dirty="0" smtClean="0"/>
              <a:t>The existence of America until the rapture</a:t>
            </a:r>
            <a:endParaRPr lang="en-US" dirty="0"/>
          </a:p>
        </p:txBody>
      </p:sp>
      <p:sp>
        <p:nvSpPr>
          <p:cNvPr id="3" name="Content Placeholder 2"/>
          <p:cNvSpPr>
            <a:spLocks noGrp="1"/>
          </p:cNvSpPr>
          <p:nvPr>
            <p:ph idx="1"/>
          </p:nvPr>
        </p:nvSpPr>
        <p:spPr/>
        <p:txBody>
          <a:bodyPr>
            <a:normAutofit lnSpcReduction="10000"/>
          </a:bodyPr>
          <a:lstStyle/>
          <a:p>
            <a:r>
              <a:rPr lang="en-US" dirty="0" smtClean="0"/>
              <a:t> There appear to be some discernible reasons why God has raised our country and will most likely preserve it until the rapture.</a:t>
            </a:r>
          </a:p>
          <a:p>
            <a:r>
              <a:rPr lang="en-US" dirty="0" smtClean="0"/>
              <a:t>The USA is the primary sender and supporter of Christian missionaries.</a:t>
            </a:r>
          </a:p>
          <a:p>
            <a:r>
              <a:rPr lang="en-US" dirty="0" smtClean="0"/>
              <a:t>America protects God’s chosen people.</a:t>
            </a:r>
          </a:p>
          <a:p>
            <a:r>
              <a:rPr lang="en-US" dirty="0" smtClean="0"/>
              <a:t>America provides a home for the politically and religiously persecuted people of the world.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Content Placeholder 2"/>
          <p:cNvSpPr>
            <a:spLocks noGrp="1"/>
          </p:cNvSpPr>
          <p:nvPr>
            <p:ph idx="1"/>
          </p:nvPr>
        </p:nvSpPr>
        <p:spPr/>
        <p:txBody>
          <a:bodyPr/>
          <a:lstStyle/>
          <a:p>
            <a:endParaRPr lang="en-US" dirty="0" smtClean="0"/>
          </a:p>
        </p:txBody>
      </p:sp>
      <p:graphicFrame>
        <p:nvGraphicFramePr>
          <p:cNvPr id="1026" name="Object 2"/>
          <p:cNvGraphicFramePr>
            <a:graphicFrameLocks noChangeAspect="1"/>
          </p:cNvGraphicFramePr>
          <p:nvPr/>
        </p:nvGraphicFramePr>
        <p:xfrm>
          <a:off x="214313" y="1600200"/>
          <a:ext cx="8540750" cy="4191000"/>
        </p:xfrm>
        <a:graphic>
          <a:graphicData uri="http://schemas.openxmlformats.org/presentationml/2006/ole">
            <p:oleObj spid="_x0000_s519170" name="Chart" r:id="rId4" imgW="5610055" imgH="2752825" progId="MSGraph.Chart.8">
              <p:embed/>
            </p:oleObj>
          </a:graphicData>
        </a:graphic>
      </p:graphicFrame>
      <p:sp>
        <p:nvSpPr>
          <p:cNvPr id="1028" name="TextBox 4"/>
          <p:cNvSpPr txBox="1">
            <a:spLocks noChangeArrowheads="1"/>
          </p:cNvSpPr>
          <p:nvPr/>
        </p:nvSpPr>
        <p:spPr bwMode="auto">
          <a:xfrm rot="569359">
            <a:off x="917540" y="3566598"/>
            <a:ext cx="8267959" cy="523220"/>
          </a:xfrm>
          <a:prstGeom prst="rect">
            <a:avLst/>
          </a:prstGeom>
          <a:noFill/>
          <a:ln w="9525">
            <a:noFill/>
            <a:miter lim="800000"/>
            <a:headEnd/>
            <a:tailEnd/>
          </a:ln>
        </p:spPr>
        <p:txBody>
          <a:bodyPr wrap="square">
            <a:spAutoFit/>
          </a:bodyPr>
          <a:lstStyle/>
          <a:p>
            <a:r>
              <a:rPr lang="en-US" sz="2700" b="1" u="sng" dirty="0">
                <a:solidFill>
                  <a:srgbClr val="FF0000"/>
                </a:solidFill>
              </a:rPr>
              <a:t>Trend toward Secular Humanism and Socialism</a:t>
            </a:r>
          </a:p>
        </p:txBody>
      </p:sp>
      <p:cxnSp>
        <p:nvCxnSpPr>
          <p:cNvPr id="5" name="Straight Connector 4"/>
          <p:cNvCxnSpPr/>
          <p:nvPr/>
        </p:nvCxnSpPr>
        <p:spPr>
          <a:xfrm>
            <a:off x="1066800" y="2819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66800" y="3962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31" name="TextBox 10"/>
          <p:cNvSpPr txBox="1">
            <a:spLocks noChangeArrowheads="1"/>
          </p:cNvSpPr>
          <p:nvPr/>
        </p:nvSpPr>
        <p:spPr bwMode="auto">
          <a:xfrm>
            <a:off x="8610600" y="2590800"/>
            <a:ext cx="609600" cy="461963"/>
          </a:xfrm>
          <a:prstGeom prst="rect">
            <a:avLst/>
          </a:prstGeom>
          <a:noFill/>
          <a:ln w="9525">
            <a:noFill/>
            <a:miter lim="800000"/>
            <a:headEnd/>
            <a:tailEnd/>
          </a:ln>
        </p:spPr>
        <p:txBody>
          <a:bodyPr>
            <a:spAutoFit/>
          </a:bodyPr>
          <a:lstStyle/>
          <a:p>
            <a:r>
              <a:rPr lang="en-US" sz="2400" dirty="0"/>
              <a:t>70</a:t>
            </a:r>
          </a:p>
        </p:txBody>
      </p:sp>
      <p:sp>
        <p:nvSpPr>
          <p:cNvPr id="1032" name="TextBox 12"/>
          <p:cNvSpPr txBox="1">
            <a:spLocks noChangeArrowheads="1"/>
          </p:cNvSpPr>
          <p:nvPr/>
        </p:nvSpPr>
        <p:spPr bwMode="auto">
          <a:xfrm>
            <a:off x="8610600" y="3729038"/>
            <a:ext cx="685800" cy="461962"/>
          </a:xfrm>
          <a:prstGeom prst="rect">
            <a:avLst/>
          </a:prstGeom>
          <a:noFill/>
          <a:ln w="9525">
            <a:noFill/>
            <a:miter lim="800000"/>
            <a:headEnd/>
            <a:tailEnd/>
          </a:ln>
        </p:spPr>
        <p:txBody>
          <a:bodyPr>
            <a:spAutoFit/>
          </a:bodyPr>
          <a:lstStyle/>
          <a:p>
            <a:r>
              <a:rPr lang="en-US" sz="2400" dirty="0"/>
              <a:t>30</a:t>
            </a:r>
          </a:p>
        </p:txBody>
      </p:sp>
      <p:sp>
        <p:nvSpPr>
          <p:cNvPr id="1033" name="TextBox 13"/>
          <p:cNvSpPr txBox="1">
            <a:spLocks noChangeArrowheads="1"/>
          </p:cNvSpPr>
          <p:nvPr/>
        </p:nvSpPr>
        <p:spPr bwMode="auto">
          <a:xfrm>
            <a:off x="2057400" y="1981200"/>
            <a:ext cx="5410200" cy="584200"/>
          </a:xfrm>
          <a:prstGeom prst="rect">
            <a:avLst/>
          </a:prstGeom>
          <a:noFill/>
          <a:ln w="9525">
            <a:noFill/>
            <a:miter lim="800000"/>
            <a:headEnd/>
            <a:tailEnd/>
          </a:ln>
        </p:spPr>
        <p:txBody>
          <a:bodyPr>
            <a:spAutoFit/>
          </a:bodyPr>
          <a:lstStyle/>
          <a:p>
            <a:pPr algn="ctr"/>
            <a:r>
              <a:rPr lang="en-US" sz="3200" b="1" dirty="0">
                <a:solidFill>
                  <a:srgbClr val="FF0000"/>
                </a:solidFill>
              </a:rPr>
              <a:t>The Making of a Disaster</a:t>
            </a:r>
          </a:p>
        </p:txBody>
      </p:sp>
    </p:spTree>
  </p:cSld>
  <p:clrMapOvr>
    <a:masterClrMapping/>
  </p:clrMapOvr>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22:12-14</a:t>
            </a:r>
            <a:endParaRPr lang="en-US" dirty="0"/>
          </a:p>
        </p:txBody>
      </p:sp>
      <p:sp>
        <p:nvSpPr>
          <p:cNvPr id="3" name="Content Placeholder 2"/>
          <p:cNvSpPr>
            <a:spLocks noGrp="1"/>
          </p:cNvSpPr>
          <p:nvPr>
            <p:ph idx="1"/>
          </p:nvPr>
        </p:nvSpPr>
        <p:spPr/>
        <p:txBody>
          <a:bodyPr>
            <a:normAutofit/>
          </a:bodyPr>
          <a:lstStyle/>
          <a:p>
            <a:pPr>
              <a:buNone/>
            </a:pPr>
            <a:r>
              <a:rPr lang="en-US" baseline="30000" dirty="0" smtClean="0"/>
              <a:t>    12</a:t>
            </a:r>
            <a:r>
              <a:rPr lang="en-US" dirty="0" smtClean="0"/>
              <a:t>And, behold, I come quickly; and my reward </a:t>
            </a:r>
            <a:r>
              <a:rPr lang="en-US" i="1" dirty="0" smtClean="0"/>
              <a:t>is</a:t>
            </a:r>
            <a:r>
              <a:rPr lang="en-US" dirty="0" smtClean="0"/>
              <a:t> with me, to give every man according as his work shall be. </a:t>
            </a:r>
            <a:r>
              <a:rPr lang="en-US" baseline="30000" dirty="0" smtClean="0"/>
              <a:t>13</a:t>
            </a:r>
            <a:r>
              <a:rPr lang="en-US" dirty="0" smtClean="0"/>
              <a:t>I am Alpha and Omega, the beginning and the end, the first and the last. </a:t>
            </a:r>
            <a:r>
              <a:rPr lang="en-US" baseline="30000" dirty="0" smtClean="0"/>
              <a:t>14</a:t>
            </a:r>
            <a:r>
              <a:rPr lang="en-US" dirty="0" smtClean="0"/>
              <a:t>Blessed </a:t>
            </a:r>
            <a:r>
              <a:rPr lang="en-US" i="1" dirty="0" smtClean="0"/>
              <a:t>are</a:t>
            </a:r>
            <a:r>
              <a:rPr lang="en-US" dirty="0" smtClean="0"/>
              <a:t> they that do his commandments, that they may have right to the tree of life, and may enter in through the gates into the city. </a:t>
            </a:r>
            <a:endParaRPr lang="en-US" dirty="0"/>
          </a:p>
        </p:txBody>
      </p:sp>
    </p:spTree>
  </p:cSld>
  <p:clrMapOvr>
    <a:masterClrMapping/>
  </p:clrMapOvr>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Revelation 22:16-17</a:t>
            </a:r>
            <a:endParaRPr lang="en-US" dirty="0"/>
          </a:p>
        </p:txBody>
      </p:sp>
      <p:sp>
        <p:nvSpPr>
          <p:cNvPr id="3" name="Content Placeholder 2"/>
          <p:cNvSpPr>
            <a:spLocks noGrp="1"/>
          </p:cNvSpPr>
          <p:nvPr>
            <p:ph idx="1"/>
          </p:nvPr>
        </p:nvSpPr>
        <p:spPr/>
        <p:txBody>
          <a:bodyPr>
            <a:normAutofit/>
          </a:bodyPr>
          <a:lstStyle/>
          <a:p>
            <a:pPr>
              <a:buNone/>
            </a:pPr>
            <a:r>
              <a:rPr lang="en-US" baseline="30000" dirty="0" smtClean="0"/>
              <a:t>    16</a:t>
            </a:r>
            <a:r>
              <a:rPr lang="en-US" dirty="0" smtClean="0"/>
              <a:t>I Jesus have sent mine angel to testify unto you these things in the churches. I am the root and the offspring of David, </a:t>
            </a:r>
            <a:r>
              <a:rPr lang="en-US" i="1" dirty="0" smtClean="0"/>
              <a:t>and</a:t>
            </a:r>
            <a:r>
              <a:rPr lang="en-US" dirty="0" smtClean="0"/>
              <a:t> the bright and morning star. </a:t>
            </a:r>
            <a:r>
              <a:rPr lang="en-US" baseline="30000" dirty="0" smtClean="0"/>
              <a:t>17</a:t>
            </a:r>
            <a:r>
              <a:rPr lang="en-US" dirty="0" smtClean="0"/>
              <a:t>And the Spirit and the bride say, Come. And let him that heareth say, Come. And let him that is athirst come. And whosoever will, let him take the water of life freely.</a:t>
            </a:r>
            <a:endParaRPr lang="en-US" dirty="0"/>
          </a:p>
        </p:txBody>
      </p:sp>
    </p:spTree>
  </p:cSld>
  <p:clrMapOvr>
    <a:masterClrMapping/>
  </p:clrMapOvr>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normAutofit/>
          </a:bodyPr>
          <a:lstStyle/>
          <a:p>
            <a:r>
              <a:rPr lang="en-US" sz="4800" u="sng" dirty="0" smtClean="0"/>
              <a:t>Revelation 22:20-21</a:t>
            </a:r>
            <a:endParaRPr lang="en-US" sz="4800" u="sng" dirty="0"/>
          </a:p>
        </p:txBody>
      </p:sp>
      <p:sp>
        <p:nvSpPr>
          <p:cNvPr id="3" name="Content Placeholder 2"/>
          <p:cNvSpPr>
            <a:spLocks noGrp="1"/>
          </p:cNvSpPr>
          <p:nvPr>
            <p:ph idx="1"/>
          </p:nvPr>
        </p:nvSpPr>
        <p:spPr/>
        <p:txBody>
          <a:bodyPr>
            <a:normAutofit/>
          </a:bodyPr>
          <a:lstStyle/>
          <a:p>
            <a:pPr algn="ctr">
              <a:buNone/>
            </a:pPr>
            <a:r>
              <a:rPr lang="en-US" sz="4400" baseline="30000" dirty="0" smtClean="0"/>
              <a:t>    20</a:t>
            </a:r>
            <a:r>
              <a:rPr lang="en-US" sz="4400" dirty="0" smtClean="0"/>
              <a:t>He which </a:t>
            </a:r>
            <a:r>
              <a:rPr lang="en-US" sz="4400" dirty="0" err="1" smtClean="0"/>
              <a:t>testifieth</a:t>
            </a:r>
            <a:r>
              <a:rPr lang="en-US" sz="4400" dirty="0" smtClean="0"/>
              <a:t> these things saith, Surely I come quickly. Amen. Even so, come, Lord Jesus. </a:t>
            </a:r>
            <a:r>
              <a:rPr lang="en-US" sz="4400" baseline="30000" dirty="0" smtClean="0"/>
              <a:t>21</a:t>
            </a:r>
            <a:r>
              <a:rPr lang="en-US" sz="4400" dirty="0" smtClean="0"/>
              <a:t>The grace of our Lord Jesus Christ </a:t>
            </a:r>
            <a:r>
              <a:rPr lang="en-US" sz="4400" i="1" dirty="0" smtClean="0"/>
              <a:t>be</a:t>
            </a:r>
            <a:r>
              <a:rPr lang="en-US" sz="4400" dirty="0" smtClean="0"/>
              <a:t> with you all. Amen.</a:t>
            </a:r>
            <a:endParaRPr lang="en-US" sz="4400" dirty="0"/>
          </a:p>
        </p:txBody>
      </p:sp>
    </p:spTree>
  </p:cSld>
  <p:clrMapOvr>
    <a:masterClrMapping/>
  </p:clrMapOvr>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xfrm>
            <a:off x="304800" y="381000"/>
            <a:ext cx="8686800" cy="838200"/>
          </a:xfrm>
        </p:spPr>
        <p:txBody>
          <a:bodyPr/>
          <a:lstStyle/>
          <a:p>
            <a:pPr eaLnBrk="1" hangingPunct="1"/>
            <a:r>
              <a:rPr lang="en-US" sz="4800" dirty="0" smtClean="0"/>
              <a:t>BIBLIOGRAPHY</a:t>
            </a:r>
          </a:p>
        </p:txBody>
      </p:sp>
      <p:sp>
        <p:nvSpPr>
          <p:cNvPr id="31747" name="Content Placeholder 2"/>
          <p:cNvSpPr>
            <a:spLocks noGrp="1"/>
          </p:cNvSpPr>
          <p:nvPr>
            <p:ph idx="1"/>
          </p:nvPr>
        </p:nvSpPr>
        <p:spPr>
          <a:xfrm>
            <a:off x="228600" y="1600200"/>
            <a:ext cx="8458200" cy="5029200"/>
          </a:xfrm>
        </p:spPr>
        <p:txBody>
          <a:bodyPr/>
          <a:lstStyle/>
          <a:p>
            <a:pPr eaLnBrk="1" hangingPunct="1"/>
            <a:r>
              <a:rPr lang="en-US" i="1" dirty="0" smtClean="0"/>
              <a:t>None Dare Call It Education</a:t>
            </a:r>
            <a:r>
              <a:rPr lang="en-US" dirty="0" smtClean="0"/>
              <a:t>: John </a:t>
            </a:r>
            <a:r>
              <a:rPr lang="en-US" dirty="0" err="1" smtClean="0"/>
              <a:t>Stormer</a:t>
            </a:r>
            <a:endParaRPr lang="en-US" dirty="0" smtClean="0"/>
          </a:p>
          <a:p>
            <a:pPr eaLnBrk="1" hangingPunct="1"/>
            <a:r>
              <a:rPr lang="en-US" i="1" dirty="0" smtClean="0"/>
              <a:t>Brave New Schools</a:t>
            </a:r>
            <a:r>
              <a:rPr lang="en-US" dirty="0" smtClean="0"/>
              <a:t>:   </a:t>
            </a:r>
            <a:r>
              <a:rPr lang="en-US" dirty="0" err="1" smtClean="0"/>
              <a:t>Berit</a:t>
            </a:r>
            <a:r>
              <a:rPr lang="en-US" dirty="0" smtClean="0"/>
              <a:t> </a:t>
            </a:r>
            <a:r>
              <a:rPr lang="en-US" dirty="0" err="1" smtClean="0"/>
              <a:t>Kjos</a:t>
            </a:r>
            <a:endParaRPr lang="en-US" dirty="0" smtClean="0"/>
          </a:p>
          <a:p>
            <a:pPr eaLnBrk="1" hangingPunct="1"/>
            <a:r>
              <a:rPr lang="en-US" i="1" dirty="0" smtClean="0"/>
              <a:t>Education, Christianity, and the STATE</a:t>
            </a:r>
            <a:r>
              <a:rPr lang="en-US" dirty="0" smtClean="0"/>
              <a:t>:  J. Gresham </a:t>
            </a:r>
            <a:r>
              <a:rPr lang="en-US" dirty="0" err="1" smtClean="0"/>
              <a:t>Machen</a:t>
            </a:r>
            <a:endParaRPr lang="en-US" dirty="0" smtClean="0"/>
          </a:p>
          <a:p>
            <a:pPr eaLnBrk="1" hangingPunct="1"/>
            <a:r>
              <a:rPr lang="en-US" i="1" dirty="0" smtClean="0"/>
              <a:t>Christian Education for the Real World</a:t>
            </a:r>
            <a:r>
              <a:rPr lang="en-US" dirty="0" smtClean="0"/>
              <a:t>:  Henry Morris</a:t>
            </a:r>
          </a:p>
          <a:p>
            <a:pPr eaLnBrk="1" hangingPunct="1"/>
            <a:r>
              <a:rPr lang="en-US" i="1" dirty="0" smtClean="0"/>
              <a:t>Why Johnny Can’t Read</a:t>
            </a:r>
            <a:r>
              <a:rPr lang="en-US" dirty="0" smtClean="0"/>
              <a:t>:  Rudolf </a:t>
            </a:r>
            <a:r>
              <a:rPr lang="en-US" dirty="0" err="1" smtClean="0"/>
              <a:t>Flesch</a:t>
            </a:r>
            <a:endParaRPr lang="en-US" dirty="0" smtClean="0"/>
          </a:p>
          <a:p>
            <a:pPr eaLnBrk="1" hangingPunct="1"/>
            <a:r>
              <a:rPr lang="en-US" i="1" dirty="0" smtClean="0"/>
              <a:t>The Victims of Dick and Jane and other essays</a:t>
            </a:r>
            <a:r>
              <a:rPr lang="en-US" dirty="0" smtClean="0"/>
              <a:t>:  Samuel </a:t>
            </a:r>
            <a:r>
              <a:rPr lang="en-US" dirty="0" err="1" smtClean="0"/>
              <a:t>Blumenfeld</a:t>
            </a:r>
            <a:endParaRPr lang="en-US" dirty="0" smtClean="0"/>
          </a:p>
        </p:txBody>
      </p:sp>
    </p:spTree>
  </p:cSld>
  <p:clrMapOvr>
    <a:masterClrMapping/>
  </p:clrMapOvr>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rtlCol="0">
            <a:normAutofit fontScale="90000"/>
          </a:bodyPr>
          <a:lstStyle/>
          <a:p>
            <a:pPr fontAlgn="auto">
              <a:spcAft>
                <a:spcPts val="0"/>
              </a:spcAft>
              <a:defRPr/>
            </a:pPr>
            <a:r>
              <a:rPr lang="en-US" sz="4000" b="1" dirty="0">
                <a:solidFill>
                  <a:srgbClr val="FF0000"/>
                </a:solidFill>
              </a:rPr>
              <a:t>WORLDVIEW THINKING IN THE HISTORY OF THE U.S.A.</a:t>
            </a:r>
          </a:p>
        </p:txBody>
      </p:sp>
      <p:sp>
        <p:nvSpPr>
          <p:cNvPr id="145411" name="Rectangle 3"/>
          <p:cNvSpPr>
            <a:spLocks noGrp="1" noChangeArrowheads="1"/>
          </p:cNvSpPr>
          <p:nvPr>
            <p:ph type="body" idx="1"/>
          </p:nvPr>
        </p:nvSpPr>
        <p:spPr>
          <a:xfrm>
            <a:off x="152400" y="1447800"/>
            <a:ext cx="8839200" cy="5257800"/>
          </a:xfrm>
        </p:spPr>
        <p:txBody>
          <a:bodyPr rtlCol="0">
            <a:normAutofit lnSpcReduction="10000"/>
          </a:bodyPr>
          <a:lstStyle/>
          <a:p>
            <a:pPr algn="ctr" fontAlgn="auto">
              <a:spcAft>
                <a:spcPts val="0"/>
              </a:spcAft>
              <a:defRPr/>
            </a:pPr>
            <a:r>
              <a:rPr lang="en-US" b="1" u="sng" dirty="0"/>
              <a:t>Christian Theism: </a:t>
            </a:r>
            <a:r>
              <a:rPr lang="en-US" b="1" i="1" u="sng" dirty="0"/>
              <a:t>Personal God</a:t>
            </a:r>
          </a:p>
          <a:p>
            <a:pPr algn="ctr" fontAlgn="auto">
              <a:spcAft>
                <a:spcPts val="0"/>
              </a:spcAft>
              <a:buFontTx/>
              <a:buNone/>
              <a:defRPr/>
            </a:pPr>
            <a:r>
              <a:rPr lang="en-US" b="1" dirty="0">
                <a:solidFill>
                  <a:srgbClr val="FF9900"/>
                </a:solidFill>
              </a:rPr>
              <a:t>Young Universe Creation</a:t>
            </a:r>
          </a:p>
          <a:p>
            <a:pPr algn="ctr" fontAlgn="auto">
              <a:spcAft>
                <a:spcPts val="0"/>
              </a:spcAft>
              <a:defRPr/>
            </a:pPr>
            <a:r>
              <a:rPr lang="en-US" b="1" u="sng" dirty="0"/>
              <a:t>Traditional Deism: </a:t>
            </a:r>
            <a:r>
              <a:rPr lang="en-US" b="1" i="1" u="sng" dirty="0"/>
              <a:t>Reduced God</a:t>
            </a:r>
          </a:p>
          <a:p>
            <a:pPr algn="ctr" fontAlgn="auto">
              <a:spcAft>
                <a:spcPts val="0"/>
              </a:spcAft>
              <a:buFontTx/>
              <a:buNone/>
              <a:defRPr/>
            </a:pPr>
            <a:r>
              <a:rPr lang="en-US" b="1" dirty="0">
                <a:solidFill>
                  <a:srgbClr val="FF9900"/>
                </a:solidFill>
              </a:rPr>
              <a:t>Old Universe Theistic Evolution</a:t>
            </a:r>
          </a:p>
          <a:p>
            <a:pPr algn="ctr" fontAlgn="auto">
              <a:spcAft>
                <a:spcPts val="0"/>
              </a:spcAft>
              <a:defRPr/>
            </a:pPr>
            <a:r>
              <a:rPr lang="en-US" b="1" u="sng" dirty="0"/>
              <a:t>Secular Humanism: </a:t>
            </a:r>
            <a:r>
              <a:rPr lang="en-US" b="1" i="1" u="sng" dirty="0"/>
              <a:t>Dead God</a:t>
            </a:r>
          </a:p>
          <a:p>
            <a:pPr algn="ctr" fontAlgn="auto">
              <a:spcAft>
                <a:spcPts val="0"/>
              </a:spcAft>
              <a:buFontTx/>
              <a:buNone/>
              <a:defRPr/>
            </a:pPr>
            <a:r>
              <a:rPr lang="en-US" b="1" dirty="0">
                <a:solidFill>
                  <a:srgbClr val="FF9900"/>
                </a:solidFill>
              </a:rPr>
              <a:t>Darwinian Atheistic Evolution</a:t>
            </a:r>
          </a:p>
          <a:p>
            <a:pPr algn="ctr" fontAlgn="auto">
              <a:spcAft>
                <a:spcPts val="0"/>
              </a:spcAft>
              <a:defRPr/>
            </a:pPr>
            <a:r>
              <a:rPr lang="en-US" b="1" u="sng" dirty="0"/>
              <a:t>Pagan Mysticism/Metaphysical Naturalism</a:t>
            </a:r>
            <a:r>
              <a:rPr lang="en-US" b="1" dirty="0"/>
              <a:t> </a:t>
            </a:r>
            <a:endParaRPr lang="en-US" b="1" dirty="0" smtClean="0"/>
          </a:p>
          <a:p>
            <a:pPr algn="ctr" fontAlgn="auto">
              <a:spcAft>
                <a:spcPts val="0"/>
              </a:spcAft>
              <a:buFont typeface="Arial" pitchFamily="34" charset="0"/>
              <a:buNone/>
              <a:defRPr/>
            </a:pPr>
            <a:r>
              <a:rPr lang="en-US" b="1" dirty="0" smtClean="0">
                <a:effectLst>
                  <a:outerShdw blurRad="38100" dist="38100" dir="2700000" algn="tl">
                    <a:srgbClr val="000000">
                      <a:alpha val="43137"/>
                    </a:srgbClr>
                  </a:outerShdw>
                </a:effectLst>
              </a:rPr>
              <a:t> </a:t>
            </a:r>
            <a:r>
              <a:rPr lang="en-US" b="1" i="1" dirty="0">
                <a:solidFill>
                  <a:srgbClr val="FF9900"/>
                </a:solidFill>
                <a:effectLst>
                  <a:outerShdw blurRad="38100" dist="38100" dir="2700000" algn="tl">
                    <a:srgbClr val="000000">
                      <a:alpha val="43137"/>
                    </a:srgbClr>
                  </a:outerShdw>
                </a:effectLst>
              </a:rPr>
              <a:t>I am God/All is </a:t>
            </a:r>
            <a:r>
              <a:rPr lang="en-US" b="1" i="1" dirty="0" smtClean="0">
                <a:solidFill>
                  <a:srgbClr val="FF9900"/>
                </a:solidFill>
                <a:effectLst>
                  <a:outerShdw blurRad="38100" dist="38100" dir="2700000" algn="tl">
                    <a:srgbClr val="000000">
                      <a:alpha val="43137"/>
                    </a:srgbClr>
                  </a:outerShdw>
                </a:effectLst>
              </a:rPr>
              <a:t>God/Evolution is God</a:t>
            </a:r>
          </a:p>
          <a:p>
            <a:pPr algn="ctr" fontAlgn="auto">
              <a:spcAft>
                <a:spcPts val="0"/>
              </a:spcAft>
              <a:buFont typeface="Arial" pitchFamily="34" charset="0"/>
              <a:buNone/>
              <a:defRPr/>
            </a:pPr>
            <a:r>
              <a:rPr lang="en-US" b="1" i="1" u="sng" dirty="0" smtClean="0">
                <a:solidFill>
                  <a:schemeClr val="tx1">
                    <a:lumMod val="95000"/>
                  </a:schemeClr>
                </a:solidFill>
                <a:effectLst>
                  <a:outerShdw blurRad="38100" dist="38100" dir="2700000" algn="tl">
                    <a:srgbClr val="000000">
                      <a:alpha val="43137"/>
                    </a:srgbClr>
                  </a:outerShdw>
                </a:effectLst>
              </a:rPr>
              <a:t>Harry Potter is God</a:t>
            </a:r>
            <a:r>
              <a:rPr lang="en-US" b="1" i="1" dirty="0" smtClean="0">
                <a:solidFill>
                  <a:schemeClr val="tx1">
                    <a:lumMod val="95000"/>
                  </a:schemeClr>
                </a:solidFill>
                <a:effectLst>
                  <a:outerShdw blurRad="38100" dist="38100" dir="2700000" algn="tl">
                    <a:srgbClr val="000000">
                      <a:alpha val="43137"/>
                    </a:srgbClr>
                  </a:outerShdw>
                </a:effectLst>
              </a:rPr>
              <a:t>  </a:t>
            </a:r>
            <a:r>
              <a:rPr lang="en-US" dirty="0" smtClean="0">
                <a:solidFill>
                  <a:srgbClr val="FF0000"/>
                </a:solidFill>
                <a:effectLst>
                  <a:outerShdw blurRad="38100" dist="38100" dir="2700000" algn="tl">
                    <a:srgbClr val="000000">
                      <a:alpha val="43137"/>
                    </a:srgbClr>
                  </a:outerShdw>
                </a:effectLst>
              </a:rPr>
              <a:t>Deut. 18:10; Lev. 19:31 KJV</a:t>
            </a:r>
            <a:endParaRPr lang="en-US" b="1" i="1" u="sng" dirty="0">
              <a:solidFill>
                <a:srgbClr val="FF0000"/>
              </a:solidFill>
              <a:effectLst>
                <a:outerShdw blurRad="38100" dist="38100" dir="2700000" algn="tl">
                  <a:srgbClr val="FFFFFF"/>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5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5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5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5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5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5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5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5411">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541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5411"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381000" y="1597025"/>
            <a:ext cx="8458200" cy="1222375"/>
          </a:xfrm>
          <a:solidFill>
            <a:srgbClr val="2007DD"/>
          </a:solidFill>
          <a:scene3d>
            <a:camera prst="legacyPerspectiveBottom"/>
            <a:lightRig rig="legacyFlat3" dir="t"/>
          </a:scene3d>
          <a:sp3d extrusionH="121893000" prstMaterial="legacyMatte">
            <a:bevelT w="13500" h="13500" prst="angle"/>
            <a:bevelB w="13500" h="13500" prst="angle"/>
            <a:extrusionClr>
              <a:srgbClr val="2007DD"/>
            </a:extrusionClr>
          </a:sp3d>
        </p:spPr>
        <p:txBody>
          <a:bodyPr>
            <a:normAutofit/>
            <a:flatTx/>
          </a:bodyPr>
          <a:lstStyle/>
          <a:p>
            <a:pPr algn="ctr" eaLnBrk="1" hangingPunct="1">
              <a:defRPr/>
            </a:pPr>
            <a:r>
              <a:rPr lang="en-US" sz="5400" dirty="0" smtClean="0">
                <a:solidFill>
                  <a:srgbClr val="FFFFFF"/>
                </a:solidFill>
                <a:effectLst>
                  <a:outerShdw blurRad="38100" dist="38100" dir="2700000" algn="tl">
                    <a:srgbClr val="000000"/>
                  </a:outerShdw>
                </a:effectLst>
              </a:rPr>
              <a:t>NEA 2003 NEW ORLEANS</a:t>
            </a:r>
          </a:p>
        </p:txBody>
      </p:sp>
      <p:sp>
        <p:nvSpPr>
          <p:cNvPr id="4" name="TextBox 3"/>
          <p:cNvSpPr txBox="1"/>
          <p:nvPr/>
        </p:nvSpPr>
        <p:spPr>
          <a:xfrm>
            <a:off x="1143000" y="3886200"/>
            <a:ext cx="7162800" cy="2031325"/>
          </a:xfrm>
          <a:prstGeom prst="rect">
            <a:avLst/>
          </a:prstGeom>
          <a:noFill/>
        </p:spPr>
        <p:txBody>
          <a:bodyPr wrap="square" rtlCol="0">
            <a:spAutoFit/>
          </a:bodyPr>
          <a:lstStyle/>
          <a:p>
            <a:pPr eaLnBrk="1" hangingPunct="1">
              <a:defRPr/>
            </a:pPr>
            <a:r>
              <a:rPr lang="en-US" sz="3600" b="1" dirty="0" smtClean="0">
                <a:effectLst>
                  <a:outerShdw blurRad="38100" dist="38100" dir="2700000" algn="tl">
                    <a:srgbClr val="000000"/>
                  </a:outerShdw>
                </a:effectLst>
              </a:rPr>
              <a:t>NEA CREATION SCIENCE EDUCATORS CAUCUS BOOTH</a:t>
            </a:r>
          </a:p>
          <a:p>
            <a:pPr eaLnBrk="1" hangingPunct="1">
              <a:defRPr/>
            </a:pPr>
            <a:r>
              <a:rPr lang="en-US" sz="3600" b="1" dirty="0" smtClean="0">
                <a:effectLst>
                  <a:outerShdw blurRad="38100" dist="38100" dir="2700000" algn="tl">
                    <a:srgbClr val="000000"/>
                  </a:outerShdw>
                </a:effectLst>
              </a:rPr>
              <a:t>NEA MEMBERS COMMENTS:</a:t>
            </a:r>
          </a:p>
          <a:p>
            <a:endParaRPr lang="en-US" dirty="0"/>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304800" y="457200"/>
            <a:ext cx="8686800" cy="1143000"/>
          </a:xfrm>
        </p:spPr>
        <p:txBody>
          <a:bodyPr>
            <a:normAutofit/>
          </a:bodyPr>
          <a:lstStyle/>
          <a:p>
            <a:pPr eaLnBrk="1" hangingPunct="1">
              <a:defRPr/>
            </a:pPr>
            <a:r>
              <a:rPr lang="en-US" sz="3000" b="1" dirty="0" smtClean="0">
                <a:solidFill>
                  <a:schemeClr val="tx1"/>
                </a:solidFill>
                <a:effectLst/>
              </a:rPr>
              <a:t>NEA MEMBERS COMMENTS AS FREE CREATIONIST DVD’S GIVEN TO THEM WITH A WARM SMILE:</a:t>
            </a:r>
          </a:p>
        </p:txBody>
      </p:sp>
      <p:sp>
        <p:nvSpPr>
          <p:cNvPr id="4099" name="Rectangle 3"/>
          <p:cNvSpPr>
            <a:spLocks noGrp="1" noChangeArrowheads="1"/>
          </p:cNvSpPr>
          <p:nvPr>
            <p:ph type="body" idx="1"/>
          </p:nvPr>
        </p:nvSpPr>
        <p:spPr>
          <a:xfrm>
            <a:off x="457200" y="1752600"/>
            <a:ext cx="8229600" cy="4724400"/>
          </a:xfrm>
        </p:spPr>
        <p:txBody>
          <a:bodyPr/>
          <a:lstStyle/>
          <a:p>
            <a:pPr algn="ctr" eaLnBrk="1" hangingPunct="1">
              <a:lnSpc>
                <a:spcPct val="90000"/>
              </a:lnSpc>
              <a:defRPr/>
            </a:pPr>
            <a:r>
              <a:rPr lang="en-US" b="1" dirty="0" smtClean="0">
                <a:solidFill>
                  <a:schemeClr val="tx2"/>
                </a:solidFill>
                <a:effectLst>
                  <a:outerShdw blurRad="38100" dist="38100" dir="2700000" algn="tl">
                    <a:srgbClr val="FFFFFF"/>
                  </a:outerShdw>
                </a:effectLst>
              </a:rPr>
              <a:t>“Do you believe in gravity?”</a:t>
            </a:r>
          </a:p>
          <a:p>
            <a:pPr algn="ctr" eaLnBrk="1" hangingPunct="1">
              <a:lnSpc>
                <a:spcPct val="90000"/>
              </a:lnSpc>
              <a:defRPr/>
            </a:pPr>
            <a:r>
              <a:rPr lang="en-US" b="1" dirty="0" smtClean="0">
                <a:solidFill>
                  <a:schemeClr val="tx2"/>
                </a:solidFill>
                <a:effectLst>
                  <a:outerShdw blurRad="38100" dist="38100" dir="2700000" algn="tl">
                    <a:srgbClr val="FFFFFF"/>
                  </a:outerShdw>
                </a:effectLst>
              </a:rPr>
              <a:t>“I don’t even know why you are here!”</a:t>
            </a:r>
          </a:p>
          <a:p>
            <a:pPr algn="ctr" eaLnBrk="1" hangingPunct="1">
              <a:lnSpc>
                <a:spcPct val="90000"/>
              </a:lnSpc>
              <a:defRPr/>
            </a:pPr>
            <a:r>
              <a:rPr lang="en-US" b="1" dirty="0" smtClean="0">
                <a:solidFill>
                  <a:schemeClr val="tx2"/>
                </a:solidFill>
                <a:effectLst>
                  <a:outerShdw blurRad="38100" dist="38100" dir="2700000" algn="tl">
                    <a:srgbClr val="FFFFFF"/>
                  </a:outerShdw>
                </a:effectLst>
              </a:rPr>
              <a:t>Evolution has nothing to do with faith, it’s all fact!”</a:t>
            </a:r>
          </a:p>
          <a:p>
            <a:pPr algn="ctr" eaLnBrk="1" hangingPunct="1">
              <a:lnSpc>
                <a:spcPct val="90000"/>
              </a:lnSpc>
              <a:defRPr/>
            </a:pPr>
            <a:r>
              <a:rPr lang="en-US" b="1" dirty="0" smtClean="0">
                <a:solidFill>
                  <a:schemeClr val="tx2"/>
                </a:solidFill>
                <a:effectLst>
                  <a:outerShdw blurRad="38100" dist="38100" dir="2700000" algn="tl">
                    <a:srgbClr val="FFFFFF"/>
                  </a:outerShdw>
                </a:effectLst>
              </a:rPr>
              <a:t>“You guys are crazy, you don’t belong here!”</a:t>
            </a:r>
          </a:p>
          <a:p>
            <a:pPr algn="ctr" eaLnBrk="1" hangingPunct="1">
              <a:lnSpc>
                <a:spcPct val="90000"/>
              </a:lnSpc>
              <a:defRPr/>
            </a:pPr>
            <a:r>
              <a:rPr lang="en-US" b="1" dirty="0" smtClean="0">
                <a:solidFill>
                  <a:schemeClr val="tx2"/>
                </a:solidFill>
                <a:effectLst>
                  <a:outerShdw blurRad="38100" dist="38100" dir="2700000" algn="tl">
                    <a:srgbClr val="FFFFFF"/>
                  </a:outerShdw>
                </a:effectLst>
              </a:rPr>
              <a:t>“I’m so totally convinced of evolution- I’m tolerant of everything but what you believe!”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9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8600" y="381000"/>
            <a:ext cx="8686800" cy="1858962"/>
          </a:xfrm>
        </p:spPr>
        <p:txBody>
          <a:bodyPr/>
          <a:lstStyle/>
          <a:p>
            <a:pPr algn="ctr" eaLnBrk="1" hangingPunct="1">
              <a:defRPr/>
            </a:pPr>
            <a:r>
              <a:rPr lang="en-US" sz="2800" b="1" i="1" u="sng" dirty="0" smtClean="0">
                <a:solidFill>
                  <a:schemeClr val="folHlink"/>
                </a:solidFill>
                <a:effectLst>
                  <a:outerShdw blurRad="38100" dist="38100" dir="2700000" algn="tl">
                    <a:srgbClr val="FFFFFF"/>
                  </a:outerShdw>
                </a:effectLst>
              </a:rPr>
              <a:t>ANSWERS IN GENESIS</a:t>
            </a:r>
            <a:r>
              <a:rPr lang="en-US" sz="2800" b="1" dirty="0" smtClean="0">
                <a:effectLst>
                  <a:outerShdw blurRad="38100" dist="38100" dir="2700000" algn="tl">
                    <a:srgbClr val="FFFFFF"/>
                  </a:outerShdw>
                </a:effectLst>
              </a:rPr>
              <a:t> </a:t>
            </a:r>
            <a:r>
              <a:rPr lang="en-US" sz="2800" b="1" dirty="0" smtClean="0">
                <a:solidFill>
                  <a:schemeClr val="tx1"/>
                </a:solidFill>
                <a:effectLst>
                  <a:outerShdw blurRad="38100" dist="38100" dir="2700000" algn="tl">
                    <a:srgbClr val="FFFFFF"/>
                  </a:outerShdw>
                </a:effectLst>
              </a:rPr>
              <a:t>DONATES ABOUT $50,000 OF FREE CREATION SCIENCE LITERATURE. NEA MEMBERS RESPONSES TO THESE FREE BOOKS AND CD’S:</a:t>
            </a:r>
          </a:p>
        </p:txBody>
      </p:sp>
      <p:sp>
        <p:nvSpPr>
          <p:cNvPr id="6147" name="Rectangle 3"/>
          <p:cNvSpPr>
            <a:spLocks noGrp="1" noChangeArrowheads="1"/>
          </p:cNvSpPr>
          <p:nvPr>
            <p:ph type="body" idx="1"/>
          </p:nvPr>
        </p:nvSpPr>
        <p:spPr>
          <a:xfrm>
            <a:off x="457200" y="2438400"/>
            <a:ext cx="8229600" cy="3687763"/>
          </a:xfrm>
        </p:spPr>
        <p:txBody>
          <a:bodyPr/>
          <a:lstStyle/>
          <a:p>
            <a:pPr algn="ctr" eaLnBrk="1" hangingPunct="1">
              <a:lnSpc>
                <a:spcPct val="90000"/>
              </a:lnSpc>
              <a:defRPr/>
            </a:pPr>
            <a:r>
              <a:rPr lang="en-US" b="1" dirty="0" smtClean="0">
                <a:effectLst>
                  <a:outerShdw blurRad="38100" dist="38100" dir="2700000" algn="tl">
                    <a:srgbClr val="003366"/>
                  </a:outerShdw>
                </a:effectLst>
              </a:rPr>
              <a:t>“I don’t believe in faith.”</a:t>
            </a:r>
          </a:p>
          <a:p>
            <a:pPr algn="ctr" eaLnBrk="1" hangingPunct="1">
              <a:lnSpc>
                <a:spcPct val="90000"/>
              </a:lnSpc>
              <a:defRPr/>
            </a:pPr>
            <a:r>
              <a:rPr lang="en-US" b="1" dirty="0" smtClean="0">
                <a:effectLst>
                  <a:outerShdw blurRad="38100" dist="38100" dir="2700000" algn="tl">
                    <a:srgbClr val="003366"/>
                  </a:outerShdw>
                </a:effectLst>
              </a:rPr>
              <a:t>“I don’t need it thank you.”</a:t>
            </a:r>
          </a:p>
          <a:p>
            <a:pPr algn="ctr" eaLnBrk="1" hangingPunct="1">
              <a:lnSpc>
                <a:spcPct val="90000"/>
              </a:lnSpc>
              <a:defRPr/>
            </a:pPr>
            <a:r>
              <a:rPr lang="en-US" b="1" dirty="0" smtClean="0">
                <a:effectLst>
                  <a:outerShdw blurRad="38100" dist="38100" dir="2700000" algn="tl">
                    <a:srgbClr val="003366"/>
                  </a:outerShdw>
                </a:effectLst>
              </a:rPr>
              <a:t>“Out of your minds!”</a:t>
            </a:r>
          </a:p>
          <a:p>
            <a:pPr algn="ctr" eaLnBrk="1" hangingPunct="1">
              <a:lnSpc>
                <a:spcPct val="90000"/>
              </a:lnSpc>
              <a:defRPr/>
            </a:pPr>
            <a:r>
              <a:rPr lang="en-US" b="1" dirty="0" smtClean="0">
                <a:effectLst>
                  <a:outerShdw blurRad="38100" dist="38100" dir="2700000" algn="tl">
                    <a:srgbClr val="003366"/>
                  </a:outerShdw>
                </a:effectLst>
              </a:rPr>
              <a:t>“I’m a science teacher, you guys ought to get a life!”</a:t>
            </a:r>
          </a:p>
          <a:p>
            <a:pPr algn="ctr" eaLnBrk="1" hangingPunct="1">
              <a:lnSpc>
                <a:spcPct val="90000"/>
              </a:lnSpc>
              <a:defRPr/>
            </a:pPr>
            <a:r>
              <a:rPr lang="en-US" b="1" dirty="0" smtClean="0">
                <a:effectLst>
                  <a:outerShdw blurRad="38100" dist="38100" dir="2700000" algn="tl">
                    <a:srgbClr val="003366"/>
                  </a:outerShdw>
                </a:effectLst>
              </a:rPr>
              <a:t>“Go back to school and get an education.”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4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4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4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14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Speeding toward a socialist </a:t>
            </a:r>
            <a:r>
              <a:rPr lang="en-US" dirty="0" err="1" smtClean="0"/>
              <a:t>usa</a:t>
            </a:r>
            <a:endParaRPr lang="en-US" dirty="0"/>
          </a:p>
        </p:txBody>
      </p:sp>
      <p:sp>
        <p:nvSpPr>
          <p:cNvPr id="3" name="Content Placeholder 2"/>
          <p:cNvSpPr>
            <a:spLocks noGrp="1"/>
          </p:cNvSpPr>
          <p:nvPr>
            <p:ph idx="1"/>
          </p:nvPr>
        </p:nvSpPr>
        <p:spPr/>
        <p:txBody>
          <a:bodyPr/>
          <a:lstStyle/>
          <a:p>
            <a:r>
              <a:rPr lang="en-US" dirty="0" err="1" smtClean="0"/>
              <a:t>Dr.Jobe</a:t>
            </a:r>
            <a:r>
              <a:rPr lang="en-US" dirty="0" smtClean="0"/>
              <a:t> Martin</a:t>
            </a:r>
          </a:p>
          <a:p>
            <a:r>
              <a:rPr lang="en-US" dirty="0" smtClean="0">
                <a:hlinkClick r:id="rId3"/>
              </a:rPr>
              <a:t>www.biblicaldiscipleship.org</a:t>
            </a:r>
            <a:endParaRPr lang="en-US" dirty="0" smtClean="0"/>
          </a:p>
          <a:p>
            <a:r>
              <a:rPr lang="en-US" dirty="0" smtClean="0">
                <a:hlinkClick r:id="rId4"/>
              </a:rPr>
              <a:t>www.creationproclaims.com</a:t>
            </a:r>
            <a:endParaRPr lang="en-US" dirty="0" smtClean="0"/>
          </a:p>
          <a:p>
            <a:r>
              <a:rPr lang="en-US" dirty="0" smtClean="0">
                <a:hlinkClick r:id="rId5"/>
              </a:rPr>
              <a:t>www.evolutionofacreationist.com</a:t>
            </a:r>
            <a:endParaRPr lang="en-US" dirty="0" smtClean="0"/>
          </a:p>
          <a:p>
            <a:r>
              <a:rPr lang="en-US" dirty="0" smtClean="0">
                <a:hlinkClick r:id="rId6"/>
              </a:rPr>
              <a:t>www.slideshare.net</a:t>
            </a:r>
            <a:r>
              <a:rPr lang="en-US" dirty="0" smtClean="0"/>
              <a:t> (Jobe Martin)</a:t>
            </a:r>
            <a:endParaRPr lang="en-US"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427038"/>
            <a:ext cx="8229600" cy="1782762"/>
          </a:xfrm>
        </p:spPr>
        <p:txBody>
          <a:bodyPr>
            <a:normAutofit fontScale="90000"/>
          </a:bodyPr>
          <a:lstStyle/>
          <a:p>
            <a:pPr eaLnBrk="1" hangingPunct="1">
              <a:defRPr/>
            </a:pPr>
            <a:r>
              <a:rPr lang="en-US" sz="4000" b="1" dirty="0" smtClean="0">
                <a:effectLst>
                  <a:outerShdw blurRad="38100" dist="38100" dir="2700000" algn="tl">
                    <a:srgbClr val="FFFFFF"/>
                  </a:outerShdw>
                </a:effectLst>
              </a:rPr>
              <a:t>ARE THE TEACHERS OF THE </a:t>
            </a:r>
            <a:r>
              <a:rPr lang="en-US" sz="4000" b="1" u="sng" dirty="0" smtClean="0">
                <a:solidFill>
                  <a:schemeClr val="folHlink"/>
                </a:solidFill>
                <a:effectLst>
                  <a:outerShdw blurRad="38100" dist="38100" dir="2700000" algn="tl">
                    <a:srgbClr val="FFFFFF"/>
                  </a:outerShdw>
                </a:effectLst>
              </a:rPr>
              <a:t>N</a:t>
            </a:r>
            <a:r>
              <a:rPr lang="en-US" sz="4000" b="1" dirty="0" smtClean="0">
                <a:effectLst>
                  <a:outerShdw blurRad="38100" dist="38100" dir="2700000" algn="tl">
                    <a:srgbClr val="FFFFFF"/>
                  </a:outerShdw>
                </a:effectLst>
              </a:rPr>
              <a:t>ATIONAL </a:t>
            </a:r>
            <a:r>
              <a:rPr lang="en-US" sz="4000" b="1" u="sng" dirty="0" smtClean="0">
                <a:solidFill>
                  <a:schemeClr val="folHlink"/>
                </a:solidFill>
                <a:effectLst>
                  <a:outerShdw blurRad="38100" dist="38100" dir="2700000" algn="tl">
                    <a:srgbClr val="FFFFFF"/>
                  </a:outerShdw>
                </a:effectLst>
              </a:rPr>
              <a:t>E</a:t>
            </a:r>
            <a:r>
              <a:rPr lang="en-US" sz="4000" b="1" dirty="0" smtClean="0">
                <a:effectLst>
                  <a:outerShdw blurRad="38100" dist="38100" dir="2700000" algn="tl">
                    <a:srgbClr val="FFFFFF"/>
                  </a:outerShdw>
                </a:effectLst>
              </a:rPr>
              <a:t>DUCATORS </a:t>
            </a:r>
            <a:r>
              <a:rPr lang="en-US" sz="4000" b="1" u="sng" dirty="0" smtClean="0">
                <a:solidFill>
                  <a:schemeClr val="folHlink"/>
                </a:solidFill>
                <a:effectLst>
                  <a:outerShdw blurRad="38100" dist="38100" dir="2700000" algn="tl">
                    <a:srgbClr val="FFFFFF"/>
                  </a:outerShdw>
                </a:effectLst>
              </a:rPr>
              <a:t>A</a:t>
            </a:r>
            <a:r>
              <a:rPr lang="en-US" sz="4000" b="1" dirty="0" smtClean="0">
                <a:effectLst>
                  <a:outerShdw blurRad="38100" dist="38100" dir="2700000" algn="tl">
                    <a:srgbClr val="FFFFFF"/>
                  </a:outerShdw>
                </a:effectLst>
              </a:rPr>
              <a:t>SSOCIATION OPEN MINDED? </a:t>
            </a:r>
          </a:p>
        </p:txBody>
      </p:sp>
      <p:sp>
        <p:nvSpPr>
          <p:cNvPr id="7171" name="Rectangle 3"/>
          <p:cNvSpPr>
            <a:spLocks noGrp="1" noChangeArrowheads="1"/>
          </p:cNvSpPr>
          <p:nvPr>
            <p:ph type="body" idx="1"/>
          </p:nvPr>
        </p:nvSpPr>
        <p:spPr>
          <a:xfrm>
            <a:off x="457200" y="2514600"/>
            <a:ext cx="8229600" cy="3611563"/>
          </a:xfrm>
        </p:spPr>
        <p:txBody>
          <a:bodyPr/>
          <a:lstStyle/>
          <a:p>
            <a:pPr algn="ctr" eaLnBrk="1" hangingPunct="1">
              <a:lnSpc>
                <a:spcPct val="90000"/>
              </a:lnSpc>
              <a:defRPr/>
            </a:pPr>
            <a:r>
              <a:rPr lang="en-US" b="1" dirty="0" smtClean="0">
                <a:solidFill>
                  <a:schemeClr val="folHlink"/>
                </a:solidFill>
                <a:effectLst>
                  <a:outerShdw blurRad="38100" dist="38100" dir="2700000" algn="tl">
                    <a:srgbClr val="FFFFFF"/>
                  </a:outerShdw>
                </a:effectLst>
              </a:rPr>
              <a:t>“Join the planet!”</a:t>
            </a:r>
          </a:p>
          <a:p>
            <a:pPr algn="ctr" eaLnBrk="1" hangingPunct="1">
              <a:lnSpc>
                <a:spcPct val="90000"/>
              </a:lnSpc>
              <a:defRPr/>
            </a:pPr>
            <a:r>
              <a:rPr lang="en-US" b="1" dirty="0" smtClean="0">
                <a:solidFill>
                  <a:schemeClr val="folHlink"/>
                </a:solidFill>
                <a:effectLst>
                  <a:outerShdw blurRad="38100" dist="38100" dir="2700000" algn="tl">
                    <a:srgbClr val="FFFFFF"/>
                  </a:outerShdw>
                </a:effectLst>
              </a:rPr>
              <a:t>“We’re educators, not magicians!”</a:t>
            </a:r>
          </a:p>
          <a:p>
            <a:pPr algn="ctr" eaLnBrk="1" hangingPunct="1">
              <a:lnSpc>
                <a:spcPct val="90000"/>
              </a:lnSpc>
              <a:defRPr/>
            </a:pPr>
            <a:r>
              <a:rPr lang="en-US" b="1" dirty="0" smtClean="0">
                <a:solidFill>
                  <a:schemeClr val="folHlink"/>
                </a:solidFill>
                <a:effectLst>
                  <a:outerShdw blurRad="38100" dist="38100" dir="2700000" algn="tl">
                    <a:srgbClr val="FFFFFF"/>
                  </a:outerShdw>
                </a:effectLst>
              </a:rPr>
              <a:t>“How asinine!”</a:t>
            </a:r>
          </a:p>
          <a:p>
            <a:pPr algn="ctr" eaLnBrk="1" hangingPunct="1">
              <a:lnSpc>
                <a:spcPct val="90000"/>
              </a:lnSpc>
              <a:defRPr/>
            </a:pPr>
            <a:r>
              <a:rPr lang="en-US" b="1" dirty="0" smtClean="0">
                <a:solidFill>
                  <a:schemeClr val="folHlink"/>
                </a:solidFill>
                <a:effectLst>
                  <a:outerShdw blurRad="38100" dist="38100" dir="2700000" algn="tl">
                    <a:srgbClr val="FFFFFF"/>
                  </a:outerShdw>
                </a:effectLst>
              </a:rPr>
              <a:t>“It’s impossible to refute the facts.” (But this teacher refused to take free information that refuted the </a:t>
            </a:r>
            <a:r>
              <a:rPr lang="en-US" b="1" dirty="0" err="1" smtClean="0">
                <a:solidFill>
                  <a:schemeClr val="folHlink"/>
                </a:solidFill>
                <a:effectLst>
                  <a:outerShdw blurRad="38100" dist="38100" dir="2700000" algn="tl">
                    <a:srgbClr val="FFFFFF"/>
                  </a:outerShdw>
                </a:effectLst>
              </a:rPr>
              <a:t>macroevolutionary</a:t>
            </a:r>
            <a:r>
              <a:rPr lang="en-US" b="1" dirty="0" smtClean="0">
                <a:solidFill>
                  <a:schemeClr val="folHlink"/>
                </a:solidFill>
                <a:effectLst>
                  <a:outerShdw blurRad="38100" dist="38100" dir="2700000" algn="tl">
                    <a:srgbClr val="FFFFFF"/>
                  </a:outerShdw>
                </a:effectLst>
              </a:rPr>
              <a:t> hypothesis.)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52400"/>
            <a:ext cx="8229600" cy="1858962"/>
          </a:xfrm>
        </p:spPr>
        <p:txBody>
          <a:bodyPr/>
          <a:lstStyle/>
          <a:p>
            <a:pPr eaLnBrk="1" hangingPunct="1">
              <a:defRPr/>
            </a:pPr>
            <a:r>
              <a:rPr lang="en-US" sz="4000" b="1" dirty="0" smtClean="0">
                <a:solidFill>
                  <a:schemeClr val="tx1"/>
                </a:solidFill>
                <a:effectLst>
                  <a:outerShdw blurRad="38100" dist="38100" dir="2700000" algn="tl">
                    <a:srgbClr val="FFFFFF"/>
                  </a:outerShdw>
                </a:effectLst>
              </a:rPr>
              <a:t>DELEGATES TO THE NEA SCORN THE BIBLICAL ACCOUNT OF CREATION:</a:t>
            </a:r>
          </a:p>
        </p:txBody>
      </p:sp>
      <p:sp>
        <p:nvSpPr>
          <p:cNvPr id="8195" name="Rectangle 3"/>
          <p:cNvSpPr>
            <a:spLocks noGrp="1" noChangeArrowheads="1"/>
          </p:cNvSpPr>
          <p:nvPr>
            <p:ph type="body" idx="1"/>
          </p:nvPr>
        </p:nvSpPr>
        <p:spPr>
          <a:xfrm>
            <a:off x="457200" y="2362200"/>
            <a:ext cx="8229600" cy="4267200"/>
          </a:xfrm>
        </p:spPr>
        <p:txBody>
          <a:bodyPr>
            <a:noAutofit/>
          </a:bodyPr>
          <a:lstStyle/>
          <a:p>
            <a:pPr algn="ctr" eaLnBrk="1" hangingPunct="1">
              <a:lnSpc>
                <a:spcPct val="80000"/>
              </a:lnSpc>
              <a:defRPr/>
            </a:pPr>
            <a:r>
              <a:rPr lang="en-US" b="1" dirty="0" smtClean="0">
                <a:effectLst>
                  <a:outerShdw blurRad="38100" dist="38100" dir="2700000" algn="tl">
                    <a:srgbClr val="003366"/>
                  </a:outerShdw>
                </a:effectLst>
              </a:rPr>
              <a:t>“Get real!” (with an unkind gesture)</a:t>
            </a:r>
          </a:p>
          <a:p>
            <a:pPr algn="ctr" eaLnBrk="1" hangingPunct="1">
              <a:lnSpc>
                <a:spcPct val="80000"/>
              </a:lnSpc>
              <a:defRPr/>
            </a:pPr>
            <a:r>
              <a:rPr lang="en-US" b="1" dirty="0" smtClean="0">
                <a:effectLst>
                  <a:outerShdw blurRad="38100" dist="38100" dir="2700000" algn="tl">
                    <a:srgbClr val="003366"/>
                  </a:outerShdw>
                </a:effectLst>
              </a:rPr>
              <a:t>“There’s no question in my mind, creation is wrong.” (refused CD)	</a:t>
            </a:r>
          </a:p>
          <a:p>
            <a:pPr algn="ctr" eaLnBrk="1" hangingPunct="1">
              <a:lnSpc>
                <a:spcPct val="80000"/>
              </a:lnSpc>
              <a:defRPr/>
            </a:pPr>
            <a:r>
              <a:rPr lang="en-US" b="1" dirty="0" smtClean="0">
                <a:effectLst>
                  <a:outerShdw blurRad="38100" dist="38100" dir="2700000" algn="tl">
                    <a:srgbClr val="003366"/>
                  </a:outerShdw>
                </a:effectLst>
              </a:rPr>
              <a:t>“You’re a threat to education.”</a:t>
            </a:r>
          </a:p>
          <a:p>
            <a:pPr algn="ctr" eaLnBrk="1" hangingPunct="1">
              <a:lnSpc>
                <a:spcPct val="80000"/>
              </a:lnSpc>
              <a:defRPr/>
            </a:pPr>
            <a:r>
              <a:rPr lang="en-US" b="1" dirty="0" smtClean="0">
                <a:effectLst>
                  <a:outerShdw blurRad="38100" dist="38100" dir="2700000" algn="tl">
                    <a:srgbClr val="003366"/>
                  </a:outerShdw>
                </a:effectLst>
              </a:rPr>
              <a:t>“Charles Darwin is my hero!”</a:t>
            </a:r>
          </a:p>
          <a:p>
            <a:pPr algn="ctr" eaLnBrk="1" hangingPunct="1">
              <a:lnSpc>
                <a:spcPct val="80000"/>
              </a:lnSpc>
              <a:defRPr/>
            </a:pPr>
            <a:r>
              <a:rPr lang="en-US" b="1" dirty="0" smtClean="0">
                <a:effectLst>
                  <a:outerShdw blurRad="38100" dist="38100" dir="2700000" algn="tl">
                    <a:srgbClr val="003366"/>
                  </a:outerShdw>
                </a:effectLst>
              </a:rPr>
              <a:t>“I teach science-no thanks, I have my religion!” </a:t>
            </a:r>
          </a:p>
          <a:p>
            <a:pPr algn="ctr" eaLnBrk="1" hangingPunct="1">
              <a:lnSpc>
                <a:spcPct val="80000"/>
              </a:lnSpc>
              <a:defRPr/>
            </a:pPr>
            <a:r>
              <a:rPr lang="en-US" b="1" dirty="0" smtClean="0">
                <a:solidFill>
                  <a:schemeClr val="folHlink"/>
                </a:solidFill>
                <a:effectLst>
                  <a:outerShdw blurRad="38100" dist="38100" dir="2700000" algn="tl">
                    <a:srgbClr val="FFFFFF"/>
                  </a:outerShdw>
                </a:effectLst>
              </a:rPr>
              <a:t>(YES, IT IS CALLED EVOLUTIONARY PHILOSOPHICAL NATURALISM)</a:t>
            </a:r>
          </a:p>
          <a:p>
            <a:pPr eaLnBrk="1" hangingPunct="1">
              <a:lnSpc>
                <a:spcPct val="80000"/>
              </a:lnSpc>
              <a:defRPr/>
            </a:pPr>
            <a:endParaRPr lang="en-US" b="1" dirty="0" smtClean="0">
              <a:effectLst>
                <a:outerShdw blurRad="38100" dist="38100" dir="2700000" algn="tl">
                  <a:srgbClr val="003366"/>
                </a:outerShdw>
              </a:effectLs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build="p"/>
    </p:bld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731838"/>
            <a:ext cx="8229600" cy="2392362"/>
          </a:xfrm>
        </p:spPr>
        <p:txBody>
          <a:bodyPr/>
          <a:lstStyle/>
          <a:p>
            <a:pPr eaLnBrk="1" hangingPunct="1">
              <a:defRPr/>
            </a:pPr>
            <a:r>
              <a:rPr lang="en-US" sz="4000" b="1" dirty="0" smtClean="0">
                <a:effectLst>
                  <a:outerShdw blurRad="38100" dist="38100" dir="2700000" algn="tl">
                    <a:srgbClr val="FFFFFF"/>
                  </a:outerShdw>
                </a:effectLst>
              </a:rPr>
              <a:t>“I HEARD YOU GUYS ARE LIKE THE TALIBAN, SO I HAD TO COME OVER HERE AND SEE FOR MYSELF!”</a:t>
            </a:r>
          </a:p>
        </p:txBody>
      </p:sp>
      <p:sp>
        <p:nvSpPr>
          <p:cNvPr id="9219" name="Rectangle 3"/>
          <p:cNvSpPr>
            <a:spLocks noGrp="1" noChangeArrowheads="1"/>
          </p:cNvSpPr>
          <p:nvPr>
            <p:ph type="body" idx="1"/>
          </p:nvPr>
        </p:nvSpPr>
        <p:spPr>
          <a:xfrm>
            <a:off x="457200" y="3200400"/>
            <a:ext cx="8229600" cy="2925763"/>
          </a:xfrm>
        </p:spPr>
        <p:txBody>
          <a:bodyPr/>
          <a:lstStyle/>
          <a:p>
            <a:pPr algn="ctr" eaLnBrk="1" hangingPunct="1">
              <a:defRPr/>
            </a:pPr>
            <a:r>
              <a:rPr lang="en-US" b="1" dirty="0" smtClean="0">
                <a:solidFill>
                  <a:schemeClr val="folHlink"/>
                </a:solidFill>
                <a:effectLst>
                  <a:outerShdw blurRad="38100" dist="38100" dir="2700000" algn="tl">
                    <a:srgbClr val="FFFFFF"/>
                  </a:outerShdw>
                </a:effectLst>
              </a:rPr>
              <a:t>Proverbs 14:12</a:t>
            </a:r>
          </a:p>
          <a:p>
            <a:pPr algn="ctr" eaLnBrk="1" hangingPunct="1">
              <a:defRPr/>
            </a:pPr>
            <a:r>
              <a:rPr lang="en-US" b="1" dirty="0" smtClean="0">
                <a:solidFill>
                  <a:schemeClr val="folHlink"/>
                </a:solidFill>
                <a:effectLst>
                  <a:outerShdw blurRad="38100" dist="38100" dir="2700000" algn="tl">
                    <a:srgbClr val="FFFFFF"/>
                  </a:outerShdw>
                </a:effectLst>
              </a:rPr>
              <a:t>“There is a way which seemeth right unto a man, but the end thereof are the ways of death.”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819400"/>
            <a:ext cx="8686800" cy="960438"/>
          </a:xfrm>
        </p:spPr>
        <p:txBody>
          <a:bodyPr>
            <a:normAutofit/>
          </a:bodyPr>
          <a:lstStyle/>
          <a:p>
            <a:pPr algn="ctr">
              <a:buNone/>
            </a:pPr>
            <a:r>
              <a:rPr lang="en-US" sz="4000" dirty="0" smtClean="0"/>
              <a:t>By the way….</a:t>
            </a:r>
            <a:endParaRPr lang="en-US" sz="4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304800" y="457200"/>
            <a:ext cx="8686800" cy="2133600"/>
          </a:xfrm>
        </p:spPr>
        <p:txBody>
          <a:bodyPr>
            <a:normAutofit/>
          </a:bodyPr>
          <a:lstStyle/>
          <a:p>
            <a:pPr algn="ctr" eaLnBrk="1" hangingPunct="1">
              <a:defRPr/>
            </a:pPr>
            <a:r>
              <a:rPr lang="en-US" b="1" dirty="0" smtClean="0">
                <a:effectLst>
                  <a:outerShdw blurRad="38100" dist="38100" dir="2700000" algn="tl">
                    <a:srgbClr val="FFFFFF"/>
                  </a:outerShdw>
                </a:effectLst>
              </a:rPr>
              <a:t>WHAT IS THE CHRISTIAN’S RESPONSE TO RIDICULE AND REJECTION?</a:t>
            </a:r>
          </a:p>
        </p:txBody>
      </p:sp>
      <p:sp>
        <p:nvSpPr>
          <p:cNvPr id="10243" name="Rectangle 3"/>
          <p:cNvSpPr>
            <a:spLocks noGrp="1" noChangeArrowheads="1"/>
          </p:cNvSpPr>
          <p:nvPr>
            <p:ph type="body" idx="1"/>
          </p:nvPr>
        </p:nvSpPr>
        <p:spPr>
          <a:xfrm>
            <a:off x="304800" y="2773362"/>
            <a:ext cx="8686800" cy="3322638"/>
          </a:xfrm>
        </p:spPr>
        <p:txBody>
          <a:bodyPr/>
          <a:lstStyle/>
          <a:p>
            <a:pPr algn="ctr" eaLnBrk="1" hangingPunct="1">
              <a:defRPr/>
            </a:pPr>
            <a:r>
              <a:rPr lang="en-US" b="1" dirty="0" smtClean="0">
                <a:effectLst>
                  <a:outerShdw blurRad="38100" dist="38100" dir="2700000" algn="tl">
                    <a:srgbClr val="003366"/>
                  </a:outerShdw>
                </a:effectLst>
              </a:rPr>
              <a:t>“IF YE BE REPROACHED FOR THE NAME OF CHRIST, HAPPY ARE YE, FOR THE SPIRIT OF GLORY AND OF GOD RESTETH UPON YOU: ON THEIR PART HE IS EVIL SPOKEN OF, BUT ON YOUR PART HE IS GLORIFIED.”</a:t>
            </a:r>
          </a:p>
          <a:p>
            <a:pPr algn="ctr" eaLnBrk="1" hangingPunct="1">
              <a:defRPr/>
            </a:pPr>
            <a:r>
              <a:rPr lang="en-US" b="1" dirty="0" smtClean="0">
                <a:effectLst>
                  <a:outerShdw blurRad="38100" dist="38100" dir="2700000" algn="tl">
                    <a:srgbClr val="003366"/>
                  </a:outerShdw>
                </a:effectLst>
              </a:rPr>
              <a:t>I PETER 4:14</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0" y="0"/>
            <a:ext cx="9144000" cy="1066800"/>
          </a:xfrm>
        </p:spPr>
        <p:txBody>
          <a:bodyPr>
            <a:normAutofit/>
          </a:bodyPr>
          <a:lstStyle/>
          <a:p>
            <a:pPr algn="ctr"/>
            <a:r>
              <a:rPr lang="en-US" sz="6000" dirty="0" smtClean="0">
                <a:latin typeface="Franklin Gothic Medium" pitchFamily="34" charset="0"/>
              </a:rPr>
              <a:t>Luke 6:22-23</a:t>
            </a:r>
          </a:p>
        </p:txBody>
      </p:sp>
      <p:sp>
        <p:nvSpPr>
          <p:cNvPr id="110595" name="Content Placeholder 2"/>
          <p:cNvSpPr>
            <a:spLocks noGrp="1"/>
          </p:cNvSpPr>
          <p:nvPr>
            <p:ph idx="1"/>
          </p:nvPr>
        </p:nvSpPr>
        <p:spPr>
          <a:xfrm>
            <a:off x="0" y="1295400"/>
            <a:ext cx="9144000" cy="3124200"/>
          </a:xfrm>
        </p:spPr>
        <p:txBody>
          <a:bodyPr/>
          <a:lstStyle/>
          <a:p>
            <a:pPr>
              <a:buFont typeface="Arial" charset="0"/>
              <a:buNone/>
            </a:pPr>
            <a:r>
              <a:rPr lang="en-US" dirty="0" smtClean="0">
                <a:latin typeface="Franklin Gothic Demi" pitchFamily="34" charset="0"/>
              </a:rPr>
              <a:t>  “Blessed are ye, when men shall hate you, and when they shall separate you </a:t>
            </a:r>
            <a:r>
              <a:rPr lang="en-US" i="1" dirty="0" smtClean="0">
                <a:latin typeface="Franklin Gothic Demi" pitchFamily="34" charset="0"/>
              </a:rPr>
              <a:t>from their company</a:t>
            </a:r>
            <a:r>
              <a:rPr lang="en-US" dirty="0" smtClean="0">
                <a:latin typeface="Franklin Gothic Demi" pitchFamily="34" charset="0"/>
              </a:rPr>
              <a:t>, and shall reproach </a:t>
            </a:r>
            <a:r>
              <a:rPr lang="en-US" i="1" dirty="0" smtClean="0">
                <a:latin typeface="Franklin Gothic Demi" pitchFamily="34" charset="0"/>
              </a:rPr>
              <a:t>you</a:t>
            </a:r>
            <a:r>
              <a:rPr lang="en-US" dirty="0" smtClean="0">
                <a:latin typeface="Franklin Gothic Demi" pitchFamily="34" charset="0"/>
              </a:rPr>
              <a:t>, and cast out your name as evil, for the Son of man’s sake. </a:t>
            </a:r>
            <a:r>
              <a:rPr lang="en-US" baseline="30000" dirty="0" smtClean="0">
                <a:latin typeface="Franklin Gothic Demi" pitchFamily="34" charset="0"/>
              </a:rPr>
              <a:t>23</a:t>
            </a:r>
            <a:r>
              <a:rPr lang="en-US" dirty="0" smtClean="0">
                <a:latin typeface="Franklin Gothic Demi" pitchFamily="34" charset="0"/>
              </a:rPr>
              <a:t>Rejoice ye in that day, and leap for joy: for, behold, your reward </a:t>
            </a:r>
            <a:r>
              <a:rPr lang="en-US" i="1" dirty="0" smtClean="0">
                <a:latin typeface="Franklin Gothic Demi" pitchFamily="34" charset="0"/>
              </a:rPr>
              <a:t>is</a:t>
            </a:r>
            <a:r>
              <a:rPr lang="en-US" dirty="0" smtClean="0">
                <a:latin typeface="Franklin Gothic Demi" pitchFamily="34" charset="0"/>
              </a:rPr>
              <a:t> great in heaven….”</a:t>
            </a:r>
          </a:p>
        </p:txBody>
      </p:sp>
      <p:pic>
        <p:nvPicPr>
          <p:cNvPr id="4" name="Picture 3" descr="leap for joy.jpg"/>
          <p:cNvPicPr>
            <a:picLocks noChangeAspect="1"/>
          </p:cNvPicPr>
          <p:nvPr/>
        </p:nvPicPr>
        <p:blipFill>
          <a:blip r:embed="rId3" cstate="print"/>
          <a:stretch>
            <a:fillRect/>
          </a:stretch>
        </p:blipFill>
        <p:spPr>
          <a:xfrm>
            <a:off x="2667000" y="4267200"/>
            <a:ext cx="3962400" cy="2667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lstStyle/>
          <a:p>
            <a:pPr eaLnBrk="1" hangingPunct="1">
              <a:defRPr/>
            </a:pPr>
            <a:r>
              <a:rPr lang="en-US" b="1" dirty="0" smtClean="0">
                <a:solidFill>
                  <a:srgbClr val="FF0000"/>
                </a:solidFill>
              </a:rPr>
              <a:t>A SACRED TRUST AND RESPONSIBILITY FROM THE LORD</a:t>
            </a:r>
            <a:endParaRPr lang="en-US" b="1" dirty="0">
              <a:solidFill>
                <a:srgbClr val="FF0000"/>
              </a:solidFill>
            </a:endParaRPr>
          </a:p>
        </p:txBody>
      </p:sp>
      <p:sp>
        <p:nvSpPr>
          <p:cNvPr id="3" name="Content Placeholder 2"/>
          <p:cNvSpPr>
            <a:spLocks noGrp="1"/>
          </p:cNvSpPr>
          <p:nvPr>
            <p:ph idx="1"/>
          </p:nvPr>
        </p:nvSpPr>
        <p:spPr>
          <a:xfrm>
            <a:off x="0" y="1371600"/>
            <a:ext cx="9144000" cy="5486400"/>
          </a:xfrm>
        </p:spPr>
        <p:txBody>
          <a:bodyPr>
            <a:normAutofit/>
          </a:bodyPr>
          <a:lstStyle/>
          <a:p>
            <a:pPr eaLnBrk="1" hangingPunct="1"/>
            <a:r>
              <a:rPr lang="en-US" sz="2400" u="sng" dirty="0" smtClean="0">
                <a:solidFill>
                  <a:schemeClr val="tx1"/>
                </a:solidFill>
              </a:rPr>
              <a:t>Prov. 22:6</a:t>
            </a:r>
            <a:r>
              <a:rPr lang="en-US" sz="2400" dirty="0" smtClean="0">
                <a:solidFill>
                  <a:schemeClr val="tx1"/>
                </a:solidFill>
              </a:rPr>
              <a:t>~ “Train up a child in the way he should go: and when he is old, he will not depart from it.”</a:t>
            </a:r>
          </a:p>
          <a:p>
            <a:pPr eaLnBrk="1" hangingPunct="1"/>
            <a:r>
              <a:rPr lang="en-US" sz="2400" u="sng" dirty="0" smtClean="0">
                <a:solidFill>
                  <a:schemeClr val="tx1"/>
                </a:solidFill>
              </a:rPr>
              <a:t>Psalm 127</a:t>
            </a:r>
            <a:r>
              <a:rPr lang="en-US" sz="2400" dirty="0" smtClean="0">
                <a:solidFill>
                  <a:schemeClr val="tx1"/>
                </a:solidFill>
              </a:rPr>
              <a:t>; Children=“Assigned gift” of God (v.3)  </a:t>
            </a:r>
          </a:p>
          <a:p>
            <a:pPr eaLnBrk="1" hangingPunct="1"/>
            <a:r>
              <a:rPr lang="en-US" sz="2400" u="sng" dirty="0" smtClean="0">
                <a:solidFill>
                  <a:schemeClr val="tx1"/>
                </a:solidFill>
              </a:rPr>
              <a:t>Deut. 11:19</a:t>
            </a:r>
            <a:r>
              <a:rPr lang="en-US" sz="2400" dirty="0" smtClean="0">
                <a:solidFill>
                  <a:schemeClr val="tx1"/>
                </a:solidFill>
              </a:rPr>
              <a:t>~ And ye shall teach them your children, speaking of them when thou </a:t>
            </a:r>
            <a:r>
              <a:rPr lang="en-US" sz="2400" dirty="0" err="1" smtClean="0">
                <a:solidFill>
                  <a:schemeClr val="tx1"/>
                </a:solidFill>
              </a:rPr>
              <a:t>sittest</a:t>
            </a:r>
            <a:r>
              <a:rPr lang="en-US" sz="2400" dirty="0" smtClean="0">
                <a:solidFill>
                  <a:schemeClr val="tx1"/>
                </a:solidFill>
              </a:rPr>
              <a:t> in thine house, and when thou </a:t>
            </a:r>
            <a:r>
              <a:rPr lang="en-US" sz="2400" dirty="0" err="1" smtClean="0">
                <a:solidFill>
                  <a:schemeClr val="tx1"/>
                </a:solidFill>
              </a:rPr>
              <a:t>walkest</a:t>
            </a:r>
            <a:r>
              <a:rPr lang="en-US" sz="2400" dirty="0" smtClean="0">
                <a:solidFill>
                  <a:schemeClr val="tx1"/>
                </a:solidFill>
              </a:rPr>
              <a:t> by the way, when thou </a:t>
            </a:r>
            <a:r>
              <a:rPr lang="en-US" sz="2400" dirty="0" err="1" smtClean="0">
                <a:solidFill>
                  <a:schemeClr val="tx1"/>
                </a:solidFill>
              </a:rPr>
              <a:t>liest</a:t>
            </a:r>
            <a:r>
              <a:rPr lang="en-US" sz="2400" dirty="0" smtClean="0">
                <a:solidFill>
                  <a:schemeClr val="tx1"/>
                </a:solidFill>
              </a:rPr>
              <a:t> down, and when thou </a:t>
            </a:r>
            <a:r>
              <a:rPr lang="en-US" sz="2400" dirty="0" err="1" smtClean="0">
                <a:solidFill>
                  <a:schemeClr val="tx1"/>
                </a:solidFill>
              </a:rPr>
              <a:t>risest</a:t>
            </a:r>
            <a:r>
              <a:rPr lang="en-US" sz="2400" dirty="0" smtClean="0">
                <a:solidFill>
                  <a:schemeClr val="tx1"/>
                </a:solidFill>
              </a:rPr>
              <a:t> up.” </a:t>
            </a:r>
          </a:p>
          <a:p>
            <a:pPr algn="ctr" eaLnBrk="1" hangingPunct="1"/>
            <a:r>
              <a:rPr lang="en-US" sz="2400" u="sng" dirty="0" smtClean="0">
                <a:solidFill>
                  <a:schemeClr val="tx1"/>
                </a:solidFill>
              </a:rPr>
              <a:t>Deut. 4:9</a:t>
            </a:r>
            <a:r>
              <a:rPr lang="en-US" sz="2400" dirty="0" smtClean="0">
                <a:solidFill>
                  <a:schemeClr val="tx1"/>
                </a:solidFill>
              </a:rPr>
              <a:t>~“Only take heed to thyself, and keep thy soul diligently, lest thou forget the things which thine eyes have seen, and lest they depart from thy heart all the days of thy life: but teach them thy sons, and thy sons' sons.”</a:t>
            </a:r>
          </a:p>
          <a:p>
            <a:pPr algn="ctr" eaLnBrk="1" hangingPunct="1"/>
            <a:r>
              <a:rPr lang="en-US" sz="2800" dirty="0" smtClean="0">
                <a:solidFill>
                  <a:srgbClr val="FF0000"/>
                </a:solidFill>
                <a:effectLst>
                  <a:outerShdw blurRad="38100" dist="38100" dir="2700000" algn="tl">
                    <a:srgbClr val="000000">
                      <a:alpha val="43137"/>
                    </a:srgbClr>
                  </a:outerShdw>
                </a:effectLst>
              </a:rPr>
              <a:t>EVERYONE home schooled originally (Israelites did not send their children to the Canaanite Schools!)</a:t>
            </a:r>
          </a:p>
          <a:p>
            <a:pPr algn="ctr" eaLnBrk="1" hangingPunct="1">
              <a:buNone/>
            </a:pPr>
            <a:r>
              <a:rPr lang="en-US" sz="2800" dirty="0" smtClean="0">
                <a:solidFill>
                  <a:srgbClr val="FF0000"/>
                </a:solidFill>
                <a:effectLst>
                  <a:outerShdw blurRad="38100" dist="38100" dir="2700000" algn="tl">
                    <a:srgbClr val="000000">
                      <a:alpha val="43137"/>
                    </a:srgbClr>
                  </a:outerShdw>
                </a:effectLst>
              </a:rPr>
              <a:t>Our children are taught Marxist Socialism from 1</a:t>
            </a:r>
            <a:r>
              <a:rPr lang="en-US" sz="2800" baseline="30000" dirty="0" smtClean="0">
                <a:solidFill>
                  <a:srgbClr val="FF0000"/>
                </a:solidFill>
                <a:effectLst>
                  <a:outerShdw blurRad="38100" dist="38100" dir="2700000" algn="tl">
                    <a:srgbClr val="000000">
                      <a:alpha val="43137"/>
                    </a:srgbClr>
                  </a:outerShdw>
                </a:effectLst>
              </a:rPr>
              <a:t>st</a:t>
            </a:r>
            <a:r>
              <a:rPr lang="en-US" sz="2800" dirty="0" smtClean="0">
                <a:solidFill>
                  <a:srgbClr val="FF0000"/>
                </a:solidFill>
                <a:effectLst>
                  <a:outerShdw blurRad="38100" dist="38100" dir="2700000" algn="tl">
                    <a:srgbClr val="000000">
                      <a:alpha val="43137"/>
                    </a:srgbClr>
                  </a:outerShdw>
                </a:effectLst>
              </a:rPr>
              <a:t> G.</a:t>
            </a:r>
            <a:endParaRPr lang="en-US" sz="2400" dirty="0" smtClean="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l="-17000" r="-17000"/>
          </a:stretch>
        </a:blipFill>
        <a:effectLst/>
      </p:bgPr>
    </p:bg>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0" y="457200"/>
            <a:ext cx="9144000" cy="6096000"/>
          </a:xfrm>
        </p:spPr>
        <p:txBody>
          <a:bodyPr/>
          <a:lstStyle/>
          <a:p>
            <a:pPr lvl="1" algn="ctr">
              <a:buFont typeface="Arial" charset="0"/>
              <a:buNone/>
            </a:pPr>
            <a:r>
              <a:rPr lang="en-US" sz="4800" dirty="0" smtClean="0">
                <a:solidFill>
                  <a:schemeClr val="accent3">
                    <a:lumMod val="20000"/>
                    <a:lumOff val="80000"/>
                  </a:schemeClr>
                </a:solidFill>
                <a:effectLst>
                  <a:outerShdw blurRad="38100" dist="38100" dir="2700000" algn="tl">
                    <a:srgbClr val="000000">
                      <a:alpha val="43137"/>
                    </a:srgbClr>
                  </a:outerShdw>
                </a:effectLst>
                <a:latin typeface="Franklin Gothic Medium" pitchFamily="34" charset="0"/>
              </a:rPr>
              <a:t>According to the Bible there are two ways of walking through this life—the way of the righteous or the way of the wicked.</a:t>
            </a:r>
          </a:p>
          <a:p>
            <a:pPr lvl="1" algn="ctr">
              <a:buFont typeface="Arial" charset="0"/>
              <a:buNone/>
            </a:pPr>
            <a:r>
              <a:rPr lang="en-US" sz="4800" dirty="0" smtClean="0">
                <a:effectLst>
                  <a:outerShdw blurRad="38100" dist="38100" dir="2700000" algn="tl">
                    <a:srgbClr val="000000">
                      <a:alpha val="43137"/>
                    </a:srgbClr>
                  </a:outerShdw>
                </a:effectLst>
                <a:latin typeface="Franklin Gothic Medium" pitchFamily="34" charset="0"/>
              </a:rPr>
              <a:t>The way of The Word or the way of the world.</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1066800"/>
            <a:ext cx="9144000" cy="5791200"/>
          </a:xfrm>
        </p:spPr>
        <p:txBody>
          <a:bodyPr/>
          <a:lstStyle/>
          <a:p>
            <a:pPr>
              <a:buFont typeface="Arial" charset="0"/>
              <a:buNone/>
            </a:pPr>
            <a:r>
              <a:rPr lang="en-US" sz="4000" dirty="0" smtClean="0"/>
              <a:t>   This means that there are two basic, fundamental, foundational ways of thinking and doing on planet earth according to the Bible:</a:t>
            </a:r>
          </a:p>
          <a:p>
            <a:pPr>
              <a:buFont typeface="Arial" charset="0"/>
              <a:buNone/>
            </a:pPr>
            <a:r>
              <a:rPr lang="en-US" sz="3600" dirty="0" smtClean="0"/>
              <a:t>	</a:t>
            </a:r>
            <a:r>
              <a:rPr lang="en-US" sz="4000" dirty="0" smtClean="0"/>
              <a:t>The two foundational ways of viewing life (worldviews) are:</a:t>
            </a:r>
          </a:p>
          <a:p>
            <a:pPr>
              <a:buFont typeface="Arial" charset="0"/>
              <a:buNone/>
            </a:pPr>
            <a:r>
              <a:rPr lang="en-US" sz="4000" dirty="0" smtClean="0"/>
              <a:t>			1. Biblical Christianity</a:t>
            </a:r>
          </a:p>
          <a:p>
            <a:pPr>
              <a:buFont typeface="Arial" charset="0"/>
              <a:buNone/>
            </a:pPr>
            <a:r>
              <a:rPr lang="en-US" sz="4000" dirty="0" smtClean="0"/>
              <a:t>			2. Satan’s world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7000" b="-27000"/>
          </a:stretch>
        </a:blipFill>
        <a:effectLst/>
      </p:bgPr>
    </p:bg>
    <p:spTree>
      <p:nvGrpSpPr>
        <p:cNvPr id="1" name=""/>
        <p:cNvGrpSpPr/>
        <p:nvPr/>
      </p:nvGrpSpPr>
      <p:grpSpPr>
        <a:xfrm>
          <a:off x="0" y="0"/>
          <a:ext cx="0" cy="0"/>
          <a:chOff x="0" y="0"/>
          <a:chExt cx="0" cy="0"/>
        </a:xfrm>
      </p:grpSpPr>
      <p:sp>
        <p:nvSpPr>
          <p:cNvPr id="5" name="Rectangle 4"/>
          <p:cNvSpPr/>
          <p:nvPr/>
        </p:nvSpPr>
        <p:spPr>
          <a:xfrm>
            <a:off x="228600" y="1066800"/>
            <a:ext cx="8686800" cy="5755422"/>
          </a:xfrm>
          <a:prstGeom prst="rect">
            <a:avLst/>
          </a:prstGeom>
        </p:spPr>
        <p:txBody>
          <a:bodyPr wrap="square">
            <a:spAutoFit/>
          </a:bodyPr>
          <a:lstStyle/>
          <a:p>
            <a:pPr algn="ctr"/>
            <a:r>
              <a:rPr lang="en-US" sz="4600" dirty="0" smtClean="0">
                <a:solidFill>
                  <a:schemeClr val="accent1">
                    <a:lumMod val="50000"/>
                  </a:schemeClr>
                </a:solidFill>
                <a:effectLst>
                  <a:outerShdw blurRad="38100" dist="38100" dir="2700000" algn="tl">
                    <a:srgbClr val="000000">
                      <a:alpha val="43137"/>
                    </a:srgbClr>
                  </a:outerShdw>
                </a:effectLst>
                <a:latin typeface="+mj-lt"/>
              </a:rPr>
              <a:t>Included in Satan’s World System are all religious and philosophical ideas and practices that are not based solidly in Biblical Christianity and the sinless, crucified and bodily resurrected, only begotten Son of God, the Lord Jesus Christ.</a:t>
            </a:r>
            <a:endParaRPr lang="en-US" sz="4600" dirty="0">
              <a:solidFill>
                <a:schemeClr val="accent1">
                  <a:lumMod val="50000"/>
                </a:schemeClr>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IMG_1089.JPG"/>
          <p:cNvPicPr>
            <a:picLocks noChangeAspect="1"/>
          </p:cNvPicPr>
          <p:nvPr/>
        </p:nvPicPr>
        <p:blipFill>
          <a:blip r:embed="rId3" cstate="print">
            <a:lum contrast="-40000"/>
          </a:blip>
          <a:stretch>
            <a:fillRect/>
          </a:stretch>
        </p:blipFill>
        <p:spPr>
          <a:xfrm>
            <a:off x="0" y="0"/>
            <a:ext cx="9144000" cy="6858000"/>
          </a:xfrm>
          <a:prstGeom prst="rect">
            <a:avLst/>
          </a:prstGeom>
        </p:spPr>
      </p:pic>
      <p:sp>
        <p:nvSpPr>
          <p:cNvPr id="7171" name="Content Placeholder 2"/>
          <p:cNvSpPr>
            <a:spLocks noGrp="1"/>
          </p:cNvSpPr>
          <p:nvPr>
            <p:ph idx="1"/>
          </p:nvPr>
        </p:nvSpPr>
        <p:spPr>
          <a:xfrm>
            <a:off x="228600" y="838200"/>
            <a:ext cx="8915400" cy="5791200"/>
          </a:xfrm>
        </p:spPr>
        <p:txBody>
          <a:bodyPr/>
          <a:lstStyle/>
          <a:p>
            <a:pPr algn="ctr">
              <a:buNone/>
            </a:pPr>
            <a:r>
              <a:rPr lang="en-US" sz="7200" b="1" dirty="0" smtClean="0">
                <a:solidFill>
                  <a:schemeClr val="accent3">
                    <a:lumMod val="40000"/>
                    <a:lumOff val="60000"/>
                  </a:schemeClr>
                </a:solidFill>
                <a:effectLst>
                  <a:outerShdw blurRad="38100" dist="38100" dir="2700000" algn="tl">
                    <a:srgbClr val="000000">
                      <a:alpha val="43137"/>
                    </a:srgbClr>
                  </a:outerShdw>
                </a:effectLst>
              </a:rPr>
              <a:t>Proverbs 14:12</a:t>
            </a:r>
          </a:p>
          <a:p>
            <a:pPr algn="ctr">
              <a:buNone/>
            </a:pPr>
            <a:r>
              <a:rPr lang="en-US" sz="6000" b="1" dirty="0" smtClean="0">
                <a:solidFill>
                  <a:schemeClr val="accent3">
                    <a:lumMod val="40000"/>
                    <a:lumOff val="60000"/>
                  </a:schemeClr>
                </a:solidFill>
                <a:effectLst>
                  <a:outerShdw blurRad="38100" dist="38100" dir="2700000" algn="tl">
                    <a:srgbClr val="000000">
                      <a:alpha val="43137"/>
                    </a:srgbClr>
                  </a:outerShdw>
                </a:effectLst>
              </a:rPr>
              <a:t>There is a way which seemeth right unto a man, but the end thereof </a:t>
            </a:r>
            <a:r>
              <a:rPr lang="en-US" sz="6000" b="1" i="1" dirty="0" smtClean="0">
                <a:solidFill>
                  <a:schemeClr val="accent3">
                    <a:lumMod val="40000"/>
                    <a:lumOff val="60000"/>
                  </a:schemeClr>
                </a:solidFill>
                <a:effectLst>
                  <a:outerShdw blurRad="38100" dist="38100" dir="2700000" algn="tl">
                    <a:srgbClr val="000000">
                      <a:alpha val="43137"/>
                    </a:srgbClr>
                  </a:outerShdw>
                </a:effectLst>
              </a:rPr>
              <a:t>are</a:t>
            </a:r>
            <a:r>
              <a:rPr lang="en-US" sz="6000" b="1" dirty="0" smtClean="0">
                <a:solidFill>
                  <a:schemeClr val="accent3">
                    <a:lumMod val="40000"/>
                    <a:lumOff val="60000"/>
                  </a:schemeClr>
                </a:solidFill>
                <a:effectLst>
                  <a:outerShdw blurRad="38100" dist="38100" dir="2700000" algn="tl">
                    <a:srgbClr val="000000">
                      <a:alpha val="43137"/>
                    </a:srgbClr>
                  </a:outerShdw>
                </a:effectLst>
              </a:rPr>
              <a:t> the ways of death. </a:t>
            </a:r>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0" y="0"/>
            <a:ext cx="9144000" cy="1143000"/>
          </a:xfrm>
        </p:spPr>
        <p:txBody>
          <a:bodyPr>
            <a:noAutofit/>
          </a:bodyPr>
          <a:lstStyle/>
          <a:p>
            <a:pPr algn="ctr"/>
            <a:r>
              <a:rPr lang="en-US" sz="5400" dirty="0" smtClean="0"/>
              <a:t>John 3:16-18</a:t>
            </a:r>
          </a:p>
        </p:txBody>
      </p:sp>
      <p:sp>
        <p:nvSpPr>
          <p:cNvPr id="11267" name="Content Placeholder 2"/>
          <p:cNvSpPr>
            <a:spLocks noGrp="1"/>
          </p:cNvSpPr>
          <p:nvPr>
            <p:ph idx="1"/>
          </p:nvPr>
        </p:nvSpPr>
        <p:spPr>
          <a:xfrm>
            <a:off x="0" y="1143000"/>
            <a:ext cx="9144000" cy="5715000"/>
          </a:xfrm>
        </p:spPr>
        <p:txBody>
          <a:bodyPr>
            <a:normAutofit/>
          </a:bodyPr>
          <a:lstStyle/>
          <a:p>
            <a:pPr algn="ctr">
              <a:buFont typeface="Arial" charset="0"/>
              <a:buNone/>
            </a:pPr>
            <a:r>
              <a:rPr lang="en-US" baseline="30000" dirty="0" smtClean="0"/>
              <a:t>    </a:t>
            </a:r>
            <a:r>
              <a:rPr lang="en-US" sz="3400" dirty="0" smtClean="0"/>
              <a:t>For God so loved the world, that he gave his only begotten Son [Jesus], that whosoever believeth in him should not perish, but have everlasting life. </a:t>
            </a:r>
            <a:r>
              <a:rPr lang="en-US" sz="3400" baseline="30000" dirty="0" smtClean="0"/>
              <a:t>17</a:t>
            </a:r>
            <a:r>
              <a:rPr lang="en-US" sz="3400" dirty="0" smtClean="0"/>
              <a:t>For God sent not his Son into the world to condemn the world; but that the world through him might be saved. </a:t>
            </a:r>
            <a:r>
              <a:rPr lang="en-US" sz="3400" baseline="30000" dirty="0" smtClean="0"/>
              <a:t>18</a:t>
            </a:r>
            <a:r>
              <a:rPr lang="en-US" sz="3400" dirty="0" smtClean="0"/>
              <a:t>He that believeth on him is not condemned: but he that believeth not is condemned already, because he hath not believed in the name of the only begotten Son of God.</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Content Placeholder 2"/>
          <p:cNvSpPr>
            <a:spLocks noGrp="1"/>
          </p:cNvSpPr>
          <p:nvPr>
            <p:ph idx="1"/>
          </p:nvPr>
        </p:nvSpPr>
        <p:spPr>
          <a:xfrm>
            <a:off x="0" y="990600"/>
            <a:ext cx="9144000" cy="5867400"/>
          </a:xfrm>
        </p:spPr>
        <p:txBody>
          <a:bodyPr>
            <a:normAutofit/>
          </a:bodyPr>
          <a:lstStyle/>
          <a:p>
            <a:pPr>
              <a:buFont typeface="Arial" charset="0"/>
              <a:buNone/>
            </a:pPr>
            <a:r>
              <a:rPr lang="en-US" sz="4000" dirty="0" smtClean="0">
                <a:latin typeface="+mj-lt"/>
              </a:rPr>
              <a:t>   </a:t>
            </a:r>
            <a:r>
              <a:rPr lang="en-US" sz="4000" dirty="0" smtClean="0">
                <a:latin typeface="Franklin Gothic Demi" pitchFamily="34" charset="0"/>
              </a:rPr>
              <a:t>This means that there are two basic, fundamental, foundational ways of thinking and doing on planet earth according to the Bible:</a:t>
            </a:r>
          </a:p>
          <a:p>
            <a:pPr>
              <a:buFont typeface="Arial" charset="0"/>
              <a:buNone/>
            </a:pPr>
            <a:r>
              <a:rPr lang="en-US" sz="3600" dirty="0" smtClean="0">
                <a:latin typeface="Franklin Gothic Demi" pitchFamily="34" charset="0"/>
              </a:rPr>
              <a:t>	</a:t>
            </a:r>
            <a:r>
              <a:rPr lang="en-US" sz="4000" dirty="0" smtClean="0">
                <a:latin typeface="Franklin Gothic Demi" pitchFamily="34" charset="0"/>
              </a:rPr>
              <a:t>The two foundational ways of viewing life (worldviews) are:</a:t>
            </a:r>
          </a:p>
          <a:p>
            <a:pPr>
              <a:buFont typeface="Arial" charset="0"/>
              <a:buNone/>
            </a:pPr>
            <a:r>
              <a:rPr lang="en-US" sz="4000" dirty="0" smtClean="0">
                <a:latin typeface="Franklin Gothic Demi" pitchFamily="34" charset="0"/>
              </a:rPr>
              <a:t>			1. Biblical Christianity</a:t>
            </a:r>
          </a:p>
          <a:p>
            <a:pPr>
              <a:buFont typeface="Arial" charset="0"/>
              <a:buNone/>
            </a:pPr>
            <a:r>
              <a:rPr lang="en-US" sz="4000" dirty="0" smtClean="0">
                <a:latin typeface="Franklin Gothic Demi" pitchFamily="34" charset="0"/>
              </a:rPr>
              <a:t>			2. Satan’s world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9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295400"/>
          </a:xfrm>
        </p:spPr>
        <p:txBody>
          <a:bodyPr>
            <a:normAutofit/>
          </a:bodyPr>
          <a:lstStyle/>
          <a:p>
            <a:pPr algn="ctr" eaLnBrk="1" hangingPunct="1"/>
            <a:r>
              <a:rPr lang="en-US" sz="5400" dirty="0" smtClean="0">
                <a:solidFill>
                  <a:schemeClr val="accent1">
                    <a:lumMod val="50000"/>
                  </a:schemeClr>
                </a:solidFill>
              </a:rPr>
              <a:t>WHAT IS A WORLDVIEW?</a:t>
            </a:r>
          </a:p>
        </p:txBody>
      </p:sp>
      <p:sp>
        <p:nvSpPr>
          <p:cNvPr id="32771" name="Rectangle 3"/>
          <p:cNvSpPr>
            <a:spLocks noGrp="1" noChangeArrowheads="1"/>
          </p:cNvSpPr>
          <p:nvPr>
            <p:ph idx="1"/>
          </p:nvPr>
        </p:nvSpPr>
        <p:spPr>
          <a:xfrm>
            <a:off x="0" y="1295400"/>
            <a:ext cx="9144000" cy="5257800"/>
          </a:xfrm>
        </p:spPr>
        <p:txBody>
          <a:bodyPr/>
          <a:lstStyle/>
          <a:p>
            <a:pPr algn="ctr" eaLnBrk="1" hangingPunct="1">
              <a:buFontTx/>
              <a:buNone/>
            </a:pPr>
            <a:r>
              <a:rPr lang="en-US" dirty="0" smtClean="0"/>
              <a:t>Your worldview is your basic belief system.</a:t>
            </a:r>
          </a:p>
          <a:p>
            <a:pPr algn="ctr" eaLnBrk="1" hangingPunct="1">
              <a:buFontTx/>
              <a:buNone/>
            </a:pPr>
            <a:r>
              <a:rPr lang="en-US" dirty="0" smtClean="0"/>
              <a:t>Your worldview is the position you take regarding the answers to the major questions in life such as:</a:t>
            </a:r>
          </a:p>
          <a:p>
            <a:pPr algn="ctr" eaLnBrk="1" hangingPunct="1">
              <a:buFontTx/>
              <a:buNone/>
            </a:pPr>
            <a:r>
              <a:rPr lang="en-US" dirty="0" smtClean="0"/>
              <a:t>Does God exist and is He Good?</a:t>
            </a:r>
          </a:p>
          <a:p>
            <a:pPr algn="ctr" eaLnBrk="1" hangingPunct="1">
              <a:buFontTx/>
              <a:buNone/>
            </a:pPr>
            <a:r>
              <a:rPr lang="en-US" dirty="0" smtClean="0"/>
              <a:t>What can be known for sure?</a:t>
            </a:r>
          </a:p>
          <a:p>
            <a:pPr algn="ctr" eaLnBrk="1" hangingPunct="1">
              <a:buFontTx/>
              <a:buNone/>
            </a:pPr>
            <a:r>
              <a:rPr lang="en-US" dirty="0" smtClean="0"/>
              <a:t>Who am I; why am I here; where am I going?</a:t>
            </a:r>
          </a:p>
          <a:p>
            <a:pPr algn="ctr" eaLnBrk="1" hangingPunct="1">
              <a:buFontTx/>
              <a:buNone/>
            </a:pPr>
            <a:r>
              <a:rPr lang="en-US" dirty="0" smtClean="0"/>
              <a:t>What do I value; what is important to me?</a:t>
            </a:r>
          </a:p>
          <a:p>
            <a:pPr algn="ctr" eaLnBrk="1" hangingPunct="1">
              <a:buFontTx/>
              <a:buNone/>
            </a:pPr>
            <a:r>
              <a:rPr lang="en-US" dirty="0" smtClean="0"/>
              <a:t>Is there purpose and direction to life?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7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77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77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77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77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77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Ref idx="1001">
        <a:schemeClr val="bg1"/>
      </p:bgRef>
    </p:bg>
    <p:spTree>
      <p:nvGrpSpPr>
        <p:cNvPr id="1" name=""/>
        <p:cNvGrpSpPr/>
        <p:nvPr/>
      </p:nvGrpSpPr>
      <p:grpSpPr>
        <a:xfrm>
          <a:off x="0" y="0"/>
          <a:ext cx="0" cy="0"/>
          <a:chOff x="0" y="0"/>
          <a:chExt cx="0" cy="0"/>
        </a:xfrm>
      </p:grpSpPr>
      <p:pic>
        <p:nvPicPr>
          <p:cNvPr id="14338" name="Picture 2" descr="iceburg image0011"/>
          <p:cNvPicPr>
            <a:picLocks noGrp="1" noChangeAspect="1" noChangeArrowheads="1"/>
          </p:cNvPicPr>
          <p:nvPr>
            <p:ph idx="1"/>
          </p:nvPr>
        </p:nvPicPr>
        <p:blipFill>
          <a:blip r:embed="rId3" cstate="print"/>
          <a:srcRect/>
          <a:stretch>
            <a:fillRect/>
          </a:stretch>
        </p:blipFill>
        <p:spPr>
          <a:xfrm>
            <a:off x="1143000" y="0"/>
            <a:ext cx="7010400" cy="6858000"/>
          </a:xfrm>
          <a:scene3d>
            <a:camera prst="orthographicFront"/>
            <a:lightRig rig="threePt" dir="t"/>
          </a:scene3d>
          <a:sp3d>
            <a:bevelT w="165100" prst="coolSlant"/>
          </a:sp3d>
        </p:spPr>
      </p:pic>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304800" y="0"/>
            <a:ext cx="8610600" cy="6599238"/>
          </a:xfrm>
          <a:prstGeom prst="triangle">
            <a:avLst>
              <a:gd name="adj" fmla="val 49333"/>
            </a:avLst>
          </a:prstGeom>
          <a:noFill/>
          <a:ln w="12700">
            <a:solidFill>
              <a:schemeClr val="tx1"/>
            </a:solidFill>
            <a:miter lim="800000"/>
            <a:headEnd/>
            <a:tailEnd/>
          </a:ln>
        </p:spPr>
        <p:txBody>
          <a:bodyPr wrap="none" anchor="ctr"/>
          <a:lstStyle/>
          <a:p>
            <a:pPr algn="ctr"/>
            <a:endParaRPr lang="en-US" dirty="0">
              <a:latin typeface="Calibri" pitchFamily="34" charset="0"/>
            </a:endParaRPr>
          </a:p>
        </p:txBody>
      </p:sp>
      <p:sp>
        <p:nvSpPr>
          <p:cNvPr id="15363" name="Line 3"/>
          <p:cNvSpPr>
            <a:spLocks noChangeShapeType="1"/>
          </p:cNvSpPr>
          <p:nvPr/>
        </p:nvSpPr>
        <p:spPr bwMode="auto">
          <a:xfrm>
            <a:off x="-1676400" y="10591800"/>
            <a:ext cx="0" cy="0"/>
          </a:xfrm>
          <a:prstGeom prst="line">
            <a:avLst/>
          </a:prstGeom>
          <a:noFill/>
          <a:ln w="12700">
            <a:solidFill>
              <a:schemeClr val="tx1"/>
            </a:solidFill>
            <a:round/>
            <a:headEnd type="none" w="sm" len="sm"/>
            <a:tailEnd type="none" w="sm" len="sm"/>
          </a:ln>
        </p:spPr>
        <p:txBody>
          <a:bodyPr/>
          <a:lstStyle/>
          <a:p>
            <a:endParaRPr lang="en-US" dirty="0"/>
          </a:p>
        </p:txBody>
      </p:sp>
      <p:grpSp>
        <p:nvGrpSpPr>
          <p:cNvPr id="2" name="Group 4"/>
          <p:cNvGrpSpPr>
            <a:grpSpLocks/>
          </p:cNvGrpSpPr>
          <p:nvPr/>
        </p:nvGrpSpPr>
        <p:grpSpPr bwMode="auto">
          <a:xfrm>
            <a:off x="1981200" y="1447800"/>
            <a:ext cx="5867400" cy="1779588"/>
            <a:chOff x="1872" y="1315"/>
            <a:chExt cx="2112" cy="955"/>
          </a:xfrm>
        </p:grpSpPr>
        <p:sp>
          <p:nvSpPr>
            <p:cNvPr id="148485" name="Rectangle 5"/>
            <p:cNvSpPr>
              <a:spLocks noChangeArrowheads="1"/>
            </p:cNvSpPr>
            <p:nvPr/>
          </p:nvSpPr>
          <p:spPr bwMode="auto">
            <a:xfrm>
              <a:off x="2400" y="1315"/>
              <a:ext cx="960" cy="314"/>
            </a:xfrm>
            <a:prstGeom prst="rect">
              <a:avLst/>
            </a:prstGeom>
            <a:noFill/>
            <a:ln w="9525">
              <a:noFill/>
              <a:miter lim="800000"/>
              <a:headEnd/>
              <a:tailEnd/>
            </a:ln>
            <a:effectLst/>
          </p:spPr>
          <p:txBody>
            <a:bodyPr lIns="92075" tIns="46038" rIns="92075" bIns="46038">
              <a:spAutoFit/>
            </a:bodyPr>
            <a:lstStyle/>
            <a:p>
              <a:pPr eaLnBrk="0" fontAlgn="auto" hangingPunct="0">
                <a:spcBef>
                  <a:spcPct val="50000"/>
                </a:spcBef>
                <a:spcAft>
                  <a:spcPts val="0"/>
                </a:spcAft>
                <a:defRPr/>
              </a:pPr>
              <a:r>
                <a:rPr lang="en-US" sz="3200" b="1" dirty="0">
                  <a:effectLst>
                    <a:outerShdw blurRad="38100" dist="38100" dir="2700000" algn="tl">
                      <a:srgbClr val="FFFFFF"/>
                    </a:outerShdw>
                  </a:effectLst>
                  <a:latin typeface="Book Antiqua" pitchFamily="18" charset="0"/>
                </a:rPr>
                <a:t>    </a:t>
              </a:r>
              <a:r>
                <a:rPr lang="en-US" sz="3200" b="1" dirty="0">
                  <a:solidFill>
                    <a:srgbClr val="FFFF00"/>
                  </a:solidFill>
                  <a:latin typeface="Book Antiqua" pitchFamily="18" charset="0"/>
                </a:rPr>
                <a:t>Values</a:t>
              </a:r>
            </a:p>
          </p:txBody>
        </p:sp>
        <p:sp>
          <p:nvSpPr>
            <p:cNvPr id="15386" name="Rectangle 6"/>
            <p:cNvSpPr>
              <a:spLocks noChangeArrowheads="1"/>
            </p:cNvSpPr>
            <p:nvPr/>
          </p:nvSpPr>
          <p:spPr bwMode="auto">
            <a:xfrm>
              <a:off x="2119" y="1601"/>
              <a:ext cx="1152" cy="245"/>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Respect for life</a:t>
              </a:r>
            </a:p>
          </p:txBody>
        </p:sp>
        <p:sp>
          <p:nvSpPr>
            <p:cNvPr id="15387" name="Rectangle 7"/>
            <p:cNvSpPr>
              <a:spLocks noChangeArrowheads="1"/>
            </p:cNvSpPr>
            <p:nvPr/>
          </p:nvSpPr>
          <p:spPr bwMode="auto">
            <a:xfrm>
              <a:off x="2997" y="1601"/>
              <a:ext cx="624" cy="245"/>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Wealth</a:t>
              </a:r>
            </a:p>
          </p:txBody>
        </p:sp>
        <p:sp>
          <p:nvSpPr>
            <p:cNvPr id="15388" name="Rectangle 8"/>
            <p:cNvSpPr>
              <a:spLocks noChangeArrowheads="1"/>
            </p:cNvSpPr>
            <p:nvPr/>
          </p:nvSpPr>
          <p:spPr bwMode="auto">
            <a:xfrm>
              <a:off x="2016" y="1833"/>
              <a:ext cx="528" cy="246"/>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Truth</a:t>
              </a:r>
            </a:p>
          </p:txBody>
        </p:sp>
        <p:sp>
          <p:nvSpPr>
            <p:cNvPr id="15389" name="Rectangle 9"/>
            <p:cNvSpPr>
              <a:spLocks noChangeArrowheads="1"/>
            </p:cNvSpPr>
            <p:nvPr/>
          </p:nvSpPr>
          <p:spPr bwMode="auto">
            <a:xfrm>
              <a:off x="2496" y="1833"/>
              <a:ext cx="1440" cy="246"/>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“Fruit of the Spirit”</a:t>
              </a:r>
            </a:p>
          </p:txBody>
        </p:sp>
        <p:sp>
          <p:nvSpPr>
            <p:cNvPr id="15390" name="Rectangle 10"/>
            <p:cNvSpPr>
              <a:spLocks noChangeArrowheads="1"/>
            </p:cNvSpPr>
            <p:nvPr/>
          </p:nvSpPr>
          <p:spPr bwMode="auto">
            <a:xfrm>
              <a:off x="1872" y="2016"/>
              <a:ext cx="960" cy="245"/>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Happiness</a:t>
              </a:r>
            </a:p>
          </p:txBody>
        </p:sp>
        <p:sp>
          <p:nvSpPr>
            <p:cNvPr id="15391" name="Rectangle 11"/>
            <p:cNvSpPr>
              <a:spLocks noChangeArrowheads="1"/>
            </p:cNvSpPr>
            <p:nvPr/>
          </p:nvSpPr>
          <p:spPr bwMode="auto">
            <a:xfrm>
              <a:off x="2688" y="2025"/>
              <a:ext cx="576" cy="245"/>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Health</a:t>
              </a:r>
            </a:p>
          </p:txBody>
        </p:sp>
        <p:sp>
          <p:nvSpPr>
            <p:cNvPr id="15392" name="Rectangle 12"/>
            <p:cNvSpPr>
              <a:spLocks noChangeArrowheads="1"/>
            </p:cNvSpPr>
            <p:nvPr/>
          </p:nvSpPr>
          <p:spPr bwMode="auto">
            <a:xfrm>
              <a:off x="3312" y="2025"/>
              <a:ext cx="672" cy="245"/>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400" b="1" dirty="0">
                  <a:latin typeface="Book Antiqua" pitchFamily="18" charset="0"/>
                </a:rPr>
                <a:t>Loyalty</a:t>
              </a:r>
            </a:p>
          </p:txBody>
        </p:sp>
      </p:grpSp>
      <p:grpSp>
        <p:nvGrpSpPr>
          <p:cNvPr id="3" name="Group 13"/>
          <p:cNvGrpSpPr>
            <a:grpSpLocks/>
          </p:cNvGrpSpPr>
          <p:nvPr/>
        </p:nvGrpSpPr>
        <p:grpSpPr bwMode="auto">
          <a:xfrm>
            <a:off x="381000" y="3200400"/>
            <a:ext cx="8534400" cy="2667000"/>
            <a:chOff x="816" y="2256"/>
            <a:chExt cx="4080" cy="1440"/>
          </a:xfrm>
        </p:grpSpPr>
        <p:sp>
          <p:nvSpPr>
            <p:cNvPr id="15371" name="Line 14"/>
            <p:cNvSpPr>
              <a:spLocks noChangeShapeType="1"/>
            </p:cNvSpPr>
            <p:nvPr/>
          </p:nvSpPr>
          <p:spPr bwMode="auto">
            <a:xfrm>
              <a:off x="1632" y="2256"/>
              <a:ext cx="2448" cy="0"/>
            </a:xfrm>
            <a:prstGeom prst="line">
              <a:avLst/>
            </a:prstGeom>
            <a:noFill/>
            <a:ln w="12700">
              <a:solidFill>
                <a:schemeClr val="tx1"/>
              </a:solidFill>
              <a:prstDash val="dash"/>
              <a:round/>
              <a:headEnd type="none" w="sm" len="sm"/>
              <a:tailEnd type="none" w="sm" len="sm"/>
            </a:ln>
          </p:spPr>
          <p:txBody>
            <a:bodyPr/>
            <a:lstStyle/>
            <a:p>
              <a:endParaRPr lang="en-US" dirty="0"/>
            </a:p>
          </p:txBody>
        </p:sp>
        <p:sp>
          <p:nvSpPr>
            <p:cNvPr id="15372" name="Rectangle 15"/>
            <p:cNvSpPr>
              <a:spLocks noChangeArrowheads="1"/>
            </p:cNvSpPr>
            <p:nvPr/>
          </p:nvSpPr>
          <p:spPr bwMode="auto">
            <a:xfrm>
              <a:off x="2256" y="2275"/>
              <a:ext cx="1536" cy="316"/>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dirty="0">
                  <a:solidFill>
                    <a:srgbClr val="FFFF00"/>
                  </a:solidFill>
                  <a:latin typeface="Book Antiqua" pitchFamily="18" charset="0"/>
                </a:rPr>
                <a:t>Worldview</a:t>
              </a:r>
            </a:p>
          </p:txBody>
        </p:sp>
        <p:sp>
          <p:nvSpPr>
            <p:cNvPr id="15373" name="Rectangle 16"/>
            <p:cNvSpPr>
              <a:spLocks noChangeArrowheads="1"/>
            </p:cNvSpPr>
            <p:nvPr/>
          </p:nvSpPr>
          <p:spPr bwMode="auto">
            <a:xfrm>
              <a:off x="1508" y="2626"/>
              <a:ext cx="2784" cy="223"/>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2100" b="1" dirty="0">
                  <a:latin typeface="Book Antiqua" pitchFamily="18" charset="0"/>
                </a:rPr>
                <a:t>A set of beliefs or ideas / a system of thought</a:t>
              </a:r>
            </a:p>
          </p:txBody>
        </p:sp>
        <p:sp>
          <p:nvSpPr>
            <p:cNvPr id="15374" name="Rectangle 17"/>
            <p:cNvSpPr>
              <a:spLocks noChangeArrowheads="1"/>
            </p:cNvSpPr>
            <p:nvPr/>
          </p:nvSpPr>
          <p:spPr bwMode="auto">
            <a:xfrm>
              <a:off x="1344" y="3168"/>
              <a:ext cx="587"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Ethics</a:t>
              </a:r>
            </a:p>
          </p:txBody>
        </p:sp>
        <p:sp>
          <p:nvSpPr>
            <p:cNvPr id="15375" name="Rectangle 18"/>
            <p:cNvSpPr>
              <a:spLocks noChangeArrowheads="1"/>
            </p:cNvSpPr>
            <p:nvPr/>
          </p:nvSpPr>
          <p:spPr bwMode="auto">
            <a:xfrm>
              <a:off x="1920" y="3168"/>
              <a:ext cx="875"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Biology</a:t>
              </a:r>
            </a:p>
          </p:txBody>
        </p:sp>
        <p:sp>
          <p:nvSpPr>
            <p:cNvPr id="15376" name="Rectangle 19"/>
            <p:cNvSpPr>
              <a:spLocks noChangeArrowheads="1"/>
            </p:cNvSpPr>
            <p:nvPr/>
          </p:nvSpPr>
          <p:spPr bwMode="auto">
            <a:xfrm>
              <a:off x="2784" y="3168"/>
              <a:ext cx="912"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Psychology</a:t>
              </a:r>
            </a:p>
          </p:txBody>
        </p:sp>
        <p:sp>
          <p:nvSpPr>
            <p:cNvPr id="15377" name="Rectangle 20"/>
            <p:cNvSpPr>
              <a:spLocks noChangeArrowheads="1"/>
            </p:cNvSpPr>
            <p:nvPr/>
          </p:nvSpPr>
          <p:spPr bwMode="auto">
            <a:xfrm>
              <a:off x="2776" y="2928"/>
              <a:ext cx="920"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Philosophy</a:t>
              </a:r>
            </a:p>
          </p:txBody>
        </p:sp>
        <p:sp>
          <p:nvSpPr>
            <p:cNvPr id="15378" name="Rectangle 21"/>
            <p:cNvSpPr>
              <a:spLocks noChangeArrowheads="1"/>
            </p:cNvSpPr>
            <p:nvPr/>
          </p:nvSpPr>
          <p:spPr bwMode="auto">
            <a:xfrm>
              <a:off x="1920" y="2928"/>
              <a:ext cx="856"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Theology</a:t>
              </a:r>
            </a:p>
          </p:txBody>
        </p:sp>
        <p:sp>
          <p:nvSpPr>
            <p:cNvPr id="15379" name="Rectangle 22"/>
            <p:cNvSpPr>
              <a:spLocks noChangeArrowheads="1"/>
            </p:cNvSpPr>
            <p:nvPr/>
          </p:nvSpPr>
          <p:spPr bwMode="auto">
            <a:xfrm>
              <a:off x="1920" y="3408"/>
              <a:ext cx="864"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Politics</a:t>
              </a:r>
            </a:p>
          </p:txBody>
        </p:sp>
        <p:sp>
          <p:nvSpPr>
            <p:cNvPr id="15380" name="Rectangle 23"/>
            <p:cNvSpPr>
              <a:spLocks noChangeArrowheads="1"/>
            </p:cNvSpPr>
            <p:nvPr/>
          </p:nvSpPr>
          <p:spPr bwMode="auto">
            <a:xfrm>
              <a:off x="2784" y="3408"/>
              <a:ext cx="1019"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Economics</a:t>
              </a:r>
            </a:p>
          </p:txBody>
        </p:sp>
        <p:sp>
          <p:nvSpPr>
            <p:cNvPr id="15381" name="Rectangle 24"/>
            <p:cNvSpPr>
              <a:spLocks noChangeArrowheads="1"/>
            </p:cNvSpPr>
            <p:nvPr/>
          </p:nvSpPr>
          <p:spPr bwMode="auto">
            <a:xfrm>
              <a:off x="3792" y="3408"/>
              <a:ext cx="912"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History</a:t>
              </a:r>
            </a:p>
          </p:txBody>
        </p:sp>
        <p:sp>
          <p:nvSpPr>
            <p:cNvPr id="15382" name="Rectangle 25"/>
            <p:cNvSpPr>
              <a:spLocks noChangeArrowheads="1"/>
            </p:cNvSpPr>
            <p:nvPr/>
          </p:nvSpPr>
          <p:spPr bwMode="auto">
            <a:xfrm>
              <a:off x="3696" y="3168"/>
              <a:ext cx="528"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Law</a:t>
              </a:r>
            </a:p>
          </p:txBody>
        </p:sp>
        <p:sp>
          <p:nvSpPr>
            <p:cNvPr id="15383" name="Rectangle 26"/>
            <p:cNvSpPr>
              <a:spLocks noChangeArrowheads="1"/>
            </p:cNvSpPr>
            <p:nvPr/>
          </p:nvSpPr>
          <p:spPr bwMode="auto">
            <a:xfrm>
              <a:off x="1056" y="3408"/>
              <a:ext cx="867" cy="205"/>
            </a:xfrm>
            <a:prstGeom prst="rect">
              <a:avLst/>
            </a:prstGeom>
            <a:noFill/>
            <a:ln w="12700">
              <a:solidFill>
                <a:schemeClr val="tx1"/>
              </a:solidFill>
              <a:miter lim="800000"/>
              <a:headEnd/>
              <a:tailEnd/>
            </a:ln>
          </p:spPr>
          <p:txBody>
            <a:bodyPr lIns="92075" tIns="46038" rIns="92075" bIns="46038">
              <a:spAutoFit/>
            </a:bodyPr>
            <a:lstStyle/>
            <a:p>
              <a:pPr algn="ctr" eaLnBrk="0" hangingPunct="0">
                <a:spcBef>
                  <a:spcPct val="50000"/>
                </a:spcBef>
              </a:pPr>
              <a:r>
                <a:rPr lang="en-US" b="1" dirty="0">
                  <a:latin typeface="Book Antiqua" pitchFamily="18" charset="0"/>
                </a:rPr>
                <a:t>Sociology</a:t>
              </a:r>
            </a:p>
          </p:txBody>
        </p:sp>
        <p:sp>
          <p:nvSpPr>
            <p:cNvPr id="15384" name="Line 27"/>
            <p:cNvSpPr>
              <a:spLocks noChangeShapeType="1"/>
            </p:cNvSpPr>
            <p:nvPr/>
          </p:nvSpPr>
          <p:spPr bwMode="auto">
            <a:xfrm>
              <a:off x="816" y="3696"/>
              <a:ext cx="4080" cy="0"/>
            </a:xfrm>
            <a:prstGeom prst="line">
              <a:avLst/>
            </a:prstGeom>
            <a:noFill/>
            <a:ln w="12700">
              <a:solidFill>
                <a:schemeClr val="tx1"/>
              </a:solidFill>
              <a:prstDash val="dash"/>
              <a:round/>
              <a:headEnd type="none" w="sm" len="sm"/>
              <a:tailEnd type="none" w="sm" len="sm"/>
            </a:ln>
          </p:spPr>
          <p:txBody>
            <a:bodyPr/>
            <a:lstStyle/>
            <a:p>
              <a:endParaRPr lang="en-US" dirty="0"/>
            </a:p>
          </p:txBody>
        </p:sp>
      </p:grpSp>
      <p:sp>
        <p:nvSpPr>
          <p:cNvPr id="148508" name="Rectangle 28"/>
          <p:cNvSpPr>
            <a:spLocks noChangeArrowheads="1"/>
          </p:cNvSpPr>
          <p:nvPr/>
        </p:nvSpPr>
        <p:spPr bwMode="auto">
          <a:xfrm>
            <a:off x="990600" y="5867400"/>
            <a:ext cx="7086600" cy="793750"/>
          </a:xfrm>
          <a:prstGeom prst="rect">
            <a:avLst/>
          </a:prstGeom>
          <a:noFill/>
          <a:ln w="9525">
            <a:noFill/>
            <a:miter lim="800000"/>
            <a:headEnd/>
            <a:tailEnd/>
          </a:ln>
        </p:spPr>
        <p:txBody>
          <a:bodyPr lIns="92075" tIns="46038" rIns="92075" bIns="46038">
            <a:spAutoFit/>
          </a:bodyPr>
          <a:lstStyle/>
          <a:p>
            <a:pPr algn="ctr" eaLnBrk="0" hangingPunct="0">
              <a:spcBef>
                <a:spcPct val="50000"/>
              </a:spcBef>
            </a:pPr>
            <a:r>
              <a:rPr lang="en-US" sz="2400" b="1" dirty="0">
                <a:solidFill>
                  <a:srgbClr val="FFFF00"/>
                </a:solidFill>
                <a:latin typeface="Book Antiqua" pitchFamily="18" charset="0"/>
              </a:rPr>
              <a:t>      </a:t>
            </a:r>
            <a:r>
              <a:rPr lang="en-US" sz="2600" b="1" dirty="0">
                <a:solidFill>
                  <a:srgbClr val="FFFF00"/>
                </a:solidFill>
                <a:latin typeface="Book Antiqua" pitchFamily="18" charset="0"/>
              </a:rPr>
              <a:t>“For as he thinketh in his heart, so is he.”</a:t>
            </a:r>
            <a:r>
              <a:rPr lang="en-US" sz="2400" b="1" dirty="0">
                <a:solidFill>
                  <a:srgbClr val="FFFF00"/>
                </a:solidFill>
                <a:latin typeface="Book Antiqua" pitchFamily="18" charset="0"/>
              </a:rPr>
              <a:t>    </a:t>
            </a:r>
            <a:r>
              <a:rPr lang="en-US" sz="2000" b="1" dirty="0">
                <a:solidFill>
                  <a:srgbClr val="FFFF00"/>
                </a:solidFill>
                <a:latin typeface="Book Antiqua" pitchFamily="18" charset="0"/>
              </a:rPr>
              <a:t>Proverbs 23:7</a:t>
            </a:r>
          </a:p>
        </p:txBody>
      </p:sp>
      <p:grpSp>
        <p:nvGrpSpPr>
          <p:cNvPr id="4" name="Group 29"/>
          <p:cNvGrpSpPr>
            <a:grpSpLocks/>
          </p:cNvGrpSpPr>
          <p:nvPr/>
        </p:nvGrpSpPr>
        <p:grpSpPr bwMode="auto">
          <a:xfrm>
            <a:off x="2057400" y="762000"/>
            <a:ext cx="4851400" cy="738188"/>
            <a:chOff x="1296" y="912"/>
            <a:chExt cx="3056" cy="465"/>
          </a:xfrm>
        </p:grpSpPr>
        <p:sp>
          <p:nvSpPr>
            <p:cNvPr id="15369" name="Rectangle 30"/>
            <p:cNvSpPr>
              <a:spLocks noChangeArrowheads="1"/>
            </p:cNvSpPr>
            <p:nvPr/>
          </p:nvSpPr>
          <p:spPr bwMode="auto">
            <a:xfrm>
              <a:off x="2304" y="912"/>
              <a:ext cx="1200" cy="369"/>
            </a:xfrm>
            <a:prstGeom prst="rect">
              <a:avLst/>
            </a:prstGeom>
            <a:noFill/>
            <a:ln w="9525">
              <a:noFill/>
              <a:miter lim="800000"/>
              <a:headEnd/>
              <a:tailEnd/>
            </a:ln>
          </p:spPr>
          <p:txBody>
            <a:bodyPr lIns="92075" tIns="46038" rIns="92075" bIns="46038">
              <a:spAutoFit/>
            </a:bodyPr>
            <a:lstStyle/>
            <a:p>
              <a:pPr eaLnBrk="0" hangingPunct="0">
                <a:spcBef>
                  <a:spcPct val="50000"/>
                </a:spcBef>
              </a:pPr>
              <a:r>
                <a:rPr lang="en-US" sz="3200" b="1" dirty="0">
                  <a:solidFill>
                    <a:srgbClr val="FFFF00"/>
                  </a:solidFill>
                  <a:latin typeface="Book Antiqua" pitchFamily="18" charset="0"/>
                </a:rPr>
                <a:t>Behavior</a:t>
              </a:r>
            </a:p>
          </p:txBody>
        </p:sp>
        <p:pic>
          <p:nvPicPr>
            <p:cNvPr id="15370" name="Picture 31"/>
            <p:cNvPicPr>
              <a:picLocks noChangeArrowheads="1"/>
            </p:cNvPicPr>
            <p:nvPr/>
          </p:nvPicPr>
          <p:blipFill>
            <a:blip r:embed="rId3" cstate="print"/>
            <a:srcRect/>
            <a:stretch>
              <a:fillRect/>
            </a:stretch>
          </p:blipFill>
          <p:spPr bwMode="auto">
            <a:xfrm>
              <a:off x="1296" y="1199"/>
              <a:ext cx="3056" cy="178"/>
            </a:xfrm>
            <a:prstGeom prst="rect">
              <a:avLst/>
            </a:prstGeom>
            <a:noFill/>
            <a:ln w="9525">
              <a:noFill/>
              <a:miter lim="800000"/>
              <a:headEnd/>
              <a:tailEnd/>
            </a:ln>
          </p:spPr>
        </p:pic>
      </p:grpSp>
      <p:sp>
        <p:nvSpPr>
          <p:cNvPr id="15368" name="Text Box 32"/>
          <p:cNvSpPr txBox="1">
            <a:spLocks noChangeArrowheads="1"/>
          </p:cNvSpPr>
          <p:nvPr/>
        </p:nvSpPr>
        <p:spPr bwMode="auto">
          <a:xfrm>
            <a:off x="7391400" y="3092450"/>
            <a:ext cx="1752600" cy="954088"/>
          </a:xfrm>
          <a:prstGeom prst="rect">
            <a:avLst/>
          </a:prstGeom>
          <a:noFill/>
          <a:ln w="12700">
            <a:noFill/>
            <a:miter lim="800000"/>
            <a:headEnd type="none" w="sm" len="sm"/>
            <a:tailEnd type="none" w="sm" len="sm"/>
          </a:ln>
        </p:spPr>
        <p:txBody>
          <a:bodyPr>
            <a:spAutoFit/>
          </a:bodyPr>
          <a:lstStyle/>
          <a:p>
            <a:pPr eaLnBrk="0" hangingPunct="0">
              <a:spcBef>
                <a:spcPct val="50000"/>
              </a:spcBef>
            </a:pPr>
            <a:r>
              <a:rPr lang="en-US" sz="1400" b="1" dirty="0">
                <a:latin typeface="Book Antiqua" pitchFamily="18" charset="0"/>
              </a:rPr>
              <a:t>www.summit.org</a:t>
            </a:r>
          </a:p>
          <a:p>
            <a:pPr eaLnBrk="0" hangingPunct="0">
              <a:spcBef>
                <a:spcPct val="50000"/>
              </a:spcBef>
            </a:pPr>
            <a:r>
              <a:rPr lang="en-US" sz="1400" b="1" dirty="0">
                <a:latin typeface="Book Antiqua" pitchFamily="18" charset="0"/>
              </a:rPr>
              <a:t>Summit Ministries</a:t>
            </a:r>
          </a:p>
          <a:p>
            <a:pPr eaLnBrk="0" hangingPunct="0">
              <a:spcBef>
                <a:spcPct val="50000"/>
              </a:spcBef>
            </a:pPr>
            <a:r>
              <a:rPr lang="en-US" sz="1400" b="1" dirty="0">
                <a:latin typeface="Book Antiqua" pitchFamily="18" charset="0"/>
              </a:rPr>
              <a:t>Manitou Spgs. CO</a:t>
            </a:r>
          </a:p>
        </p:txBody>
      </p:sp>
    </p:spTree>
  </p:cSld>
  <p:clrMapOvr>
    <a:overrideClrMapping bg1="dk1" tx1="lt1" bg2="dk2" tx2="lt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8508"/>
                                        </p:tgtEl>
                                        <p:attrNameLst>
                                          <p:attrName>style.visibility</p:attrName>
                                        </p:attrNameLst>
                                      </p:cBhvr>
                                      <p:to>
                                        <p:strVal val="visible"/>
                                      </p:to>
                                    </p:set>
                                    <p:animEffect transition="in" filter="box(in)">
                                      <p:cBhvr>
                                        <p:cTn id="7" dur="500"/>
                                        <p:tgtEl>
                                          <p:spTgt spid="14850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checkerboard(across)">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diamond(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50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0" y="1066800"/>
            <a:ext cx="9144000" cy="5257800"/>
          </a:xfrm>
        </p:spPr>
        <p:txBody>
          <a:bodyPr>
            <a:normAutofit/>
          </a:bodyPr>
          <a:lstStyle/>
          <a:p>
            <a:pPr algn="ctr" eaLnBrk="1" hangingPunct="1">
              <a:lnSpc>
                <a:spcPct val="90000"/>
              </a:lnSpc>
              <a:buFont typeface="Arial" charset="0"/>
              <a:buNone/>
            </a:pPr>
            <a:r>
              <a:rPr lang="en-US" sz="4800" dirty="0" smtClean="0"/>
              <a:t>What are some of the anti-Biblical worldviews promoted by the god of this world, Satan, that are  popular on the campuses of the world and appear to be attracting up to 89% of our kids?</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146522" name="Group 90"/>
          <p:cNvGraphicFramePr>
            <a:graphicFrameLocks noGrp="1"/>
          </p:cNvGraphicFramePr>
          <p:nvPr>
            <p:ph type="tbl" idx="1"/>
          </p:nvPr>
        </p:nvGraphicFramePr>
        <p:xfrm>
          <a:off x="0" y="0"/>
          <a:ext cx="9144000" cy="6753863"/>
        </p:xfrm>
        <a:graphic>
          <a:graphicData uri="http://schemas.openxmlformats.org/drawingml/2006/table">
            <a:tbl>
              <a:tblPr/>
              <a:tblGrid>
                <a:gridCol w="1447800"/>
                <a:gridCol w="1752600"/>
                <a:gridCol w="2057400"/>
                <a:gridCol w="2057400"/>
                <a:gridCol w="1828800"/>
              </a:tblGrid>
              <a:tr h="6953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0" i="0" u="none" strike="noStrike" cap="none" normalizeH="0" baseline="0" dirty="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  Summit.org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rgbClr val="FFFF00"/>
                          </a:solidFill>
                          <a:effectLst/>
                          <a:latin typeface="Britannic Bold" pitchFamily="34" charset="0"/>
                        </a:rPr>
                        <a:t>Secular Humanism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rgbClr val="FFFF00"/>
                          </a:solidFill>
                          <a:effectLst/>
                          <a:latin typeface="Britannic Bold" pitchFamily="34" charset="0"/>
                        </a:rPr>
                        <a:t>Marxism/ Leninism</a:t>
                      </a:r>
                      <a:r>
                        <a:rPr kumimoji="0" lang="en-US" sz="2000" b="0" i="0" u="none" strike="noStrike" cap="none" normalizeH="0" baseline="0" dirty="0" smtClean="0">
                          <a:ln>
                            <a:noFill/>
                          </a:ln>
                          <a:solidFill>
                            <a:srgbClr val="FFFF00"/>
                          </a:solidFill>
                          <a:effectLst/>
                          <a:latin typeface="Britannic Bold" pitchFamily="34"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rgbClr val="FFFF00"/>
                          </a:solidFill>
                          <a:effectLst/>
                          <a:latin typeface="Britannic Bold" pitchFamily="34" charset="0"/>
                        </a:rPr>
                        <a:t>Cosmic Humanism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900" b="0" i="0" u="none" strike="noStrike" cap="none" normalizeH="0" baseline="0" dirty="0" smtClean="0">
                          <a:ln>
                            <a:noFill/>
                          </a:ln>
                          <a:solidFill>
                            <a:srgbClr val="FFFF00"/>
                          </a:solidFill>
                          <a:effectLst/>
                          <a:latin typeface="Britannic Bold" pitchFamily="34" charset="0"/>
                        </a:rPr>
                        <a:t>Biblical Christianity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175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sng" strike="noStrike" cap="none" normalizeH="0" baseline="0" dirty="0" smtClean="0">
                          <a:ln>
                            <a:noFill/>
                          </a:ln>
                          <a:solidFill>
                            <a:srgbClr val="FFFF00"/>
                          </a:solidFill>
                          <a:effectLst/>
                          <a:latin typeface="Britannic Bold" pitchFamily="34" charset="0"/>
                        </a:rPr>
                        <a:t>Sources: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Humanist Manifestos I, II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Writings of Marx and Lenin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New Age writers: Ferguson, Bailey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Bible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111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Theology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Atheism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Atheism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Pantheism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Theism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318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Philosophy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Naturalism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Dialectical Materialism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Non-Naturalism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Supernaturalism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413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Ethics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Relativism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Proletariat Morality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Relativism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Absolutes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873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Biology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smtClean="0">
                          <a:ln>
                            <a:noFill/>
                          </a:ln>
                          <a:solidFill>
                            <a:srgbClr val="FF99FF"/>
                          </a:solidFill>
                          <a:effectLst/>
                          <a:latin typeface="Arial" pitchFamily="34" charset="0"/>
                        </a:rPr>
                        <a:t>Evolution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smtClean="0">
                          <a:ln>
                            <a:noFill/>
                          </a:ln>
                          <a:solidFill>
                            <a:srgbClr val="FF99FF"/>
                          </a:solidFill>
                          <a:effectLst/>
                          <a:latin typeface="Arial" pitchFamily="34" charset="0"/>
                        </a:rPr>
                        <a:t>Evolution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smtClean="0">
                          <a:ln>
                            <a:noFill/>
                          </a:ln>
                          <a:solidFill>
                            <a:srgbClr val="FF99FF"/>
                          </a:solidFill>
                          <a:effectLst/>
                          <a:latin typeface="Arial" pitchFamily="34" charset="0"/>
                        </a:rPr>
                        <a:t>Evolution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000" b="1" i="0" u="sng" strike="noStrike" cap="none" normalizeH="0" baseline="0" dirty="0" smtClean="0">
                          <a:ln>
                            <a:noFill/>
                          </a:ln>
                          <a:solidFill>
                            <a:srgbClr val="FF99FF"/>
                          </a:solidFill>
                          <a:effectLst/>
                          <a:latin typeface="Arial" pitchFamily="34" charset="0"/>
                        </a:rPr>
                        <a:t>CREATION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Psychology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Self-actualization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Behaviorism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Collective Consciousness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Mind-Body Dualism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73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Sociology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Non-Traditional Family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Abolition of Home Church and State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Non-Tradition Home Church and State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Traditional Home Church State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318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Law</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Positive Law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Positive Law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Self-Law</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Biblical Law</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57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Politics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World Gov. (Globalism)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New World Order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New Age Order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Justice, Freedom Order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89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Economics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Socialism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Socialism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Enlightened  Production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Stewardship Private Prop.</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809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Britannic Bold" pitchFamily="34" charset="0"/>
                        </a:rPr>
                        <a:t>History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Historical Evolution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Historical Materialism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Evolutionary Godhood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600" b="0" i="0" u="none" strike="noStrike" cap="none" normalizeH="0" baseline="0" dirty="0" smtClean="0">
                          <a:ln>
                            <a:noFill/>
                          </a:ln>
                          <a:solidFill>
                            <a:schemeClr val="tx1"/>
                          </a:solidFill>
                          <a:effectLst/>
                          <a:latin typeface="Arial" pitchFamily="34" charset="0"/>
                        </a:rPr>
                        <a:t>Historical Resurrection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7492" name="Text Box 84"/>
          <p:cNvSpPr txBox="1">
            <a:spLocks noChangeArrowheads="1"/>
          </p:cNvSpPr>
          <p:nvPr/>
        </p:nvSpPr>
        <p:spPr bwMode="auto">
          <a:xfrm rot="-1302340">
            <a:off x="4735513" y="128588"/>
            <a:ext cx="1098550" cy="366712"/>
          </a:xfrm>
          <a:prstGeom prst="rect">
            <a:avLst/>
          </a:prstGeom>
          <a:noFill/>
          <a:ln w="9525">
            <a:noFill/>
            <a:miter lim="800000"/>
            <a:headEnd/>
            <a:tailEnd/>
          </a:ln>
        </p:spPr>
        <p:txBody>
          <a:bodyPr>
            <a:spAutoFit/>
          </a:bodyPr>
          <a:lstStyle/>
          <a:p>
            <a:pPr>
              <a:spcBef>
                <a:spcPct val="50000"/>
              </a:spcBef>
            </a:pPr>
            <a:r>
              <a:rPr lang="en-US" dirty="0">
                <a:latin typeface="Calibri" pitchFamily="34" charset="0"/>
              </a:rPr>
              <a:t>Postmod</a:t>
            </a:r>
          </a:p>
        </p:txBody>
      </p:sp>
      <p:sp>
        <p:nvSpPr>
          <p:cNvPr id="17493" name="Text Box 85"/>
          <p:cNvSpPr txBox="1">
            <a:spLocks noChangeArrowheads="1"/>
          </p:cNvSpPr>
          <p:nvPr/>
        </p:nvSpPr>
        <p:spPr bwMode="auto">
          <a:xfrm>
            <a:off x="6858000" y="211138"/>
            <a:ext cx="738188" cy="366712"/>
          </a:xfrm>
          <a:prstGeom prst="rect">
            <a:avLst/>
          </a:prstGeom>
          <a:noFill/>
          <a:ln w="9525">
            <a:noFill/>
            <a:miter lim="800000"/>
            <a:headEnd/>
            <a:tailEnd/>
          </a:ln>
        </p:spPr>
        <p:txBody>
          <a:bodyPr>
            <a:spAutoFit/>
          </a:bodyPr>
          <a:lstStyle/>
          <a:p>
            <a:pPr>
              <a:spcBef>
                <a:spcPct val="50000"/>
              </a:spcBef>
            </a:pPr>
            <a:endParaRPr lang="en-US" dirty="0">
              <a:latin typeface="Calibri" pitchFamily="34" charset="0"/>
            </a:endParaRPr>
          </a:p>
        </p:txBody>
      </p:sp>
      <p:sp>
        <p:nvSpPr>
          <p:cNvPr id="17494" name="Text Box 86"/>
          <p:cNvSpPr txBox="1">
            <a:spLocks noChangeArrowheads="1"/>
          </p:cNvSpPr>
          <p:nvPr/>
        </p:nvSpPr>
        <p:spPr bwMode="auto">
          <a:xfrm rot="-1426507">
            <a:off x="6959600" y="144463"/>
            <a:ext cx="869950" cy="366712"/>
          </a:xfrm>
          <a:prstGeom prst="rect">
            <a:avLst/>
          </a:prstGeom>
          <a:noFill/>
          <a:ln w="9525">
            <a:noFill/>
            <a:miter lim="800000"/>
            <a:headEnd/>
            <a:tailEnd/>
          </a:ln>
        </p:spPr>
        <p:txBody>
          <a:bodyPr>
            <a:spAutoFit/>
          </a:bodyPr>
          <a:lstStyle/>
          <a:p>
            <a:r>
              <a:rPr lang="en-US" dirty="0">
                <a:latin typeface="Calibri" pitchFamily="34" charset="0"/>
              </a:rPr>
              <a:t>Islam</a:t>
            </a:r>
          </a:p>
        </p:txBody>
      </p:sp>
    </p:spTree>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1143000"/>
          </a:xfrm>
        </p:spPr>
        <p:txBody>
          <a:bodyPr/>
          <a:lstStyle/>
          <a:p>
            <a:pPr algn="ctr"/>
            <a:r>
              <a:rPr lang="en-US" sz="6600" dirty="0" smtClean="0">
                <a:solidFill>
                  <a:schemeClr val="bg2">
                    <a:lumMod val="25000"/>
                  </a:schemeClr>
                </a:solidFill>
              </a:rPr>
              <a:t>Psalm 1:6</a:t>
            </a:r>
          </a:p>
        </p:txBody>
      </p:sp>
      <p:sp>
        <p:nvSpPr>
          <p:cNvPr id="18435" name="Content Placeholder 2"/>
          <p:cNvSpPr>
            <a:spLocks noGrp="1"/>
          </p:cNvSpPr>
          <p:nvPr>
            <p:ph idx="1"/>
          </p:nvPr>
        </p:nvSpPr>
        <p:spPr>
          <a:xfrm>
            <a:off x="0" y="1371600"/>
            <a:ext cx="9144000" cy="2743200"/>
          </a:xfrm>
        </p:spPr>
        <p:txBody>
          <a:bodyPr>
            <a:normAutofit/>
          </a:bodyPr>
          <a:lstStyle/>
          <a:p>
            <a:pPr algn="ctr">
              <a:buFont typeface="Arial" charset="0"/>
              <a:buNone/>
            </a:pPr>
            <a:r>
              <a:rPr lang="en-US" sz="4800" baseline="30000" dirty="0" smtClean="0"/>
              <a:t> </a:t>
            </a:r>
            <a:r>
              <a:rPr lang="en-US" sz="4800" dirty="0" smtClean="0"/>
              <a:t>   </a:t>
            </a:r>
            <a:r>
              <a:rPr lang="en-US" sz="4800" dirty="0" smtClean="0">
                <a:solidFill>
                  <a:schemeClr val="bg2">
                    <a:lumMod val="25000"/>
                  </a:schemeClr>
                </a:solidFill>
              </a:rPr>
              <a:t>For the LORD knoweth the way of the righteous: but the way of the ungodly shall perish.</a:t>
            </a:r>
          </a:p>
        </p:txBody>
      </p:sp>
      <p:pic>
        <p:nvPicPr>
          <p:cNvPr id="4" name="Picture 3" descr="Bridge in misty morning.jpg"/>
          <p:cNvPicPr>
            <a:picLocks noChangeAspect="1"/>
          </p:cNvPicPr>
          <p:nvPr/>
        </p:nvPicPr>
        <p:blipFill>
          <a:blip r:embed="rId3" cstate="print"/>
          <a:stretch>
            <a:fillRect/>
          </a:stretch>
        </p:blipFill>
        <p:spPr>
          <a:xfrm>
            <a:off x="0" y="4114800"/>
            <a:ext cx="9144000" cy="210502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4724400"/>
          </a:xfrm>
        </p:spPr>
        <p:txBody>
          <a:bodyPr>
            <a:normAutofit/>
          </a:bodyPr>
          <a:lstStyle/>
          <a:p>
            <a:pPr algn="ctr">
              <a:buFont typeface="Arial" charset="0"/>
              <a:buNone/>
              <a:defRPr/>
            </a:pPr>
            <a:r>
              <a:rPr lang="en-US" sz="3600" dirty="0" smtClean="0"/>
              <a:t>According to the Bible the way of the Righteous is narrow, but the way of the wicked is broad! </a:t>
            </a:r>
          </a:p>
          <a:p>
            <a:pPr algn="ctr">
              <a:buFont typeface="Arial" charset="0"/>
              <a:buNone/>
              <a:defRPr/>
            </a:pPr>
            <a:r>
              <a:rPr lang="en-US" sz="3600" dirty="0" smtClean="0">
                <a:solidFill>
                  <a:srgbClr val="2B4173"/>
                </a:solidFill>
              </a:rPr>
              <a:t>“Enter ye in at the strait [narrow] gate: for wide is the gate, and broad is the way, that leadeth to destruction, and many there be which go in thereat.” </a:t>
            </a:r>
            <a:r>
              <a:rPr lang="en-US" sz="3600" b="1" u="sng" dirty="0" smtClean="0">
                <a:solidFill>
                  <a:srgbClr val="2B4173"/>
                </a:solidFill>
              </a:rPr>
              <a:t>Matt. 7:13</a:t>
            </a:r>
            <a:endParaRPr lang="en-US" sz="3600" b="1" u="sng" dirty="0">
              <a:solidFill>
                <a:srgbClr val="2B4173"/>
              </a:solidFill>
            </a:endParaRPr>
          </a:p>
        </p:txBody>
      </p:sp>
      <p:pic>
        <p:nvPicPr>
          <p:cNvPr id="4" name="Picture 3" descr="one nation under God-One nation without God.jpg"/>
          <p:cNvPicPr>
            <a:picLocks noChangeAspect="1"/>
          </p:cNvPicPr>
          <p:nvPr/>
        </p:nvPicPr>
        <p:blipFill>
          <a:blip r:embed="rId3" cstate="print"/>
          <a:stretch>
            <a:fillRect/>
          </a:stretch>
        </p:blipFill>
        <p:spPr>
          <a:xfrm>
            <a:off x="2209800" y="3962400"/>
            <a:ext cx="4590288" cy="28194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0" y="0"/>
            <a:ext cx="9144000" cy="1219200"/>
          </a:xfrm>
        </p:spPr>
        <p:txBody>
          <a:bodyPr>
            <a:normAutofit fontScale="90000"/>
          </a:bodyPr>
          <a:lstStyle/>
          <a:p>
            <a:pPr algn="ctr"/>
            <a:r>
              <a:rPr lang="en-US" dirty="0" smtClean="0"/>
              <a:t>According to the Bible, the “broad way” that leads to destruction is composed of</a:t>
            </a:r>
          </a:p>
        </p:txBody>
      </p:sp>
      <p:sp>
        <p:nvSpPr>
          <p:cNvPr id="3" name="Content Placeholder 2"/>
          <p:cNvSpPr>
            <a:spLocks noGrp="1"/>
          </p:cNvSpPr>
          <p:nvPr>
            <p:ph sz="half" idx="1"/>
          </p:nvPr>
        </p:nvSpPr>
        <p:spPr>
          <a:xfrm>
            <a:off x="457200" y="1600200"/>
            <a:ext cx="4038600" cy="4724400"/>
          </a:xfrm>
        </p:spPr>
        <p:txBody>
          <a:bodyPr>
            <a:normAutofit fontScale="92500"/>
          </a:bodyPr>
          <a:lstStyle/>
          <a:p>
            <a:pPr>
              <a:buFont typeface="Arial" charset="0"/>
              <a:buNone/>
            </a:pPr>
            <a:r>
              <a:rPr lang="en-US" sz="3200" dirty="0" smtClean="0"/>
              <a:t>The Cults</a:t>
            </a:r>
          </a:p>
          <a:p>
            <a:pPr>
              <a:buFont typeface="Arial" charset="0"/>
              <a:buNone/>
            </a:pPr>
            <a:r>
              <a:rPr lang="en-US" sz="3200" dirty="0" smtClean="0"/>
              <a:t>Hinduism</a:t>
            </a:r>
          </a:p>
          <a:p>
            <a:pPr>
              <a:buFont typeface="Arial" charset="0"/>
              <a:buNone/>
            </a:pPr>
            <a:r>
              <a:rPr lang="en-US" sz="3200" dirty="0" smtClean="0"/>
              <a:t>Buddhism</a:t>
            </a:r>
          </a:p>
          <a:p>
            <a:pPr>
              <a:buFont typeface="Arial" charset="0"/>
              <a:buNone/>
            </a:pPr>
            <a:r>
              <a:rPr lang="en-US" sz="3200" dirty="0" smtClean="0"/>
              <a:t>Humanism</a:t>
            </a:r>
          </a:p>
          <a:p>
            <a:pPr>
              <a:buFont typeface="Arial" charset="0"/>
              <a:buNone/>
            </a:pPr>
            <a:r>
              <a:rPr lang="en-US" sz="3200" dirty="0" smtClean="0"/>
              <a:t>Marxism</a:t>
            </a:r>
          </a:p>
          <a:p>
            <a:pPr>
              <a:buFont typeface="Arial" charset="0"/>
              <a:buNone/>
            </a:pPr>
            <a:r>
              <a:rPr lang="en-US" sz="3200" dirty="0" smtClean="0"/>
              <a:t>Atheism</a:t>
            </a:r>
          </a:p>
          <a:p>
            <a:pPr>
              <a:buFont typeface="Arial" charset="0"/>
              <a:buNone/>
            </a:pPr>
            <a:r>
              <a:rPr lang="en-US" sz="3200" dirty="0" smtClean="0"/>
              <a:t>Islamism</a:t>
            </a:r>
          </a:p>
          <a:p>
            <a:pPr>
              <a:buFont typeface="Arial" charset="0"/>
              <a:buNone/>
            </a:pPr>
            <a:r>
              <a:rPr lang="en-US" sz="3200" dirty="0" smtClean="0"/>
              <a:t>Postmodernism</a:t>
            </a:r>
          </a:p>
          <a:p>
            <a:pPr>
              <a:buFont typeface="Arial" charset="0"/>
              <a:buNone/>
            </a:pPr>
            <a:endParaRPr lang="en-US" sz="3200" dirty="0" smtClean="0"/>
          </a:p>
        </p:txBody>
      </p:sp>
      <p:sp>
        <p:nvSpPr>
          <p:cNvPr id="4" name="Content Placeholder 3"/>
          <p:cNvSpPr>
            <a:spLocks noGrp="1"/>
          </p:cNvSpPr>
          <p:nvPr>
            <p:ph sz="half" idx="2"/>
          </p:nvPr>
        </p:nvSpPr>
        <p:spPr>
          <a:xfrm>
            <a:off x="3962400" y="1600200"/>
            <a:ext cx="5029200" cy="5257800"/>
          </a:xfrm>
        </p:spPr>
        <p:txBody>
          <a:bodyPr>
            <a:normAutofit fontScale="92500"/>
          </a:bodyPr>
          <a:lstStyle/>
          <a:p>
            <a:pPr>
              <a:buFont typeface="Arial" charset="0"/>
              <a:buNone/>
            </a:pPr>
            <a:r>
              <a:rPr lang="en-US" sz="3200" dirty="0" smtClean="0"/>
              <a:t>New Age-Cosmic Humanism</a:t>
            </a:r>
          </a:p>
          <a:p>
            <a:pPr>
              <a:buFont typeface="Arial" charset="0"/>
              <a:buNone/>
            </a:pPr>
            <a:r>
              <a:rPr lang="en-US" sz="3200" dirty="0" smtClean="0"/>
              <a:t>Communism</a:t>
            </a:r>
          </a:p>
          <a:p>
            <a:pPr>
              <a:buFont typeface="Arial" charset="0"/>
              <a:buNone/>
            </a:pPr>
            <a:r>
              <a:rPr lang="en-US" sz="3200" dirty="0" smtClean="0"/>
              <a:t>Shintoism</a:t>
            </a:r>
          </a:p>
          <a:p>
            <a:pPr>
              <a:buFont typeface="Arial" charset="0"/>
              <a:buNone/>
            </a:pPr>
            <a:r>
              <a:rPr lang="en-US" sz="3200" dirty="0" smtClean="0"/>
              <a:t>Agnosticism,</a:t>
            </a:r>
          </a:p>
          <a:p>
            <a:pPr>
              <a:buFont typeface="Arial" charset="0"/>
              <a:buNone/>
            </a:pPr>
            <a:r>
              <a:rPr lang="en-US" sz="3200" dirty="0" smtClean="0"/>
              <a:t>Judaism,  etc…</a:t>
            </a:r>
          </a:p>
          <a:p>
            <a:pPr>
              <a:buFont typeface="Arial" charset="0"/>
              <a:buNone/>
            </a:pPr>
            <a:r>
              <a:rPr lang="en-US" sz="3200" dirty="0" smtClean="0">
                <a:solidFill>
                  <a:schemeClr val="tx1"/>
                </a:solidFill>
              </a:rPr>
              <a:t>    All of the above reject the crucified and resurrected Messiah </a:t>
            </a:r>
            <a:r>
              <a:rPr lang="en-US" sz="3200" dirty="0" err="1" smtClean="0">
                <a:solidFill>
                  <a:schemeClr val="tx1"/>
                </a:solidFill>
              </a:rPr>
              <a:t>Yeshua</a:t>
            </a:r>
            <a:r>
              <a:rPr lang="en-US" sz="3200" dirty="0" smtClean="0">
                <a:solidFill>
                  <a:schemeClr val="tx1"/>
                </a:solidFill>
              </a:rPr>
              <a:t>, Lord Jesus Christ, therefore they are on the Broad Way.</a:t>
            </a:r>
          </a:p>
          <a:p>
            <a:pPr>
              <a:buFont typeface="Arial" charset="0"/>
              <a:buNone/>
            </a:pPr>
            <a:endParaRPr lang="en-US" sz="3200" dirty="0" smtClean="0"/>
          </a:p>
          <a:p>
            <a:pPr>
              <a:buFont typeface="Arial" charset="0"/>
              <a:buNone/>
            </a:pPr>
            <a:endParaRPr lang="en-US"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4000" dirty="0" smtClean="0"/>
              <a:t>According to the Bible there will come someday a world order under one leader that will unify all religions into one, unify all economic systems into one and unify all political systems into  a one world empire.</a:t>
            </a:r>
            <a:endParaRPr lang="en-US"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143000"/>
            <a:ext cx="9144000" cy="4876800"/>
          </a:xfrm>
        </p:spPr>
        <p:txBody>
          <a:bodyPr>
            <a:normAutofit/>
          </a:bodyPr>
          <a:lstStyle/>
          <a:p>
            <a:pPr algn="ctr">
              <a:buFont typeface="Arial" charset="0"/>
              <a:buNone/>
              <a:defRPr/>
            </a:pPr>
            <a:r>
              <a:rPr lang="en-US" dirty="0" smtClean="0"/>
              <a:t>    </a:t>
            </a:r>
            <a:r>
              <a:rPr lang="en-US" sz="3600" dirty="0" smtClean="0"/>
              <a:t>Those on the Broad Way hate the Bible and want to destroy the Truth of the Bible, its principles, its Gospel and its saved Believers (saved by faith in the shed blood, death and resurrection of God the Son, the Lord Jesus Christ).</a:t>
            </a:r>
            <a:r>
              <a:rPr lang="en-US" sz="3600" dirty="0" smtClean="0">
                <a:solidFill>
                  <a:srgbClr val="FFFF00"/>
                </a:solidFill>
              </a:rPr>
              <a:t>   </a:t>
            </a:r>
            <a:endParaRPr lang="en-US" b="1" u="sng" dirty="0">
              <a:solidFill>
                <a:schemeClr val="bg2">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419600"/>
            <a:ext cx="9144000" cy="2438400"/>
          </a:xfrm>
        </p:spPr>
        <p:txBody>
          <a:bodyPr>
            <a:normAutofit lnSpcReduction="10000"/>
          </a:bodyPr>
          <a:lstStyle/>
          <a:p>
            <a:pPr>
              <a:buFont typeface="Arial" charset="0"/>
              <a:buNone/>
              <a:defRPr/>
            </a:pPr>
            <a:r>
              <a:rPr lang="en-US" dirty="0" smtClean="0"/>
              <a:t> </a:t>
            </a:r>
          </a:p>
          <a:p>
            <a:pPr algn="ctr">
              <a:buFont typeface="Arial" charset="0"/>
              <a:buNone/>
              <a:defRPr/>
            </a:pPr>
            <a:r>
              <a:rPr lang="en-US" sz="4000" dirty="0" smtClean="0">
                <a:solidFill>
                  <a:schemeClr val="bg1"/>
                </a:solidFill>
                <a:latin typeface="Franklin Gothic Demi" pitchFamily="34" charset="0"/>
              </a:rPr>
              <a:t>    </a:t>
            </a:r>
            <a:r>
              <a:rPr lang="en-US" sz="4000" u="sng" dirty="0" smtClean="0">
                <a:solidFill>
                  <a:srgbClr val="998FE1"/>
                </a:solidFill>
                <a:effectLst>
                  <a:outerShdw blurRad="38100" dist="38100" dir="2700000" algn="tl">
                    <a:srgbClr val="000000">
                      <a:alpha val="43137"/>
                    </a:srgbClr>
                  </a:outerShdw>
                </a:effectLst>
                <a:latin typeface="Franklin Gothic Demi" pitchFamily="34" charset="0"/>
              </a:rPr>
              <a:t>John 15:18</a:t>
            </a:r>
            <a:r>
              <a:rPr lang="en-US" sz="4000" dirty="0" smtClean="0">
                <a:solidFill>
                  <a:srgbClr val="998FE1"/>
                </a:solidFill>
                <a:effectLst>
                  <a:outerShdw blurRad="38100" dist="38100" dir="2700000" algn="tl">
                    <a:srgbClr val="000000">
                      <a:alpha val="43137"/>
                    </a:srgbClr>
                  </a:outerShdw>
                </a:effectLst>
                <a:latin typeface="Franklin Gothic Demi" pitchFamily="34" charset="0"/>
              </a:rPr>
              <a:t>  Jesus said, ‘If the world hate you, ye know that it hated me before it hated you.’</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ctr">
              <a:defRPr/>
            </a:pPr>
            <a:r>
              <a:rPr lang="en-US" sz="6000" b="1" dirty="0" smtClean="0">
                <a:solidFill>
                  <a:schemeClr val="accent1">
                    <a:lumMod val="75000"/>
                  </a:schemeClr>
                </a:solidFill>
              </a:rPr>
              <a:t>1 John 5:12-13</a:t>
            </a:r>
            <a:endParaRPr lang="en-US" sz="6000" dirty="0">
              <a:solidFill>
                <a:schemeClr val="accent1">
                  <a:lumMod val="75000"/>
                </a:schemeClr>
              </a:solidFill>
            </a:endParaRPr>
          </a:p>
        </p:txBody>
      </p:sp>
      <p:sp>
        <p:nvSpPr>
          <p:cNvPr id="23555" name="Content Placeholder 2"/>
          <p:cNvSpPr>
            <a:spLocks noGrp="1"/>
          </p:cNvSpPr>
          <p:nvPr>
            <p:ph idx="1"/>
          </p:nvPr>
        </p:nvSpPr>
        <p:spPr>
          <a:xfrm>
            <a:off x="0" y="1143000"/>
            <a:ext cx="9144000" cy="5715000"/>
          </a:xfrm>
        </p:spPr>
        <p:txBody>
          <a:bodyPr>
            <a:noAutofit/>
          </a:bodyPr>
          <a:lstStyle/>
          <a:p>
            <a:pPr algn="ctr">
              <a:buFont typeface="Arial" charset="0"/>
              <a:buNone/>
            </a:pPr>
            <a:r>
              <a:rPr lang="en-US" sz="4000" dirty="0" smtClean="0">
                <a:solidFill>
                  <a:schemeClr val="accent1">
                    <a:lumMod val="75000"/>
                  </a:schemeClr>
                </a:solidFill>
              </a:rPr>
              <a:t> “He that hath the Son hath life; </a:t>
            </a:r>
            <a:r>
              <a:rPr lang="en-US" sz="4000" i="1" dirty="0" smtClean="0">
                <a:solidFill>
                  <a:schemeClr val="accent1">
                    <a:lumMod val="75000"/>
                  </a:schemeClr>
                </a:solidFill>
              </a:rPr>
              <a:t>and</a:t>
            </a:r>
            <a:r>
              <a:rPr lang="en-US" sz="4000" dirty="0" smtClean="0">
                <a:solidFill>
                  <a:schemeClr val="accent1">
                    <a:lumMod val="75000"/>
                  </a:schemeClr>
                </a:solidFill>
              </a:rPr>
              <a:t> he that hath not the Son of God hath not life. </a:t>
            </a:r>
            <a:r>
              <a:rPr lang="en-US" sz="4000" baseline="30000" dirty="0" smtClean="0">
                <a:solidFill>
                  <a:schemeClr val="accent1">
                    <a:lumMod val="75000"/>
                  </a:schemeClr>
                </a:solidFill>
              </a:rPr>
              <a:t>13</a:t>
            </a:r>
            <a:r>
              <a:rPr lang="en-US" sz="4000" dirty="0" smtClean="0">
                <a:solidFill>
                  <a:schemeClr val="accent1">
                    <a:lumMod val="75000"/>
                  </a:schemeClr>
                </a:solidFill>
              </a:rPr>
              <a:t>These things have I written unto you that believe on the name of the Son of God;                                                that ye may </a:t>
            </a:r>
            <a:r>
              <a:rPr lang="en-US" sz="4000" b="1" i="1" u="sng" dirty="0" smtClean="0">
                <a:solidFill>
                  <a:schemeClr val="accent1">
                    <a:lumMod val="75000"/>
                  </a:schemeClr>
                </a:solidFill>
              </a:rPr>
              <a:t>know</a:t>
            </a:r>
            <a:r>
              <a:rPr lang="en-US" sz="4000" dirty="0" smtClean="0">
                <a:solidFill>
                  <a:schemeClr val="accent1">
                    <a:lumMod val="75000"/>
                  </a:schemeClr>
                </a:solidFill>
              </a:rPr>
              <a:t> that ye have eternal life, and that ye may believe on                                                    the name of the Son of God.”</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0" y="0"/>
            <a:ext cx="9144000" cy="990600"/>
          </a:xfrm>
        </p:spPr>
        <p:txBody>
          <a:bodyPr>
            <a:noAutofit/>
          </a:bodyPr>
          <a:lstStyle/>
          <a:p>
            <a:pPr algn="ctr"/>
            <a:r>
              <a:rPr lang="en-US" sz="6000" dirty="0" smtClean="0"/>
              <a:t>John 14:6</a:t>
            </a:r>
          </a:p>
        </p:txBody>
      </p:sp>
      <p:sp>
        <p:nvSpPr>
          <p:cNvPr id="24579" name="Content Placeholder 2"/>
          <p:cNvSpPr>
            <a:spLocks noGrp="1"/>
          </p:cNvSpPr>
          <p:nvPr>
            <p:ph idx="1"/>
          </p:nvPr>
        </p:nvSpPr>
        <p:spPr>
          <a:xfrm>
            <a:off x="0" y="1143000"/>
            <a:ext cx="9144000" cy="5715000"/>
          </a:xfrm>
        </p:spPr>
        <p:txBody>
          <a:bodyPr>
            <a:normAutofit/>
          </a:bodyPr>
          <a:lstStyle/>
          <a:p>
            <a:pPr algn="ctr">
              <a:buFont typeface="Arial" charset="0"/>
              <a:buNone/>
            </a:pPr>
            <a:r>
              <a:rPr lang="en-US" sz="4000" baseline="30000" dirty="0" smtClean="0"/>
              <a:t>    “</a:t>
            </a:r>
            <a:r>
              <a:rPr lang="en-US" sz="4000" dirty="0" smtClean="0"/>
              <a:t>Jesus saith unto him, ‘I am the way, the truth, and the life: no man cometh unto the Father, but by me.’” </a:t>
            </a:r>
          </a:p>
          <a:p>
            <a:pPr algn="ctr">
              <a:buFont typeface="Arial" charset="0"/>
              <a:buNone/>
            </a:pPr>
            <a:r>
              <a:rPr lang="en-US" sz="4000" dirty="0" smtClean="0">
                <a:solidFill>
                  <a:schemeClr val="accent2">
                    <a:lumMod val="75000"/>
                  </a:schemeClr>
                </a:solidFill>
              </a:rPr>
              <a:t>True Biblical Christianity is absolutely exclusive—but it is extended to all people because it is God’s will that everyone should come to repentance so that no one will forever perish.        2 Peter 3:9</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4000" b="-4000"/>
          </a:stretch>
        </a:blipFill>
        <a:effectLst/>
      </p:bgPr>
    </p:bg>
    <p:spTree>
      <p:nvGrpSpPr>
        <p:cNvPr id="1" name=""/>
        <p:cNvGrpSpPr/>
        <p:nvPr/>
      </p:nvGrpSpPr>
      <p:grpSpPr>
        <a:xfrm>
          <a:off x="0" y="0"/>
          <a:ext cx="0" cy="0"/>
          <a:chOff x="0" y="0"/>
          <a:chExt cx="0" cy="0"/>
        </a:xfrm>
      </p:grpSpPr>
      <p:sp>
        <p:nvSpPr>
          <p:cNvPr id="25602" name="Content Placeholder 2"/>
          <p:cNvSpPr>
            <a:spLocks noGrp="1"/>
          </p:cNvSpPr>
          <p:nvPr>
            <p:ph idx="1"/>
          </p:nvPr>
        </p:nvSpPr>
        <p:spPr>
          <a:xfrm>
            <a:off x="0" y="762000"/>
            <a:ext cx="9144000" cy="5791200"/>
          </a:xfrm>
        </p:spPr>
        <p:txBody>
          <a:bodyPr>
            <a:normAutofit/>
          </a:bodyPr>
          <a:lstStyle/>
          <a:p>
            <a:pPr algn="ctr">
              <a:buFont typeface="Arial" charset="0"/>
              <a:buNone/>
            </a:pPr>
            <a:r>
              <a:rPr lang="en-US" sz="4000" dirty="0" smtClean="0">
                <a:solidFill>
                  <a:srgbClr val="FFCC99"/>
                </a:solidFill>
                <a:effectLst>
                  <a:outerShdw blurRad="38100" dist="38100" dir="2700000" algn="tl">
                    <a:srgbClr val="000000">
                      <a:alpha val="43137"/>
                    </a:srgbClr>
                  </a:outerShdw>
                </a:effectLst>
                <a:latin typeface="Franklin Gothic Demi" pitchFamily="34" charset="0"/>
              </a:rPr>
              <a:t>    </a:t>
            </a:r>
            <a:r>
              <a:rPr lang="en-US" sz="6000" dirty="0" smtClean="0">
                <a:solidFill>
                  <a:srgbClr val="FFCC99"/>
                </a:solidFill>
                <a:effectLst>
                  <a:outerShdw blurRad="38100" dist="38100" dir="2700000" algn="tl">
                    <a:srgbClr val="000000">
                      <a:alpha val="43137"/>
                    </a:srgbClr>
                  </a:outerShdw>
                </a:effectLst>
                <a:latin typeface="Franklin Gothic Demi" pitchFamily="34" charset="0"/>
              </a:rPr>
              <a:t>How might the Christianity of the western world be compromised and neutralized?</a:t>
            </a:r>
            <a:endParaRPr lang="en-US" sz="4000" dirty="0" smtClean="0">
              <a:solidFill>
                <a:srgbClr val="FFCC99"/>
              </a:solidFill>
              <a:effectLst>
                <a:outerShdw blurRad="38100" dist="38100" dir="2700000" algn="tl">
                  <a:srgbClr val="000000">
                    <a:alpha val="43137"/>
                  </a:srgbClr>
                </a:outerShdw>
              </a:effectLst>
              <a:latin typeface="Franklin Gothic Demi"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0"/>
            <a:ext cx="6629400" cy="1143000"/>
          </a:xfrm>
        </p:spPr>
        <p:txBody>
          <a:bodyPr>
            <a:normAutofit/>
          </a:bodyPr>
          <a:lstStyle/>
          <a:p>
            <a:r>
              <a:rPr lang="en-US" sz="4800" dirty="0" smtClean="0">
                <a:solidFill>
                  <a:schemeClr val="accent6">
                    <a:lumMod val="50000"/>
                  </a:schemeClr>
                </a:solidFill>
              </a:rPr>
              <a:t>Daniel Webster, </a:t>
            </a:r>
            <a:r>
              <a:rPr lang="en-US" sz="4400" dirty="0" smtClean="0">
                <a:solidFill>
                  <a:schemeClr val="accent6">
                    <a:lumMod val="50000"/>
                  </a:schemeClr>
                </a:solidFill>
              </a:rPr>
              <a:t>1823</a:t>
            </a:r>
            <a:endParaRPr lang="en-US" sz="4800" dirty="0" smtClean="0">
              <a:solidFill>
                <a:schemeClr val="accent6">
                  <a:lumMod val="50000"/>
                </a:schemeClr>
              </a:solidFill>
            </a:endParaRPr>
          </a:p>
        </p:txBody>
      </p:sp>
      <p:sp>
        <p:nvSpPr>
          <p:cNvPr id="26627" name="Content Placeholder 2"/>
          <p:cNvSpPr>
            <a:spLocks noGrp="1"/>
          </p:cNvSpPr>
          <p:nvPr>
            <p:ph idx="1"/>
          </p:nvPr>
        </p:nvSpPr>
        <p:spPr>
          <a:xfrm>
            <a:off x="0" y="1143000"/>
            <a:ext cx="7086600" cy="5638800"/>
          </a:xfrm>
        </p:spPr>
        <p:txBody>
          <a:bodyPr>
            <a:noAutofit/>
          </a:bodyPr>
          <a:lstStyle/>
          <a:p>
            <a:pPr algn="ctr">
              <a:buFont typeface="Arial" charset="0"/>
              <a:buNone/>
            </a:pPr>
            <a:r>
              <a:rPr lang="en-US" sz="5300" dirty="0" smtClean="0">
                <a:solidFill>
                  <a:schemeClr val="accent6">
                    <a:lumMod val="50000"/>
                  </a:schemeClr>
                </a:solidFill>
              </a:rPr>
              <a:t>“If truth be not diffused, error will be; if God and His word are not known and received, the devil and his works will gain ascendancy”</a:t>
            </a:r>
          </a:p>
        </p:txBody>
      </p:sp>
      <p:pic>
        <p:nvPicPr>
          <p:cNvPr id="4" name="Picture 3" descr="Daniel Webster in color.jpg"/>
          <p:cNvPicPr>
            <a:picLocks noChangeAspect="1"/>
          </p:cNvPicPr>
          <p:nvPr/>
        </p:nvPicPr>
        <p:blipFill>
          <a:blip r:embed="rId3" cstate="print"/>
          <a:stretch>
            <a:fillRect/>
          </a:stretch>
        </p:blipFill>
        <p:spPr>
          <a:xfrm>
            <a:off x="6437242" y="0"/>
            <a:ext cx="2706757" cy="3276600"/>
          </a:xfrm>
          <a:prstGeom prst="ellipse">
            <a:avLst/>
          </a:prstGeom>
          <a:ln>
            <a:noFill/>
          </a:ln>
          <a:effectLst>
            <a:softEdge rad="112500"/>
          </a:effec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0"/>
            <a:ext cx="8686800" cy="1295400"/>
          </a:xfrm>
        </p:spPr>
        <p:txBody>
          <a:bodyPr>
            <a:normAutofit/>
          </a:bodyPr>
          <a:lstStyle/>
          <a:p>
            <a:pPr algn="ctr"/>
            <a:r>
              <a:rPr lang="en-US" sz="5400" dirty="0" smtClean="0"/>
              <a:t>What is the plan?</a:t>
            </a:r>
            <a:endParaRPr lang="en-US" sz="5400" dirty="0"/>
          </a:p>
        </p:txBody>
      </p:sp>
      <p:sp>
        <p:nvSpPr>
          <p:cNvPr id="27650" name="Content Placeholder 2"/>
          <p:cNvSpPr>
            <a:spLocks noGrp="1"/>
          </p:cNvSpPr>
          <p:nvPr>
            <p:ph idx="1"/>
          </p:nvPr>
        </p:nvSpPr>
        <p:spPr>
          <a:xfrm>
            <a:off x="0" y="1143000"/>
            <a:ext cx="8991600" cy="3170238"/>
          </a:xfrm>
        </p:spPr>
        <p:txBody>
          <a:bodyPr>
            <a:normAutofit/>
          </a:bodyPr>
          <a:lstStyle/>
          <a:p>
            <a:pPr algn="ctr">
              <a:buNone/>
            </a:pPr>
            <a:r>
              <a:rPr lang="en-US" sz="4400" dirty="0" smtClean="0"/>
              <a:t>What appears to be the major parts of the devil’s plan to destroy Western Christianity and gain ascendancy in the free world?</a:t>
            </a:r>
          </a:p>
        </p:txBody>
      </p:sp>
      <p:pic>
        <p:nvPicPr>
          <p:cNvPr id="4" name="Picture 3" descr="world-currency from Dark Government.jpg"/>
          <p:cNvPicPr>
            <a:picLocks noChangeAspect="1"/>
          </p:cNvPicPr>
          <p:nvPr/>
        </p:nvPicPr>
        <p:blipFill>
          <a:blip r:embed="rId3" cstate="print"/>
          <a:stretch>
            <a:fillRect/>
          </a:stretch>
        </p:blipFill>
        <p:spPr>
          <a:xfrm>
            <a:off x="3124200" y="4000500"/>
            <a:ext cx="2857500" cy="2857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p:cNvSpPr>
            <a:spLocks noGrp="1"/>
          </p:cNvSpPr>
          <p:nvPr>
            <p:ph idx="1"/>
          </p:nvPr>
        </p:nvSpPr>
        <p:spPr>
          <a:xfrm>
            <a:off x="0" y="1143000"/>
            <a:ext cx="9144000" cy="2819400"/>
          </a:xfrm>
        </p:spPr>
        <p:txBody>
          <a:bodyPr>
            <a:noAutofit/>
          </a:bodyPr>
          <a:lstStyle/>
          <a:p>
            <a:pPr algn="ctr">
              <a:buNone/>
            </a:pPr>
            <a:r>
              <a:rPr lang="en-US" sz="3500" dirty="0" smtClean="0"/>
              <a:t>  One part of the devil’s plan is to destroy the authority of the Bible by getting rid of Jesus and calling the early chapters of Genesis a poetical story, allegory, symbol, or myth.</a:t>
            </a:r>
          </a:p>
        </p:txBody>
      </p:sp>
      <p:sp>
        <p:nvSpPr>
          <p:cNvPr id="3" name="Title 2"/>
          <p:cNvSpPr>
            <a:spLocks noGrp="1"/>
          </p:cNvSpPr>
          <p:nvPr>
            <p:ph type="title"/>
          </p:nvPr>
        </p:nvSpPr>
        <p:spPr>
          <a:xfrm>
            <a:off x="304800" y="0"/>
            <a:ext cx="8686800" cy="1295400"/>
          </a:xfrm>
        </p:spPr>
        <p:txBody>
          <a:bodyPr>
            <a:normAutofit/>
          </a:bodyPr>
          <a:lstStyle/>
          <a:p>
            <a:pPr algn="ctr"/>
            <a:r>
              <a:rPr lang="en-US" sz="5400" dirty="0" smtClean="0"/>
              <a:t>What is the plan?</a:t>
            </a:r>
            <a:endParaRPr lang="en-US" sz="5400" dirty="0"/>
          </a:p>
        </p:txBody>
      </p:sp>
      <p:pic>
        <p:nvPicPr>
          <p:cNvPr id="4" name="Picture 3" descr="AiG-Authority of Biblical principles compromised.jpg"/>
          <p:cNvPicPr>
            <a:picLocks noChangeAspect="1"/>
          </p:cNvPicPr>
          <p:nvPr/>
        </p:nvPicPr>
        <p:blipFill>
          <a:blip r:embed="rId3" cstate="print"/>
          <a:stretch>
            <a:fillRect/>
          </a:stretch>
        </p:blipFill>
        <p:spPr>
          <a:xfrm>
            <a:off x="2209800" y="3409379"/>
            <a:ext cx="4582886" cy="344862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0" y="0"/>
            <a:ext cx="9144000" cy="1676400"/>
          </a:xfrm>
        </p:spPr>
        <p:txBody>
          <a:bodyPr>
            <a:noAutofit/>
          </a:bodyPr>
          <a:lstStyle/>
          <a:p>
            <a:pPr algn="ctr" eaLnBrk="1" hangingPunct="1"/>
            <a:r>
              <a:rPr lang="en-US" sz="3200" b="1" dirty="0" smtClean="0">
                <a:solidFill>
                  <a:srgbClr val="2B4173"/>
                </a:solidFill>
              </a:rPr>
              <a:t>THE FOUNDATIONAL BATTLE OF CREATION VS EVOLUTION IS REALLY THE BATTLE FOR THE GOSPEL.</a:t>
            </a:r>
          </a:p>
        </p:txBody>
      </p:sp>
      <p:sp>
        <p:nvSpPr>
          <p:cNvPr id="29699" name="Rectangle 3"/>
          <p:cNvSpPr>
            <a:spLocks noGrp="1" noChangeArrowheads="1"/>
          </p:cNvSpPr>
          <p:nvPr>
            <p:ph idx="1"/>
          </p:nvPr>
        </p:nvSpPr>
        <p:spPr>
          <a:xfrm>
            <a:off x="0" y="1600200"/>
            <a:ext cx="9144000" cy="5257800"/>
          </a:xfrm>
        </p:spPr>
        <p:txBody>
          <a:bodyPr/>
          <a:lstStyle/>
          <a:p>
            <a:pPr eaLnBrk="1" hangingPunct="1">
              <a:buNone/>
            </a:pPr>
            <a:r>
              <a:rPr lang="en-US" dirty="0" smtClean="0"/>
              <a:t>  </a:t>
            </a:r>
            <a:r>
              <a:rPr lang="en-US" sz="3600" dirty="0" smtClean="0"/>
              <a:t>G. Richard Bozarth writes </a:t>
            </a:r>
            <a:r>
              <a:rPr lang="en-US" sz="2400" dirty="0" smtClean="0"/>
              <a:t>(“The Meaning of Evolution,” </a:t>
            </a:r>
            <a:r>
              <a:rPr lang="en-US" sz="2400" i="1" dirty="0" smtClean="0"/>
              <a:t>American Atheist</a:t>
            </a:r>
            <a:r>
              <a:rPr lang="en-US" sz="2400" dirty="0" smtClean="0"/>
              <a:t>, Sept. 20, 1979, p. 30): </a:t>
            </a:r>
            <a:endParaRPr lang="en-US" sz="2000" dirty="0" smtClean="0"/>
          </a:p>
          <a:p>
            <a:pPr algn="ctr" eaLnBrk="1" hangingPunct="1">
              <a:buNone/>
            </a:pPr>
            <a:r>
              <a:rPr lang="en-US" dirty="0" smtClean="0"/>
              <a:t>“Christianity has fought, still fights, and will fight science to the desperate end over evolution because evolution destroys utterly and finally the very reason Jesus’ earthly life was supposedly made necessary. Destroy Adam and Eve and the original sin, and in the rubble you will find the sorry remains of the [S]on of [G]od.</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5" name="Rectangle 3"/>
          <p:cNvSpPr>
            <a:spLocks noGrp="1" noChangeArrowheads="1"/>
          </p:cNvSpPr>
          <p:nvPr>
            <p:ph idx="1"/>
          </p:nvPr>
        </p:nvSpPr>
        <p:spPr>
          <a:xfrm>
            <a:off x="0" y="1219200"/>
            <a:ext cx="9144000" cy="4860925"/>
          </a:xfrm>
        </p:spPr>
        <p:txBody>
          <a:bodyPr>
            <a:normAutofit/>
          </a:bodyPr>
          <a:lstStyle/>
          <a:p>
            <a:pPr algn="ctr" eaLnBrk="1" hangingPunct="1">
              <a:lnSpc>
                <a:spcPct val="90000"/>
              </a:lnSpc>
              <a:buFontTx/>
              <a:buNone/>
              <a:defRPr/>
            </a:pPr>
            <a:r>
              <a:rPr lang="en-US" sz="4000" dirty="0" smtClean="0"/>
              <a:t>  </a:t>
            </a:r>
            <a:r>
              <a:rPr lang="en-US" dirty="0" smtClean="0"/>
              <a:t>If Jesus was not the [R]edeemer that died for our sins, and this is what evolution means, then Christianity is nothing.”</a:t>
            </a:r>
          </a:p>
          <a:p>
            <a:pPr algn="ctr" eaLnBrk="1" hangingPunct="1">
              <a:lnSpc>
                <a:spcPct val="90000"/>
              </a:lnSpc>
              <a:buFontTx/>
              <a:buNone/>
              <a:defRPr/>
            </a:pPr>
            <a:r>
              <a:rPr lang="en-US" dirty="0" smtClean="0"/>
              <a:t>					    ~G. Richard Bozarth</a:t>
            </a:r>
          </a:p>
          <a:p>
            <a:pPr algn="ctr" eaLnBrk="1" hangingPunct="1">
              <a:lnSpc>
                <a:spcPct val="90000"/>
              </a:lnSpc>
              <a:buFontTx/>
              <a:buNone/>
              <a:defRPr/>
            </a:pPr>
            <a:r>
              <a:rPr lang="en-US" sz="4000" dirty="0" smtClean="0">
                <a:solidFill>
                  <a:srgbClr val="C00000"/>
                </a:solidFill>
                <a:effectLst>
                  <a:outerShdw blurRad="38100" dist="38100" dir="2700000" algn="tl">
                    <a:srgbClr val="1F497D"/>
                  </a:outerShdw>
                </a:effectLst>
              </a:rPr>
              <a:t>     </a:t>
            </a:r>
            <a:r>
              <a:rPr lang="en-US" sz="4000" b="1" dirty="0" smtClean="0">
                <a:solidFill>
                  <a:srgbClr val="C00000"/>
                </a:solidFill>
                <a:effectLst>
                  <a:outerShdw blurRad="38100" dist="38100" dir="2700000" algn="tl">
                    <a:srgbClr val="FFFFFF"/>
                  </a:outerShdw>
                </a:effectLst>
              </a:rPr>
              <a:t>Atheist Bozarth understands this issue much better than the average Christian!</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95400"/>
            <a:ext cx="8686800" cy="838200"/>
          </a:xfrm>
        </p:spPr>
        <p:txBody>
          <a:bodyPr>
            <a:normAutofit/>
          </a:bodyPr>
          <a:lstStyle/>
          <a:p>
            <a:r>
              <a:rPr lang="en-US" sz="4400"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IN THE LAST DAYS THERE WILL BE:</a:t>
            </a:r>
            <a:endParaRPr lang="en-US" sz="4400" dirty="0">
              <a:solidFill>
                <a:srgbClr val="FF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304800" y="2392362"/>
            <a:ext cx="8686800" cy="2408238"/>
          </a:xfrm>
        </p:spPr>
        <p:txBody>
          <a:bodyPr>
            <a:normAutofit/>
          </a:bodyPr>
          <a:lstStyle/>
          <a:p>
            <a:r>
              <a:rPr lang="en-US" sz="4000" dirty="0" smtClean="0"/>
              <a:t>A one world religious  system</a:t>
            </a:r>
          </a:p>
          <a:p>
            <a:r>
              <a:rPr lang="en-US" sz="4000" dirty="0" smtClean="0"/>
              <a:t>A one world economic system</a:t>
            </a:r>
          </a:p>
          <a:p>
            <a:r>
              <a:rPr lang="en-US" sz="4000" dirty="0" smtClean="0"/>
              <a:t>A one world political system.</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066800"/>
            <a:ext cx="9144000" cy="5791200"/>
          </a:xfrm>
        </p:spPr>
        <p:txBody>
          <a:bodyPr>
            <a:normAutofit/>
          </a:bodyPr>
          <a:lstStyle/>
          <a:p>
            <a:pPr>
              <a:buFont typeface="Wingdings" pitchFamily="2" charset="2"/>
              <a:buChar char="ü"/>
            </a:pPr>
            <a:r>
              <a:rPr lang="en-US" dirty="0" smtClean="0"/>
              <a:t>    If Genesis is not true history then Jesus is not the Creator.</a:t>
            </a:r>
          </a:p>
          <a:p>
            <a:pPr>
              <a:buFont typeface="Wingdings" pitchFamily="2" charset="2"/>
              <a:buChar char="ü"/>
            </a:pPr>
            <a:r>
              <a:rPr lang="en-US" dirty="0" smtClean="0"/>
              <a:t>    If Jesus is not the Creator then He would not have the authority or the right to be the Savior.</a:t>
            </a:r>
          </a:p>
          <a:p>
            <a:pPr>
              <a:buFont typeface="Wingdings" pitchFamily="2" charset="2"/>
              <a:buChar char="ü"/>
            </a:pPr>
            <a:r>
              <a:rPr lang="en-US" dirty="0" smtClean="0"/>
              <a:t>    If Jesus is not the Savior, then He cannot be the righteous Judge of mankind.</a:t>
            </a:r>
          </a:p>
          <a:p>
            <a:pPr>
              <a:buFont typeface="Wingdings" pitchFamily="2" charset="2"/>
              <a:buChar char="ü"/>
            </a:pPr>
            <a:r>
              <a:rPr lang="en-US" dirty="0" smtClean="0"/>
              <a:t>    If Jesus is not the Judge, then there is no Judge and whoever has the most power rules!</a:t>
            </a:r>
          </a:p>
          <a:p>
            <a:pPr>
              <a:buFont typeface="Wingdings" pitchFamily="2" charset="2"/>
              <a:buChar char="ü"/>
            </a:pPr>
            <a:r>
              <a:rPr lang="en-US" b="1" dirty="0" smtClean="0">
                <a:solidFill>
                  <a:srgbClr val="FF0000"/>
                </a:solidFill>
                <a:effectLst>
                  <a:outerShdw blurRad="38100" dist="38100" dir="2700000" algn="tl">
                    <a:srgbClr val="000000">
                      <a:alpha val="43137"/>
                    </a:srgbClr>
                  </a:outerShdw>
                </a:effectLst>
              </a:rPr>
              <a:t>    If whoever has the most power rules a two class society results=the elites and the slaves!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32802" name="Picture 2" descr="C:\Documents and Settings\Jenna Dee\Desktop\Taryn's Powerpoint Picture Resource\Socialism-Any government that can take everything.jpg"/>
          <p:cNvPicPr>
            <a:picLocks noChangeAspect="1" noChangeArrowheads="1"/>
          </p:cNvPicPr>
          <p:nvPr/>
        </p:nvPicPr>
        <p:blipFill>
          <a:blip r:embed="rId3" cstate="print"/>
          <a:srcRect/>
          <a:stretch>
            <a:fillRect/>
          </a:stretch>
        </p:blipFill>
        <p:spPr bwMode="auto">
          <a:xfrm>
            <a:off x="457200" y="198120"/>
            <a:ext cx="8153400" cy="6522720"/>
          </a:xfrm>
          <a:prstGeom prst="rect">
            <a:avLst/>
          </a:prstGeom>
          <a:noFill/>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Abraham Lincoln said this:</a:t>
            </a:r>
            <a:endParaRPr lang="en-US" dirty="0"/>
          </a:p>
        </p:txBody>
      </p:sp>
      <p:sp>
        <p:nvSpPr>
          <p:cNvPr id="3" name="Content Placeholder 2"/>
          <p:cNvSpPr>
            <a:spLocks noGrp="1"/>
          </p:cNvSpPr>
          <p:nvPr>
            <p:ph idx="1"/>
          </p:nvPr>
        </p:nvSpPr>
        <p:spPr>
          <a:xfrm>
            <a:off x="0" y="1600200"/>
            <a:ext cx="9144000" cy="4525963"/>
          </a:xfrm>
        </p:spPr>
        <p:txBody>
          <a:bodyPr>
            <a:normAutofit lnSpcReduction="10000"/>
          </a:bodyPr>
          <a:lstStyle/>
          <a:p>
            <a:r>
              <a:rPr lang="en-US" dirty="0" smtClean="0"/>
              <a:t>“You cannot help the poor by destroying the rich.</a:t>
            </a:r>
          </a:p>
          <a:p>
            <a:r>
              <a:rPr lang="en-US" dirty="0" smtClean="0"/>
              <a:t>You cannot strengthen the weak by weakening the strong.</a:t>
            </a:r>
          </a:p>
          <a:p>
            <a:r>
              <a:rPr lang="en-US" dirty="0" smtClean="0"/>
              <a:t>You cannot bring about prosperity by discouraging thrift.</a:t>
            </a:r>
          </a:p>
          <a:p>
            <a:r>
              <a:rPr lang="en-US" dirty="0" smtClean="0"/>
              <a:t>You cannot lift the wage earner up by pulling </a:t>
            </a:r>
            <a:r>
              <a:rPr lang="en-US" smtClean="0"/>
              <a:t>the wage payer down</a:t>
            </a:r>
            <a:r>
              <a:rPr lang="en-US" dirty="0" smtClean="0"/>
              <a:t>.</a:t>
            </a:r>
          </a:p>
          <a:p>
            <a:r>
              <a:rPr lang="en-US" dirty="0" smtClean="0"/>
              <a:t>You cannot further the brotherhood of man by inciting class hatred.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1143000"/>
          </a:xfrm>
        </p:spPr>
        <p:txBody>
          <a:bodyPr/>
          <a:lstStyle/>
          <a:p>
            <a:r>
              <a:rPr lang="en-US" dirty="0" smtClean="0"/>
              <a:t>Abraham Lincoln said this:</a:t>
            </a:r>
            <a:endParaRPr lang="en-US" dirty="0"/>
          </a:p>
        </p:txBody>
      </p:sp>
      <p:sp>
        <p:nvSpPr>
          <p:cNvPr id="3" name="Content Placeholder 2"/>
          <p:cNvSpPr>
            <a:spLocks noGrp="1"/>
          </p:cNvSpPr>
          <p:nvPr>
            <p:ph idx="1"/>
          </p:nvPr>
        </p:nvSpPr>
        <p:spPr>
          <a:xfrm>
            <a:off x="0" y="1905000"/>
            <a:ext cx="9144000" cy="3886200"/>
          </a:xfrm>
        </p:spPr>
        <p:txBody>
          <a:bodyPr/>
          <a:lstStyle/>
          <a:p>
            <a:r>
              <a:rPr lang="en-US" dirty="0" smtClean="0"/>
              <a:t>You cannot build character and courage by taking away people’s initiative and independence.</a:t>
            </a:r>
          </a:p>
          <a:p>
            <a:r>
              <a:rPr lang="en-US" dirty="0" smtClean="0"/>
              <a:t>You cannot help people permanently by doing for them what they could and should do for themselves.”</a:t>
            </a:r>
          </a:p>
          <a:p>
            <a:r>
              <a:rPr lang="en-US" sz="3600" b="1" dirty="0" smtClean="0">
                <a:solidFill>
                  <a:srgbClr val="FF0000"/>
                </a:solidFill>
                <a:effectLst>
                  <a:outerShdw blurRad="38100" dist="38100" dir="2700000" algn="tl">
                    <a:srgbClr val="000000">
                      <a:alpha val="43137"/>
                    </a:srgbClr>
                  </a:outerShdw>
                </a:effectLst>
              </a:rPr>
              <a:t>It is obvious that Abraham Lincoln understood the evils of a socialistic system!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304800" y="838200"/>
            <a:ext cx="5181600" cy="6019799"/>
          </a:xfrm>
        </p:spPr>
        <p:txBody>
          <a:bodyPr>
            <a:normAutofit/>
          </a:bodyPr>
          <a:lstStyle/>
          <a:p>
            <a:endParaRPr lang="en-US" dirty="0" smtClean="0"/>
          </a:p>
          <a:p>
            <a:pPr algn="ctr">
              <a:buFont typeface="Arial" charset="0"/>
              <a:buNone/>
            </a:pPr>
            <a:r>
              <a:rPr lang="en-US" sz="4800" dirty="0" smtClean="0">
                <a:solidFill>
                  <a:srgbClr val="C00000"/>
                </a:solidFill>
              </a:rPr>
              <a:t>George Orwell: “Those who control language and manipulate key phrases can control policy.”</a:t>
            </a:r>
          </a:p>
        </p:txBody>
      </p:sp>
      <p:pic>
        <p:nvPicPr>
          <p:cNvPr id="3" name="Picture 2" descr="george Orwell-Time Magazine cover.jpg"/>
          <p:cNvPicPr>
            <a:picLocks noChangeAspect="1"/>
          </p:cNvPicPr>
          <p:nvPr/>
        </p:nvPicPr>
        <p:blipFill>
          <a:blip r:embed="rId3" cstate="print"/>
          <a:stretch>
            <a:fillRect/>
          </a:stretch>
        </p:blipFill>
        <p:spPr>
          <a:xfrm>
            <a:off x="6172200" y="2590800"/>
            <a:ext cx="1981200" cy="2615184"/>
          </a:xfrm>
          <a:prstGeom prst="rect">
            <a:avLst/>
          </a:prstGeom>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274638"/>
            <a:ext cx="8229600" cy="941387"/>
          </a:xfrm>
        </p:spPr>
        <p:txBody>
          <a:bodyPr/>
          <a:lstStyle/>
          <a:p>
            <a:r>
              <a:rPr lang="en-US" dirty="0">
                <a:solidFill>
                  <a:schemeClr val="tx1"/>
                </a:solidFill>
              </a:rPr>
              <a:t>POSTMODERNISTS CLAIM:</a:t>
            </a:r>
          </a:p>
        </p:txBody>
      </p:sp>
      <p:sp>
        <p:nvSpPr>
          <p:cNvPr id="73731" name="Rectangle 3"/>
          <p:cNvSpPr>
            <a:spLocks noGrp="1" noChangeArrowheads="1"/>
          </p:cNvSpPr>
          <p:nvPr>
            <p:ph type="body" idx="1"/>
          </p:nvPr>
        </p:nvSpPr>
        <p:spPr>
          <a:xfrm>
            <a:off x="0" y="1295400"/>
            <a:ext cx="9144000" cy="5257800"/>
          </a:xfrm>
        </p:spPr>
        <p:txBody>
          <a:bodyPr/>
          <a:lstStyle/>
          <a:p>
            <a:pPr algn="ctr">
              <a:lnSpc>
                <a:spcPct val="90000"/>
              </a:lnSpc>
            </a:pPr>
            <a:r>
              <a:rPr lang="en-US" dirty="0"/>
              <a:t>There are no “truths” which apply to all of us.</a:t>
            </a:r>
          </a:p>
          <a:p>
            <a:pPr algn="ctr">
              <a:lnSpc>
                <a:spcPct val="90000"/>
              </a:lnSpc>
            </a:pPr>
            <a:r>
              <a:rPr lang="en-US" dirty="0"/>
              <a:t>There are no absolute moral standards.</a:t>
            </a:r>
          </a:p>
          <a:p>
            <a:pPr algn="ctr">
              <a:lnSpc>
                <a:spcPct val="90000"/>
              </a:lnSpc>
            </a:pPr>
            <a:r>
              <a:rPr lang="en-US" dirty="0"/>
              <a:t>There are no absolute ethical concerns.</a:t>
            </a:r>
          </a:p>
          <a:p>
            <a:pPr algn="ctr">
              <a:lnSpc>
                <a:spcPct val="90000"/>
              </a:lnSpc>
            </a:pPr>
            <a:r>
              <a:rPr lang="en-US" dirty="0"/>
              <a:t>There is no God.</a:t>
            </a:r>
          </a:p>
          <a:p>
            <a:pPr algn="ctr">
              <a:lnSpc>
                <a:spcPct val="90000"/>
              </a:lnSpc>
            </a:pPr>
            <a:r>
              <a:rPr lang="en-US" dirty="0"/>
              <a:t>There are personal opinions.</a:t>
            </a:r>
          </a:p>
          <a:p>
            <a:pPr algn="ctr">
              <a:lnSpc>
                <a:spcPct val="90000"/>
              </a:lnSpc>
            </a:pPr>
            <a:r>
              <a:rPr lang="en-US" dirty="0"/>
              <a:t>There are personal perspectives.</a:t>
            </a:r>
          </a:p>
          <a:p>
            <a:pPr algn="ctr">
              <a:lnSpc>
                <a:spcPct val="90000"/>
              </a:lnSpc>
            </a:pPr>
            <a:r>
              <a:rPr lang="en-US" dirty="0"/>
              <a:t>See the writings of Nietzsche, Derrida, </a:t>
            </a:r>
            <a:r>
              <a:rPr lang="en-US" dirty="0" err="1"/>
              <a:t>Lyotard</a:t>
            </a:r>
            <a:r>
              <a:rPr lang="en-US" dirty="0"/>
              <a:t>, </a:t>
            </a:r>
            <a:r>
              <a:rPr lang="en-US" dirty="0" err="1"/>
              <a:t>Ricouer</a:t>
            </a:r>
            <a:r>
              <a:rPr lang="en-US" dirty="0"/>
              <a:t>, Foucault, </a:t>
            </a:r>
            <a:r>
              <a:rPr lang="en-US" dirty="0" err="1"/>
              <a:t>Rorty</a:t>
            </a:r>
            <a:r>
              <a:rPr lang="en-US" dirty="0"/>
              <a:t>, </a:t>
            </a:r>
            <a:r>
              <a:rPr lang="en-US" dirty="0" err="1"/>
              <a:t>Baudrillard</a:t>
            </a:r>
            <a:r>
              <a:rPr lang="en-US" dirty="0"/>
              <a:t>, etc.</a:t>
            </a:r>
          </a:p>
          <a:p>
            <a:pPr algn="ctr">
              <a:lnSpc>
                <a:spcPct val="90000"/>
              </a:lnSpc>
            </a:pPr>
            <a:r>
              <a:rPr lang="en-US" dirty="0">
                <a:solidFill>
                  <a:schemeClr val="tx1"/>
                </a:solidFill>
              </a:rPr>
              <a:t>Most Postmodernist thinkers are/were disillusioned Marxists.</a:t>
            </a: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274638"/>
            <a:ext cx="9144000" cy="1143000"/>
          </a:xfrm>
        </p:spPr>
        <p:txBody>
          <a:bodyPr>
            <a:normAutofit fontScale="90000"/>
          </a:bodyPr>
          <a:lstStyle/>
          <a:p>
            <a:r>
              <a:rPr lang="en-US" sz="3600" b="1">
                <a:effectLst>
                  <a:outerShdw blurRad="38100" dist="38100" dir="2700000" algn="tl">
                    <a:srgbClr val="FFFFFF"/>
                  </a:outerShdw>
                </a:effectLst>
              </a:rPr>
              <a:t>MARXISTS AND POSTMODERNISTS ARE ATHEISTS.</a:t>
            </a:r>
          </a:p>
        </p:txBody>
      </p:sp>
      <p:sp>
        <p:nvSpPr>
          <p:cNvPr id="167939" name="Rectangle 3"/>
          <p:cNvSpPr>
            <a:spLocks noGrp="1" noChangeArrowheads="1"/>
          </p:cNvSpPr>
          <p:nvPr>
            <p:ph type="body" idx="1"/>
          </p:nvPr>
        </p:nvSpPr>
        <p:spPr>
          <a:xfrm>
            <a:off x="0" y="1600200"/>
            <a:ext cx="9144000" cy="5257800"/>
          </a:xfrm>
        </p:spPr>
        <p:txBody>
          <a:bodyPr/>
          <a:lstStyle/>
          <a:p>
            <a:r>
              <a:rPr lang="en-US"/>
              <a:t>“Atheism is the theological belief that there is no God, no supernatural Creator, no Divine moral law giver, and no ultimate Judge of man’s actions. It is the theological backbone of not only Secular Humanism and Marxism, but it is also the predominant theological view of classical Postmodernism”  </a:t>
            </a:r>
            <a:r>
              <a:rPr lang="en-US" sz="2400">
                <a:solidFill>
                  <a:schemeClr val="hlink"/>
                </a:solidFill>
                <a:effectLst>
                  <a:outerShdw blurRad="38100" dist="38100" dir="2700000" algn="tl">
                    <a:srgbClr val="FFFFFF"/>
                  </a:outerShdw>
                </a:effectLst>
              </a:rPr>
              <a:t>(David Noebel, </a:t>
            </a:r>
            <a:r>
              <a:rPr lang="en-US" sz="2400" i="1">
                <a:solidFill>
                  <a:schemeClr val="hlink"/>
                </a:solidFill>
                <a:effectLst>
                  <a:outerShdw blurRad="38100" dist="38100" dir="2700000" algn="tl">
                    <a:srgbClr val="FFFFFF"/>
                  </a:outerShdw>
                </a:effectLst>
              </a:rPr>
              <a:t>Understanding the Times</a:t>
            </a:r>
            <a:r>
              <a:rPr lang="en-US" sz="2400">
                <a:solidFill>
                  <a:schemeClr val="hlink"/>
                </a:solidFill>
                <a:effectLst>
                  <a:outerShdw blurRad="38100" dist="38100" dir="2700000" algn="tl">
                    <a:srgbClr val="FFFFFF"/>
                  </a:outerShdw>
                </a:effectLst>
              </a:rPr>
              <a:t>, p. 77).</a:t>
            </a:r>
            <a:r>
              <a:rPr lang="en-US"/>
              <a:t>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274638"/>
            <a:ext cx="9144000" cy="1697037"/>
          </a:xfrm>
        </p:spPr>
        <p:txBody>
          <a:bodyPr/>
          <a:lstStyle/>
          <a:p>
            <a:r>
              <a:rPr lang="en-US" sz="4800" b="1">
                <a:effectLst>
                  <a:outerShdw blurRad="38100" dist="38100" dir="2700000" algn="tl">
                    <a:srgbClr val="FFFFFF"/>
                  </a:outerShdw>
                </a:effectLst>
              </a:rPr>
              <a:t>POSTMODERNIST </a:t>
            </a:r>
            <a:br>
              <a:rPr lang="en-US" sz="4800" b="1">
                <a:effectLst>
                  <a:outerShdw blurRad="38100" dist="38100" dir="2700000" algn="tl">
                    <a:srgbClr val="FFFFFF"/>
                  </a:outerShdw>
                </a:effectLst>
              </a:rPr>
            </a:br>
            <a:r>
              <a:rPr lang="en-US" sz="4800" b="1">
                <a:effectLst>
                  <a:outerShdw blurRad="38100" dist="38100" dir="2700000" algn="tl">
                    <a:srgbClr val="FFFFFF"/>
                  </a:outerShdw>
                </a:effectLst>
              </a:rPr>
              <a:t>RICHARD RORTY:</a:t>
            </a:r>
          </a:p>
        </p:txBody>
      </p:sp>
      <p:sp>
        <p:nvSpPr>
          <p:cNvPr id="168963" name="Rectangle 3"/>
          <p:cNvSpPr>
            <a:spLocks noGrp="1" noChangeArrowheads="1"/>
          </p:cNvSpPr>
          <p:nvPr>
            <p:ph type="body" idx="1"/>
          </p:nvPr>
        </p:nvSpPr>
        <p:spPr>
          <a:xfrm>
            <a:off x="444500" y="2076450"/>
            <a:ext cx="8229600" cy="4525963"/>
          </a:xfrm>
        </p:spPr>
        <p:txBody>
          <a:bodyPr/>
          <a:lstStyle/>
          <a:p>
            <a:pPr algn="ctr">
              <a:buFontTx/>
              <a:buNone/>
            </a:pPr>
            <a:r>
              <a:rPr lang="en-US" sz="4400" b="1">
                <a:effectLst>
                  <a:outerShdw blurRad="38100" dist="38100" dir="2700000" algn="tl">
                    <a:srgbClr val="336699"/>
                  </a:outerShdw>
                </a:effectLst>
              </a:rPr>
              <a:t>“I might have written an account of how even atheists like myself are impressed, improved and morally instructed by reading </a:t>
            </a:r>
            <a:r>
              <a:rPr lang="en-US" sz="4400" b="1" i="1">
                <a:effectLst>
                  <a:outerShdw blurRad="38100" dist="38100" dir="2700000" algn="tl">
                    <a:srgbClr val="336699"/>
                  </a:outerShdw>
                </a:effectLst>
              </a:rPr>
              <a:t>Pilgrim’s Progress.”</a:t>
            </a:r>
            <a:endParaRPr lang="en-US" sz="4400" b="1">
              <a:effectLst>
                <a:outerShdw blurRad="38100" dist="38100" dir="2700000" algn="tl">
                  <a:srgbClr val="336699"/>
                </a:outerShdw>
              </a:effectLst>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0"/>
            <a:ext cx="8229600" cy="790575"/>
          </a:xfrm>
        </p:spPr>
        <p:txBody>
          <a:bodyPr/>
          <a:lstStyle/>
          <a:p>
            <a:r>
              <a:rPr lang="en-US" b="1">
                <a:effectLst>
                  <a:outerShdw blurRad="38100" dist="38100" dir="2700000" algn="tl">
                    <a:srgbClr val="FFFFFF"/>
                  </a:outerShdw>
                </a:effectLst>
              </a:rPr>
              <a:t>ROMANS 1:19-22</a:t>
            </a:r>
          </a:p>
        </p:txBody>
      </p:sp>
      <p:sp>
        <p:nvSpPr>
          <p:cNvPr id="169987" name="Rectangle 3"/>
          <p:cNvSpPr>
            <a:spLocks noGrp="1" noChangeArrowheads="1"/>
          </p:cNvSpPr>
          <p:nvPr>
            <p:ph type="body" idx="1"/>
          </p:nvPr>
        </p:nvSpPr>
        <p:spPr>
          <a:xfrm>
            <a:off x="0" y="815975"/>
            <a:ext cx="9144000" cy="6042025"/>
          </a:xfrm>
        </p:spPr>
        <p:txBody>
          <a:bodyPr/>
          <a:lstStyle/>
          <a:p>
            <a:pPr algn="ctr">
              <a:buFontTx/>
              <a:buNone/>
            </a:pPr>
            <a:r>
              <a:rPr lang="en-US"/>
              <a:t>19 Because that which may be known of God is manifest in them; for God hath shewed </a:t>
            </a:r>
            <a:r>
              <a:rPr lang="en-US" i="1"/>
              <a:t>it</a:t>
            </a:r>
            <a:r>
              <a:rPr lang="en-US"/>
              <a:t> unto them.  20 For the invisible things of him from the creation of the world are clearly seen, being understood by the things that are made, </a:t>
            </a:r>
            <a:r>
              <a:rPr lang="en-US" i="1"/>
              <a:t>even</a:t>
            </a:r>
            <a:r>
              <a:rPr lang="en-US"/>
              <a:t> his eternal power and Godhead; </a:t>
            </a:r>
            <a:r>
              <a:rPr lang="en-US" b="1">
                <a:solidFill>
                  <a:schemeClr val="folHlink"/>
                </a:solidFill>
              </a:rPr>
              <a:t>so that they are without excuse</a:t>
            </a:r>
            <a:r>
              <a:rPr lang="en-US"/>
              <a:t>:  21 Because that, when they knew God, they glorified </a:t>
            </a:r>
            <a:r>
              <a:rPr lang="en-US" i="1"/>
              <a:t>him</a:t>
            </a:r>
            <a:r>
              <a:rPr lang="en-US"/>
              <a:t> not as God, neither were thankful; but became vain in their imaginations, and their foolish heart was darkened. 22 Professing themselves to be wise, they became fools, …</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body" idx="1"/>
          </p:nvPr>
        </p:nvSpPr>
        <p:spPr>
          <a:xfrm>
            <a:off x="0" y="228600"/>
            <a:ext cx="9144000" cy="6477000"/>
          </a:xfrm>
        </p:spPr>
        <p:txBody>
          <a:bodyPr/>
          <a:lstStyle/>
          <a:p>
            <a:r>
              <a:rPr lang="en-US" dirty="0"/>
              <a:t>Disillusioned Marxists became </a:t>
            </a:r>
            <a:r>
              <a:rPr lang="en-US" dirty="0" err="1"/>
              <a:t>PostModernists</a:t>
            </a:r>
            <a:r>
              <a:rPr lang="en-US" dirty="0"/>
              <a:t> and now gain strength through Multiculturalism and its stepchild, Political Correctness, which is rightly labeled, “</a:t>
            </a:r>
            <a:r>
              <a:rPr lang="en-US" b="1" dirty="0">
                <a:solidFill>
                  <a:schemeClr val="tx1"/>
                </a:solidFill>
              </a:rPr>
              <a:t>Cultural Marxism</a:t>
            </a:r>
            <a:r>
              <a:rPr lang="en-US" dirty="0"/>
              <a:t>”.</a:t>
            </a:r>
          </a:p>
          <a:p>
            <a:pPr algn="ctr"/>
            <a:r>
              <a:rPr lang="en-US" dirty="0"/>
              <a:t>Marx and Lenin taught that, given the chance, European workers would overthrow capitalist governments and replace them with communism.</a:t>
            </a:r>
          </a:p>
          <a:p>
            <a:pPr algn="ctr"/>
            <a:r>
              <a:rPr lang="en-US" dirty="0"/>
              <a:t>But after the Russian revolution of 1917 the Western European workers did not support the Communist revolution or ideas.</a:t>
            </a:r>
          </a:p>
          <a:p>
            <a:pPr algn="ctr"/>
            <a:r>
              <a:rPr lang="en-US" b="1" dirty="0">
                <a:solidFill>
                  <a:schemeClr val="tx1"/>
                </a:solidFill>
              </a:rPr>
              <a:t>Why not</a:t>
            </a:r>
            <a:r>
              <a:rPr lang="en-US" b="1" dirty="0"/>
              <a:t>?</a:t>
            </a:r>
          </a:p>
          <a:p>
            <a:endParaRPr lang="en-US" b="1" dirty="0">
              <a:solidFill>
                <a:srgbClr val="FFFF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4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4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475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686800" cy="838200"/>
          </a:xfrm>
        </p:spPr>
        <p:txBody>
          <a:bodyPr>
            <a:normAutofit/>
          </a:bodyPr>
          <a:lstStyle/>
          <a:p>
            <a:r>
              <a:rPr lang="en-US" sz="4400"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Revelation 13:8… </a:t>
            </a:r>
            <a:r>
              <a:rPr lang="en-US" sz="4400" u="sng"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RELIGION</a:t>
            </a:r>
            <a:endParaRPr lang="en-US" sz="4400" u="sng" dirty="0">
              <a:solidFill>
                <a:srgbClr val="FF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304800" y="2620962"/>
            <a:ext cx="8686800" cy="3322638"/>
          </a:xfrm>
        </p:spPr>
        <p:txBody>
          <a:bodyPr>
            <a:normAutofit/>
          </a:bodyPr>
          <a:lstStyle/>
          <a:p>
            <a:pPr algn="ctr">
              <a:buNone/>
            </a:pPr>
            <a:r>
              <a:rPr lang="en-US" sz="4000" dirty="0" smtClean="0"/>
              <a:t>    </a:t>
            </a:r>
            <a:r>
              <a:rPr lang="en-US" sz="4000" baseline="30000" dirty="0" smtClean="0"/>
              <a:t>8</a:t>
            </a:r>
            <a:r>
              <a:rPr lang="en-US" sz="4000" dirty="0" smtClean="0"/>
              <a:t>And all that dwell upon the earth shall worship him, whose names are not written in the book of life of the Lamb slain from the foundation of the world.</a:t>
            </a:r>
            <a:endParaRPr lang="en-US" sz="40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body" idx="1"/>
          </p:nvPr>
        </p:nvSpPr>
        <p:spPr>
          <a:xfrm>
            <a:off x="0" y="228600"/>
            <a:ext cx="9144000" cy="6477000"/>
          </a:xfrm>
        </p:spPr>
        <p:txBody>
          <a:bodyPr/>
          <a:lstStyle/>
          <a:p>
            <a:r>
              <a:rPr lang="en-US" dirty="0">
                <a:solidFill>
                  <a:schemeClr val="folHlink"/>
                </a:solidFill>
                <a:effectLst>
                  <a:outerShdw blurRad="38100" dist="38100" dir="2700000" algn="tl">
                    <a:srgbClr val="FFFFFF"/>
                  </a:outerShdw>
                </a:effectLst>
              </a:rPr>
              <a:t>Christianity and its moral and ethical absolutes was the roadblock to the expansion of Marxism.</a:t>
            </a:r>
          </a:p>
          <a:p>
            <a:r>
              <a:rPr lang="en-US" dirty="0"/>
              <a:t>This roadblock was noticed by two Marxist theorists in 1919: Italian, Antonio </a:t>
            </a:r>
            <a:r>
              <a:rPr lang="en-US" dirty="0" err="1"/>
              <a:t>Gramsci</a:t>
            </a:r>
            <a:r>
              <a:rPr lang="en-US" dirty="0"/>
              <a:t> and Hungarian, Georg </a:t>
            </a:r>
            <a:r>
              <a:rPr lang="en-US" dirty="0" err="1"/>
              <a:t>Lukacs</a:t>
            </a:r>
            <a:r>
              <a:rPr lang="en-US" dirty="0"/>
              <a:t>.</a:t>
            </a:r>
          </a:p>
          <a:p>
            <a:r>
              <a:rPr lang="en-US" dirty="0">
                <a:solidFill>
                  <a:schemeClr val="tx1"/>
                </a:solidFill>
              </a:rPr>
              <a:t>These two men decided that the spread of Communism could only be accomplished if Western Christian culture was destroyed.</a:t>
            </a:r>
          </a:p>
          <a:p>
            <a:r>
              <a:rPr lang="en-US" dirty="0"/>
              <a:t>So </a:t>
            </a:r>
            <a:r>
              <a:rPr lang="en-US" dirty="0" err="1"/>
              <a:t>Lukacs</a:t>
            </a:r>
            <a:r>
              <a:rPr lang="en-US" dirty="0"/>
              <a:t> introduced sex education into the public schools of Hungary,1919, believing that if children knew more about </a:t>
            </a:r>
            <a:r>
              <a:rPr lang="en-US" dirty="0" smtClean="0"/>
              <a:t>s-x </a:t>
            </a:r>
            <a:r>
              <a:rPr lang="en-US" dirty="0"/>
              <a:t>their lust for it would overpower their Christian morals!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577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577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577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8"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0" y="152400"/>
            <a:ext cx="9144000" cy="6705600"/>
          </a:xfrm>
        </p:spPr>
        <p:txBody>
          <a:bodyPr/>
          <a:lstStyle/>
          <a:p>
            <a:r>
              <a:rPr lang="en-US" dirty="0"/>
              <a:t>So </a:t>
            </a:r>
            <a:r>
              <a:rPr lang="en-US" dirty="0" err="1"/>
              <a:t>Gramsci</a:t>
            </a:r>
            <a:r>
              <a:rPr lang="en-US" dirty="0"/>
              <a:t> and </a:t>
            </a:r>
            <a:r>
              <a:rPr lang="en-US" dirty="0" err="1"/>
              <a:t>Lukacs</a:t>
            </a:r>
            <a:r>
              <a:rPr lang="en-US" dirty="0"/>
              <a:t> laid the groundwork to change communism from economic terms (ownership of private property is evil) into cultural terms. (tolerance, sex </a:t>
            </a:r>
            <a:r>
              <a:rPr lang="en-US" dirty="0" err="1"/>
              <a:t>ed</a:t>
            </a:r>
            <a:r>
              <a:rPr lang="en-US" dirty="0"/>
              <a:t>, drug </a:t>
            </a:r>
            <a:r>
              <a:rPr lang="en-US" dirty="0" err="1"/>
              <a:t>ed</a:t>
            </a:r>
            <a:r>
              <a:rPr lang="en-US" dirty="0"/>
              <a:t>, etc.)</a:t>
            </a:r>
          </a:p>
          <a:p>
            <a:r>
              <a:rPr lang="en-US" dirty="0"/>
              <a:t>Then in 1923 at Frankfurt University in Germany the Institute for Social Research was established=The Frankfurt School.</a:t>
            </a:r>
          </a:p>
          <a:p>
            <a:r>
              <a:rPr lang="en-US" dirty="0"/>
              <a:t>The Frankfurt School moved to New York City in 1933 when Hitler came to power.</a:t>
            </a:r>
          </a:p>
          <a:p>
            <a:r>
              <a:rPr lang="en-US" dirty="0"/>
              <a:t>Theorists like Wilhelm Reich, Eric Fromm, Max </a:t>
            </a:r>
            <a:r>
              <a:rPr lang="en-US" dirty="0" err="1"/>
              <a:t>Horkheimer</a:t>
            </a:r>
            <a:r>
              <a:rPr lang="en-US" dirty="0"/>
              <a:t>, Herbert Marcuse, etc.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80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80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8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0" y="152400"/>
            <a:ext cx="9144000" cy="6629400"/>
          </a:xfrm>
        </p:spPr>
        <p:txBody>
          <a:bodyPr/>
          <a:lstStyle/>
          <a:p>
            <a:pPr>
              <a:lnSpc>
                <a:spcPct val="90000"/>
              </a:lnSpc>
            </a:pPr>
            <a:r>
              <a:rPr lang="en-US" dirty="0"/>
              <a:t>The Frankfurt School invented “Critical Theory” which had the goal of demonizing all traditional institutions such as family, fatherhood, patriotism, Bible-believing churches</a:t>
            </a:r>
            <a:r>
              <a:rPr lang="en-US" dirty="0" smtClean="0"/>
              <a:t>, Capitalism, </a:t>
            </a:r>
            <a:r>
              <a:rPr lang="en-US" dirty="0"/>
              <a:t>etc.</a:t>
            </a:r>
          </a:p>
          <a:p>
            <a:pPr>
              <a:lnSpc>
                <a:spcPct val="90000"/>
              </a:lnSpc>
            </a:pPr>
            <a:r>
              <a:rPr lang="en-US" dirty="0"/>
              <a:t>The Frankfurt School published “Studies in Prejudice” which taught that anyone who believes in traditional Western Christian culture is prejudiced, a “racist” or “sexist” or “fascist” or is mentally unstable.</a:t>
            </a:r>
          </a:p>
          <a:p>
            <a:pPr>
              <a:lnSpc>
                <a:spcPct val="90000"/>
              </a:lnSpc>
            </a:pPr>
            <a:r>
              <a:rPr lang="en-US" dirty="0"/>
              <a:t>Mixing Freud with Marx, they perfected the technique of psychological conditioning—thus, for example, TV </a:t>
            </a:r>
            <a:r>
              <a:rPr lang="en-US" dirty="0" smtClean="0"/>
              <a:t>displays </a:t>
            </a:r>
            <a:r>
              <a:rPr lang="en-US" dirty="0"/>
              <a:t>Homosexuals=normal.</a:t>
            </a:r>
          </a:p>
          <a:p>
            <a:pPr>
              <a:lnSpc>
                <a:spcPct val="90000"/>
              </a:lnSpc>
            </a:pPr>
            <a:r>
              <a:rPr lang="en-US" dirty="0"/>
              <a:t>TV=Christians are crazy, </a:t>
            </a:r>
            <a:r>
              <a:rPr lang="en-US" dirty="0" smtClean="0"/>
              <a:t>intolerant, bigoted </a:t>
            </a:r>
            <a:r>
              <a:rPr lang="en-US" dirty="0"/>
              <a:t>fools</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78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78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78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82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body" idx="1"/>
          </p:nvPr>
        </p:nvSpPr>
        <p:spPr>
          <a:xfrm>
            <a:off x="0" y="0"/>
            <a:ext cx="9144000" cy="6858000"/>
          </a:xfrm>
        </p:spPr>
        <p:txBody>
          <a:bodyPr/>
          <a:lstStyle/>
          <a:p>
            <a:r>
              <a:rPr lang="en-US" dirty="0"/>
              <a:t>Herbert Marcuse, working with Hollywood friends, became a leading “evangelist” of Cultural Marxism (Political Correctness) especially on the university campuses of USA.</a:t>
            </a:r>
          </a:p>
          <a:p>
            <a:r>
              <a:rPr lang="en-US" dirty="0"/>
              <a:t>“In his book </a:t>
            </a:r>
            <a:r>
              <a:rPr lang="en-US" i="1" dirty="0"/>
              <a:t>Eros and Civilization,</a:t>
            </a:r>
            <a:r>
              <a:rPr lang="en-US" dirty="0"/>
              <a:t> he argued that by freeing </a:t>
            </a:r>
            <a:r>
              <a:rPr lang="en-US" dirty="0" smtClean="0"/>
              <a:t>s-x </a:t>
            </a:r>
            <a:r>
              <a:rPr lang="en-US" dirty="0"/>
              <a:t>from any restraints, we could elevate the pleasure principle over the reality principle and create a society with no work, only play (Marcuse coined the phrase, “Make love, not war”). Marcuse also argued for what he called “liberating tolerance,” which he defined as tolerance for all ideas coming from the Left and intolerance for any ideas coming from the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885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885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body" idx="1"/>
          </p:nvPr>
        </p:nvSpPr>
        <p:spPr>
          <a:xfrm>
            <a:off x="0" y="152400"/>
            <a:ext cx="9144000" cy="6705600"/>
          </a:xfrm>
        </p:spPr>
        <p:txBody>
          <a:bodyPr/>
          <a:lstStyle/>
          <a:p>
            <a:r>
              <a:rPr lang="en-US" dirty="0" smtClean="0"/>
              <a:t>right</a:t>
            </a:r>
            <a:r>
              <a:rPr lang="en-US" dirty="0"/>
              <a:t>. In the late 1960’s Marcuse became the chief “guru” of the New Left, and he injected the cultural Marxism of the Frankfurt School into the baby boom generation, to the point where it is now America’s state ideology.</a:t>
            </a:r>
          </a:p>
          <a:p>
            <a:r>
              <a:rPr lang="en-US" dirty="0"/>
              <a:t>The next conservatism should unmask </a:t>
            </a:r>
            <a:r>
              <a:rPr lang="en-US" dirty="0" err="1"/>
              <a:t>multicul</a:t>
            </a:r>
            <a:r>
              <a:rPr lang="en-US" dirty="0"/>
              <a:t>- </a:t>
            </a:r>
            <a:r>
              <a:rPr lang="en-US" dirty="0" err="1"/>
              <a:t>turalism</a:t>
            </a:r>
            <a:r>
              <a:rPr lang="en-US" dirty="0"/>
              <a:t> and Political Correctness and tell the American people what they really are: cultural Marxism. Its goal remains that </a:t>
            </a:r>
            <a:r>
              <a:rPr lang="en-US" dirty="0" err="1"/>
              <a:t>Lukacs</a:t>
            </a:r>
            <a:r>
              <a:rPr lang="en-US" dirty="0"/>
              <a:t> and </a:t>
            </a:r>
            <a:r>
              <a:rPr lang="en-US" dirty="0" err="1"/>
              <a:t>Gramsci</a:t>
            </a:r>
            <a:r>
              <a:rPr lang="en-US" dirty="0"/>
              <a:t> set in 1919: destroying </a:t>
            </a:r>
            <a:r>
              <a:rPr lang="en-US" dirty="0" smtClean="0"/>
              <a:t>Western </a:t>
            </a:r>
            <a:r>
              <a:rPr lang="en-US" dirty="0"/>
              <a:t>culture and the Christian religion. </a:t>
            </a:r>
            <a:r>
              <a:rPr lang="en-US" sz="2400" dirty="0">
                <a:solidFill>
                  <a:schemeClr val="hlink"/>
                </a:solidFill>
                <a:effectLst>
                  <a:outerShdw blurRad="38100" dist="38100" dir="2700000" algn="tl">
                    <a:srgbClr val="FFFFFF"/>
                  </a:outerShdw>
                </a:effectLst>
              </a:rPr>
              <a:t>[see: Wm. Lind, “Cultural Marxism” </a:t>
            </a:r>
            <a:r>
              <a:rPr lang="en-US" sz="2400" i="1" dirty="0">
                <a:solidFill>
                  <a:schemeClr val="hlink"/>
                </a:solidFill>
                <a:effectLst>
                  <a:outerShdw blurRad="38100" dist="38100" dir="2700000" algn="tl">
                    <a:srgbClr val="FFFFFF"/>
                  </a:outerShdw>
                </a:effectLst>
              </a:rPr>
              <a:t>The Schwarz Report, </a:t>
            </a:r>
            <a:r>
              <a:rPr lang="en-US" sz="2400" dirty="0">
                <a:solidFill>
                  <a:schemeClr val="hlink"/>
                </a:solidFill>
                <a:effectLst>
                  <a:outerShdw blurRad="38100" dist="38100" dir="2700000" algn="tl">
                    <a:srgbClr val="FFFFFF"/>
                  </a:outerShdw>
                </a:effectLst>
              </a:rPr>
              <a:t>vol. 46, No. 4, p 4. www.schwarzreport.org]</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98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987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r>
              <a:rPr lang="en-US"/>
              <a:t>PSALM 19:7-9</a:t>
            </a:r>
          </a:p>
        </p:txBody>
      </p:sp>
      <p:sp>
        <p:nvSpPr>
          <p:cNvPr id="80899" name="Rectangle 3"/>
          <p:cNvSpPr>
            <a:spLocks noGrp="1" noChangeArrowheads="1"/>
          </p:cNvSpPr>
          <p:nvPr>
            <p:ph type="body" idx="1"/>
          </p:nvPr>
        </p:nvSpPr>
        <p:spPr/>
        <p:txBody>
          <a:bodyPr/>
          <a:lstStyle/>
          <a:p>
            <a:pPr>
              <a:lnSpc>
                <a:spcPct val="90000"/>
              </a:lnSpc>
              <a:buNone/>
            </a:pPr>
            <a:r>
              <a:rPr lang="en-US" dirty="0"/>
              <a:t>The law of the Lord is perfect, converting the soul; the testimony of the Lord is sure, making wise the simple.</a:t>
            </a:r>
          </a:p>
          <a:p>
            <a:pPr>
              <a:lnSpc>
                <a:spcPct val="90000"/>
              </a:lnSpc>
              <a:buNone/>
            </a:pPr>
            <a:r>
              <a:rPr lang="en-US" dirty="0"/>
              <a:t>The statutes of the Lord are right, rejoicing the heart; the commandment of the Lord is pure enlightening the eyes.</a:t>
            </a:r>
          </a:p>
          <a:p>
            <a:pPr>
              <a:lnSpc>
                <a:spcPct val="90000"/>
              </a:lnSpc>
              <a:buNone/>
            </a:pPr>
            <a:r>
              <a:rPr lang="en-US" dirty="0"/>
              <a:t>The fear of the Lord is clean, enduring forever; the judgments of the Lord are true and righteous altogether.</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a:xfrm>
            <a:off x="457200" y="1295400"/>
            <a:ext cx="8229600" cy="1219200"/>
          </a:xfrm>
        </p:spPr>
        <p:txBody>
          <a:bodyPr>
            <a:normAutofit/>
          </a:bodyPr>
          <a:lstStyle/>
          <a:p>
            <a:pPr algn="ctr"/>
            <a:r>
              <a:rPr lang="en-US" sz="6000" dirty="0" smtClean="0">
                <a:solidFill>
                  <a:schemeClr val="accent1">
                    <a:lumMod val="60000"/>
                    <a:lumOff val="40000"/>
                  </a:schemeClr>
                </a:solidFill>
                <a:effectLst>
                  <a:outerShdw blurRad="38100" dist="38100" dir="2700000" algn="tl">
                    <a:srgbClr val="000000">
                      <a:alpha val="43137"/>
                    </a:srgbClr>
                  </a:outerShdw>
                </a:effectLst>
              </a:rPr>
              <a:t>Jeremiah 20:10-11</a:t>
            </a:r>
          </a:p>
        </p:txBody>
      </p:sp>
      <p:sp>
        <p:nvSpPr>
          <p:cNvPr id="77827" name="Content Placeholder 2"/>
          <p:cNvSpPr>
            <a:spLocks noGrp="1"/>
          </p:cNvSpPr>
          <p:nvPr>
            <p:ph idx="1"/>
          </p:nvPr>
        </p:nvSpPr>
        <p:spPr>
          <a:xfrm>
            <a:off x="0" y="2590800"/>
            <a:ext cx="9144000" cy="3429000"/>
          </a:xfrm>
        </p:spPr>
        <p:txBody>
          <a:bodyPr>
            <a:noAutofit/>
          </a:bodyPr>
          <a:lstStyle/>
          <a:p>
            <a:pPr algn="ctr">
              <a:buFont typeface="Arial" charset="0"/>
              <a:buNone/>
            </a:pPr>
            <a:r>
              <a:rPr lang="en-US" sz="3600" baseline="30000" dirty="0" smtClean="0"/>
              <a:t>    “</a:t>
            </a:r>
            <a:r>
              <a:rPr lang="en-US" sz="3600" dirty="0" smtClean="0"/>
              <a:t>But the LORD </a:t>
            </a:r>
            <a:r>
              <a:rPr lang="en-US" sz="3600" i="1" dirty="0" smtClean="0"/>
              <a:t>is</a:t>
            </a:r>
            <a:r>
              <a:rPr lang="en-US" sz="3600" dirty="0" smtClean="0"/>
              <a:t> with me as a mighty terrible one: therefore my persecutors shall stumble, and they shall not prevail: they shall be greatly ashamed; for they shall not prosper: </a:t>
            </a:r>
            <a:r>
              <a:rPr lang="en-US" sz="3600" i="1" dirty="0" smtClean="0"/>
              <a:t>their</a:t>
            </a:r>
            <a:r>
              <a:rPr lang="en-US" sz="3600" dirty="0" smtClean="0"/>
              <a:t> everlasting confusion shall never be forgotten.”</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0" y="304800"/>
            <a:ext cx="9144000" cy="1143000"/>
          </a:xfrm>
        </p:spPr>
        <p:txBody>
          <a:bodyPr/>
          <a:lstStyle/>
          <a:p>
            <a:pPr eaLnBrk="1" hangingPunct="1"/>
            <a:r>
              <a:rPr lang="en-US" b="1" dirty="0" smtClean="0"/>
              <a:t>WE  DON’T KNOW OUR HISTORY</a:t>
            </a:r>
          </a:p>
        </p:txBody>
      </p:sp>
      <p:sp>
        <p:nvSpPr>
          <p:cNvPr id="23555" name="Content Placeholder 2"/>
          <p:cNvSpPr>
            <a:spLocks noGrp="1"/>
          </p:cNvSpPr>
          <p:nvPr>
            <p:ph idx="1"/>
          </p:nvPr>
        </p:nvSpPr>
        <p:spPr>
          <a:xfrm>
            <a:off x="228600" y="1143000"/>
            <a:ext cx="8686800" cy="5715000"/>
          </a:xfrm>
        </p:spPr>
        <p:txBody>
          <a:bodyPr>
            <a:normAutofit/>
          </a:bodyPr>
          <a:lstStyle/>
          <a:p>
            <a:pPr eaLnBrk="1" hangingPunct="1">
              <a:spcBef>
                <a:spcPct val="0"/>
              </a:spcBef>
              <a:buNone/>
            </a:pPr>
            <a:r>
              <a:rPr lang="en-US" dirty="0" smtClean="0">
                <a:solidFill>
                  <a:srgbClr val="FFC000"/>
                </a:solidFill>
              </a:rPr>
              <a:t>   </a:t>
            </a:r>
            <a:r>
              <a:rPr lang="en-US" dirty="0" smtClean="0">
                <a:solidFill>
                  <a:srgbClr val="C00000"/>
                </a:solidFill>
              </a:rPr>
              <a:t>Since 1859:  Darwinian Evolution----Feminism----Humanistic Psychology---Socialistic Public Education and Organized Sports; all destructive of  freedom.</a:t>
            </a:r>
          </a:p>
          <a:p>
            <a:pPr algn="ctr" eaLnBrk="1" hangingPunct="1">
              <a:spcBef>
                <a:spcPct val="0"/>
              </a:spcBef>
              <a:buFont typeface="Arial" charset="0"/>
              <a:buNone/>
            </a:pPr>
            <a:r>
              <a:rPr lang="en-US" dirty="0" smtClean="0"/>
              <a:t>John Dewey, a founder of the modern public school system, said, </a:t>
            </a:r>
            <a:r>
              <a:rPr lang="en-US" sz="3600" b="1" dirty="0" smtClean="0"/>
              <a:t>"</a:t>
            </a:r>
            <a:r>
              <a:rPr lang="en-US" sz="3600" i="1" dirty="0" smtClean="0"/>
              <a:t>Children who know how to think for themselves spoil the harmony of the collective society which is coming where everyone is interdependent</a:t>
            </a:r>
            <a:r>
              <a:rPr lang="en-US" sz="3600" b="1" dirty="0" smtClean="0"/>
              <a:t>.</a:t>
            </a:r>
            <a:r>
              <a:rPr lang="en-US" sz="3600" dirty="0" smtClean="0"/>
              <a:t>”</a:t>
            </a:r>
            <a:r>
              <a:rPr lang="en-US" dirty="0" smtClean="0"/>
              <a:t> </a:t>
            </a:r>
            <a:r>
              <a:rPr lang="en-US" sz="1200" b="1" dirty="0" smtClean="0"/>
              <a:t>http://quotes.liberty-tree.ca/quote_blog/John.Dewey.Quote.579A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4" name="Rectangle 2"/>
          <p:cNvSpPr>
            <a:spLocks noGrp="1"/>
          </p:cNvSpPr>
          <p:nvPr>
            <p:ph type="title"/>
          </p:nvPr>
        </p:nvSpPr>
        <p:spPr>
          <a:xfrm>
            <a:off x="228600" y="274638"/>
            <a:ext cx="8610600" cy="1143000"/>
          </a:xfrm>
        </p:spPr>
        <p:txBody>
          <a:bodyPr/>
          <a:lstStyle/>
          <a:p>
            <a:r>
              <a:rPr lang="en-US" b="1" dirty="0" smtClean="0"/>
              <a:t>WE  DON’T KNOW OUR HISTORY</a:t>
            </a:r>
          </a:p>
        </p:txBody>
      </p:sp>
      <p:sp>
        <p:nvSpPr>
          <p:cNvPr id="100355" name="Rectangle 3"/>
          <p:cNvSpPr>
            <a:spLocks noGrp="1"/>
          </p:cNvSpPr>
          <p:nvPr>
            <p:ph idx="1"/>
          </p:nvPr>
        </p:nvSpPr>
        <p:spPr>
          <a:xfrm>
            <a:off x="2895600" y="1143000"/>
            <a:ext cx="6248400" cy="5715000"/>
          </a:xfrm>
        </p:spPr>
        <p:txBody>
          <a:bodyPr/>
          <a:lstStyle/>
          <a:p>
            <a:pPr eaLnBrk="1" hangingPunct="1">
              <a:lnSpc>
                <a:spcPct val="90000"/>
              </a:lnSpc>
              <a:spcBef>
                <a:spcPct val="0"/>
              </a:spcBef>
            </a:pPr>
            <a:r>
              <a:rPr lang="en-US" sz="2800" dirty="0" smtClean="0"/>
              <a:t>Dewey's philosophy was called instrumentalism (related to pragmatism—what is practical). </a:t>
            </a:r>
          </a:p>
          <a:p>
            <a:pPr eaLnBrk="1" hangingPunct="1">
              <a:lnSpc>
                <a:spcPct val="90000"/>
              </a:lnSpc>
              <a:spcBef>
                <a:spcPct val="0"/>
              </a:spcBef>
            </a:pPr>
            <a:r>
              <a:rPr lang="en-US" sz="2800" dirty="0" smtClean="0"/>
              <a:t>Instrumentalism believes that truth is an instrument used by human beings to solve their problems. </a:t>
            </a:r>
          </a:p>
          <a:p>
            <a:pPr eaLnBrk="1" hangingPunct="1">
              <a:lnSpc>
                <a:spcPct val="90000"/>
              </a:lnSpc>
              <a:spcBef>
                <a:spcPct val="0"/>
              </a:spcBef>
            </a:pPr>
            <a:r>
              <a:rPr lang="en-US" sz="2800" dirty="0" smtClean="0"/>
              <a:t>Since problems change, then so must truth. </a:t>
            </a:r>
          </a:p>
          <a:p>
            <a:pPr eaLnBrk="1" hangingPunct="1">
              <a:lnSpc>
                <a:spcPct val="90000"/>
              </a:lnSpc>
              <a:spcBef>
                <a:spcPct val="0"/>
              </a:spcBef>
            </a:pPr>
            <a:r>
              <a:rPr lang="en-US" sz="2800" dirty="0" smtClean="0"/>
              <a:t>Since problems change, truth changes, and therefore there can be no eternal reality.</a:t>
            </a:r>
            <a:r>
              <a:rPr lang="en-US" sz="2400" dirty="0" smtClean="0"/>
              <a:t> </a:t>
            </a:r>
          </a:p>
          <a:p>
            <a:pPr eaLnBrk="1" hangingPunct="1">
              <a:lnSpc>
                <a:spcPct val="90000"/>
              </a:lnSpc>
              <a:spcBef>
                <a:spcPct val="0"/>
              </a:spcBef>
            </a:pPr>
            <a:r>
              <a:rPr lang="en-US" sz="2400" dirty="0" smtClean="0"/>
              <a:t>No eternal reality=Bible is words of men.</a:t>
            </a:r>
          </a:p>
          <a:p>
            <a:pPr eaLnBrk="1" hangingPunct="1">
              <a:lnSpc>
                <a:spcPct val="90000"/>
              </a:lnSpc>
              <a:spcBef>
                <a:spcPct val="0"/>
              </a:spcBef>
            </a:pPr>
            <a:r>
              <a:rPr lang="en-US" sz="2400" dirty="0" smtClean="0"/>
              <a:t>If the Bible is the words of men then let us eat, drink and be merry for tomorrow we die.</a:t>
            </a:r>
            <a:endParaRPr lang="en-US" sz="3600" dirty="0" smtClean="0"/>
          </a:p>
        </p:txBody>
      </p:sp>
      <p:pic>
        <p:nvPicPr>
          <p:cNvPr id="79876" name="Picture 4" descr="http://t3.gstatic.com/images?q=tbn:eCq7psm8i-6A3M:http://easyquestion.net/thinkagain/wp-content/uploads/2007/12/240x240_bioim_cel_2_1-09-jd.jpg">
            <a:hlinkClick r:id="rId3"/>
          </p:cNvPr>
          <p:cNvPicPr>
            <a:picLocks noChangeAspect="1" noChangeArrowheads="1"/>
          </p:cNvPicPr>
          <p:nvPr/>
        </p:nvPicPr>
        <p:blipFill>
          <a:blip r:embed="rId4" cstate="print"/>
          <a:srcRect/>
          <a:stretch>
            <a:fillRect/>
          </a:stretch>
        </p:blipFill>
        <p:spPr bwMode="auto">
          <a:xfrm>
            <a:off x="457200" y="2286000"/>
            <a:ext cx="2514600" cy="2514600"/>
          </a:xfrm>
          <a:prstGeom prst="rect">
            <a:avLst/>
          </a:prstGeom>
          <a:noFill/>
          <a:ln w="76200" cmpd="tri">
            <a:solidFill>
              <a:schemeClr val="bg1"/>
            </a:solidFill>
            <a:miter lim="800000"/>
            <a:headEnd/>
            <a:tailEnd/>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00354"/>
                                        </p:tgtEl>
                                        <p:attrNameLst>
                                          <p:attrName>style.visibility</p:attrName>
                                        </p:attrNameLst>
                                      </p:cBhvr>
                                      <p:to>
                                        <p:strVal val="visible"/>
                                      </p:to>
                                    </p:set>
                                    <p:anim calcmode="lin" valueType="num">
                                      <p:cBhvr>
                                        <p:cTn id="7" dur="1000" fill="hold"/>
                                        <p:tgtEl>
                                          <p:spTgt spid="100354"/>
                                        </p:tgtEl>
                                        <p:attrNameLst>
                                          <p:attrName>ppt_x</p:attrName>
                                        </p:attrNameLst>
                                      </p:cBhvr>
                                      <p:tavLst>
                                        <p:tav tm="0">
                                          <p:val>
                                            <p:strVal val="#ppt_x-.2"/>
                                          </p:val>
                                        </p:tav>
                                        <p:tav tm="100000">
                                          <p:val>
                                            <p:strVal val="#ppt_x"/>
                                          </p:val>
                                        </p:tav>
                                      </p:tavLst>
                                    </p:anim>
                                    <p:anim calcmode="lin" valueType="num">
                                      <p:cBhvr>
                                        <p:cTn id="8" dur="1000" fill="hold"/>
                                        <p:tgtEl>
                                          <p:spTgt spid="1003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0354"/>
                                        </p:tgtEl>
                                      </p:cBhvr>
                                    </p:animEffect>
                                  </p:childTnLst>
                                </p:cTn>
                              </p:par>
                            </p:childTnLst>
                          </p:cTn>
                        </p:par>
                      </p:childTnLst>
                    </p:cTn>
                  </p:par>
                  <p:par>
                    <p:cTn id="10" fill="hold">
                      <p:stCondLst>
                        <p:cond delay="indefinite"/>
                      </p:stCondLst>
                      <p:childTnLst>
                        <p:par>
                          <p:cTn id="11" fill="hold">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100355">
                                            <p:txEl>
                                              <p:pRg st="0" end="0"/>
                                            </p:txEl>
                                          </p:spTgt>
                                        </p:tgtEl>
                                        <p:attrNameLst>
                                          <p:attrName>style.visibility</p:attrName>
                                        </p:attrNameLst>
                                      </p:cBhvr>
                                      <p:to>
                                        <p:strVal val="visible"/>
                                      </p:to>
                                    </p:set>
                                    <p:animEffect transition="in" filter="fade">
                                      <p:cBhvr>
                                        <p:cTn id="14" dur="500"/>
                                        <p:tgtEl>
                                          <p:spTgt spid="100355">
                                            <p:txEl>
                                              <p:pRg st="0" end="0"/>
                                            </p:txEl>
                                          </p:spTgt>
                                        </p:tgtEl>
                                      </p:cBhvr>
                                    </p:animEffect>
                                    <p:anim calcmode="lin" valueType="num">
                                      <p:cBhvr>
                                        <p:cTn id="15" dur="500" fill="hold"/>
                                        <p:tgtEl>
                                          <p:spTgt spid="100355">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100355">
                                            <p:txEl>
                                              <p:pRg st="0" end="0"/>
                                            </p:txEl>
                                          </p:spTgt>
                                        </p:tgtEl>
                                        <p:attrNameLst>
                                          <p:attrName>ppt_y</p:attrName>
                                        </p:attrNameLst>
                                      </p:cBhvr>
                                      <p:tavLst>
                                        <p:tav tm="0">
                                          <p:val>
                                            <p:strVal val="#ppt_y+.05"/>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4" presetClass="entr" presetSubtype="0" fill="hold" grpId="0" nodeType="clickEffect">
                                  <p:stCondLst>
                                    <p:cond delay="0"/>
                                  </p:stCondLst>
                                  <p:childTnLst>
                                    <p:set>
                                      <p:cBhvr>
                                        <p:cTn id="20" dur="1" fill="hold">
                                          <p:stCondLst>
                                            <p:cond delay="0"/>
                                          </p:stCondLst>
                                        </p:cTn>
                                        <p:tgtEl>
                                          <p:spTgt spid="100355">
                                            <p:txEl>
                                              <p:pRg st="1" end="1"/>
                                            </p:txEl>
                                          </p:spTgt>
                                        </p:tgtEl>
                                        <p:attrNameLst>
                                          <p:attrName>style.visibility</p:attrName>
                                        </p:attrNameLst>
                                      </p:cBhvr>
                                      <p:to>
                                        <p:strVal val="visible"/>
                                      </p:to>
                                    </p:set>
                                    <p:animEffect transition="in" filter="fade">
                                      <p:cBhvr>
                                        <p:cTn id="21" dur="500"/>
                                        <p:tgtEl>
                                          <p:spTgt spid="100355">
                                            <p:txEl>
                                              <p:pRg st="1" end="1"/>
                                            </p:txEl>
                                          </p:spTgt>
                                        </p:tgtEl>
                                      </p:cBhvr>
                                    </p:animEffect>
                                    <p:anim calcmode="lin" valueType="num">
                                      <p:cBhvr>
                                        <p:cTn id="22" dur="500" fill="hold"/>
                                        <p:tgtEl>
                                          <p:spTgt spid="100355">
                                            <p:txEl>
                                              <p:pRg st="1" end="1"/>
                                            </p:txEl>
                                          </p:spTgt>
                                        </p:tgtEl>
                                        <p:attrNameLst>
                                          <p:attrName>ppt_x</p:attrName>
                                        </p:attrNameLst>
                                      </p:cBhvr>
                                      <p:tavLst>
                                        <p:tav tm="0">
                                          <p:val>
                                            <p:strVal val="#ppt_x"/>
                                          </p:val>
                                        </p:tav>
                                        <p:tav tm="100000">
                                          <p:val>
                                            <p:strVal val="#ppt_x"/>
                                          </p:val>
                                        </p:tav>
                                      </p:tavLst>
                                    </p:anim>
                                    <p:anim calcmode="lin" valueType="num">
                                      <p:cBhvr>
                                        <p:cTn id="23" dur="500" fill="hold"/>
                                        <p:tgtEl>
                                          <p:spTgt spid="100355">
                                            <p:txEl>
                                              <p:pRg st="1" end="1"/>
                                            </p:txEl>
                                          </p:spTgt>
                                        </p:tgtEl>
                                        <p:attrNameLst>
                                          <p:attrName>ppt_y</p:attrName>
                                        </p:attrNameLst>
                                      </p:cBhvr>
                                      <p:tavLst>
                                        <p:tav tm="0">
                                          <p:val>
                                            <p:strVal val="#ppt_y+.05"/>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4" presetClass="entr" presetSubtype="0" fill="hold" grpId="0" nodeType="clickEffect">
                                  <p:stCondLst>
                                    <p:cond delay="0"/>
                                  </p:stCondLst>
                                  <p:childTnLst>
                                    <p:set>
                                      <p:cBhvr>
                                        <p:cTn id="27" dur="1" fill="hold">
                                          <p:stCondLst>
                                            <p:cond delay="0"/>
                                          </p:stCondLst>
                                        </p:cTn>
                                        <p:tgtEl>
                                          <p:spTgt spid="100355">
                                            <p:txEl>
                                              <p:pRg st="2" end="2"/>
                                            </p:txEl>
                                          </p:spTgt>
                                        </p:tgtEl>
                                        <p:attrNameLst>
                                          <p:attrName>style.visibility</p:attrName>
                                        </p:attrNameLst>
                                      </p:cBhvr>
                                      <p:to>
                                        <p:strVal val="visible"/>
                                      </p:to>
                                    </p:set>
                                    <p:animEffect transition="in" filter="fade">
                                      <p:cBhvr>
                                        <p:cTn id="28" dur="500"/>
                                        <p:tgtEl>
                                          <p:spTgt spid="100355">
                                            <p:txEl>
                                              <p:pRg st="2" end="2"/>
                                            </p:txEl>
                                          </p:spTgt>
                                        </p:tgtEl>
                                      </p:cBhvr>
                                    </p:animEffect>
                                    <p:anim calcmode="lin" valueType="num">
                                      <p:cBhvr>
                                        <p:cTn id="29" dur="500" fill="hold"/>
                                        <p:tgtEl>
                                          <p:spTgt spid="100355">
                                            <p:txEl>
                                              <p:pRg st="2" end="2"/>
                                            </p:txEl>
                                          </p:spTgt>
                                        </p:tgtEl>
                                        <p:attrNameLst>
                                          <p:attrName>ppt_x</p:attrName>
                                        </p:attrNameLst>
                                      </p:cBhvr>
                                      <p:tavLst>
                                        <p:tav tm="0">
                                          <p:val>
                                            <p:strVal val="#ppt_x"/>
                                          </p:val>
                                        </p:tav>
                                        <p:tav tm="100000">
                                          <p:val>
                                            <p:strVal val="#ppt_x"/>
                                          </p:val>
                                        </p:tav>
                                      </p:tavLst>
                                    </p:anim>
                                    <p:anim calcmode="lin" valueType="num">
                                      <p:cBhvr>
                                        <p:cTn id="30" dur="500" fill="hold"/>
                                        <p:tgtEl>
                                          <p:spTgt spid="100355">
                                            <p:txEl>
                                              <p:pRg st="2" end="2"/>
                                            </p:txEl>
                                          </p:spTgt>
                                        </p:tgtEl>
                                        <p:attrNameLst>
                                          <p:attrName>ppt_y</p:attrName>
                                        </p:attrNameLst>
                                      </p:cBhvr>
                                      <p:tavLst>
                                        <p:tav tm="0">
                                          <p:val>
                                            <p:strVal val="#ppt_y+.05"/>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4" presetClass="entr" presetSubtype="0" fill="hold" grpId="0" nodeType="clickEffect">
                                  <p:stCondLst>
                                    <p:cond delay="0"/>
                                  </p:stCondLst>
                                  <p:childTnLst>
                                    <p:set>
                                      <p:cBhvr>
                                        <p:cTn id="34" dur="1" fill="hold">
                                          <p:stCondLst>
                                            <p:cond delay="0"/>
                                          </p:stCondLst>
                                        </p:cTn>
                                        <p:tgtEl>
                                          <p:spTgt spid="100355">
                                            <p:txEl>
                                              <p:pRg st="3" end="3"/>
                                            </p:txEl>
                                          </p:spTgt>
                                        </p:tgtEl>
                                        <p:attrNameLst>
                                          <p:attrName>style.visibility</p:attrName>
                                        </p:attrNameLst>
                                      </p:cBhvr>
                                      <p:to>
                                        <p:strVal val="visible"/>
                                      </p:to>
                                    </p:set>
                                    <p:animEffect transition="in" filter="fade">
                                      <p:cBhvr>
                                        <p:cTn id="35" dur="500"/>
                                        <p:tgtEl>
                                          <p:spTgt spid="100355">
                                            <p:txEl>
                                              <p:pRg st="3" end="3"/>
                                            </p:txEl>
                                          </p:spTgt>
                                        </p:tgtEl>
                                      </p:cBhvr>
                                    </p:animEffect>
                                    <p:anim calcmode="lin" valueType="num">
                                      <p:cBhvr>
                                        <p:cTn id="36" dur="500" fill="hold"/>
                                        <p:tgtEl>
                                          <p:spTgt spid="100355">
                                            <p:txEl>
                                              <p:pRg st="3" end="3"/>
                                            </p:txEl>
                                          </p:spTgt>
                                        </p:tgtEl>
                                        <p:attrNameLst>
                                          <p:attrName>ppt_x</p:attrName>
                                        </p:attrNameLst>
                                      </p:cBhvr>
                                      <p:tavLst>
                                        <p:tav tm="0">
                                          <p:val>
                                            <p:strVal val="#ppt_x"/>
                                          </p:val>
                                        </p:tav>
                                        <p:tav tm="100000">
                                          <p:val>
                                            <p:strVal val="#ppt_x"/>
                                          </p:val>
                                        </p:tav>
                                      </p:tavLst>
                                    </p:anim>
                                    <p:anim calcmode="lin" valueType="num">
                                      <p:cBhvr>
                                        <p:cTn id="37" dur="500" fill="hold"/>
                                        <p:tgtEl>
                                          <p:spTgt spid="100355">
                                            <p:txEl>
                                              <p:pRg st="3" end="3"/>
                                            </p:txEl>
                                          </p:spTgt>
                                        </p:tgtEl>
                                        <p:attrNameLst>
                                          <p:attrName>ppt_y</p:attrName>
                                        </p:attrNameLst>
                                      </p:cBhvr>
                                      <p:tavLst>
                                        <p:tav tm="0">
                                          <p:val>
                                            <p:strVal val="#ppt_y+.05"/>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4" presetClass="entr" presetSubtype="0" fill="hold" grpId="0" nodeType="clickEffect">
                                  <p:stCondLst>
                                    <p:cond delay="0"/>
                                  </p:stCondLst>
                                  <p:childTnLst>
                                    <p:set>
                                      <p:cBhvr>
                                        <p:cTn id="41" dur="1" fill="hold">
                                          <p:stCondLst>
                                            <p:cond delay="0"/>
                                          </p:stCondLst>
                                        </p:cTn>
                                        <p:tgtEl>
                                          <p:spTgt spid="100355">
                                            <p:txEl>
                                              <p:pRg st="4" end="4"/>
                                            </p:txEl>
                                          </p:spTgt>
                                        </p:tgtEl>
                                        <p:attrNameLst>
                                          <p:attrName>style.visibility</p:attrName>
                                        </p:attrNameLst>
                                      </p:cBhvr>
                                      <p:to>
                                        <p:strVal val="visible"/>
                                      </p:to>
                                    </p:set>
                                    <p:animEffect transition="in" filter="fade">
                                      <p:cBhvr>
                                        <p:cTn id="42" dur="500"/>
                                        <p:tgtEl>
                                          <p:spTgt spid="100355">
                                            <p:txEl>
                                              <p:pRg st="4" end="4"/>
                                            </p:txEl>
                                          </p:spTgt>
                                        </p:tgtEl>
                                      </p:cBhvr>
                                    </p:animEffect>
                                    <p:anim calcmode="lin" valueType="num">
                                      <p:cBhvr>
                                        <p:cTn id="43" dur="500" fill="hold"/>
                                        <p:tgtEl>
                                          <p:spTgt spid="100355">
                                            <p:txEl>
                                              <p:pRg st="4" end="4"/>
                                            </p:txEl>
                                          </p:spTgt>
                                        </p:tgtEl>
                                        <p:attrNameLst>
                                          <p:attrName>ppt_x</p:attrName>
                                        </p:attrNameLst>
                                      </p:cBhvr>
                                      <p:tavLst>
                                        <p:tav tm="0">
                                          <p:val>
                                            <p:strVal val="#ppt_x"/>
                                          </p:val>
                                        </p:tav>
                                        <p:tav tm="100000">
                                          <p:val>
                                            <p:strVal val="#ppt_x"/>
                                          </p:val>
                                        </p:tav>
                                      </p:tavLst>
                                    </p:anim>
                                    <p:anim calcmode="lin" valueType="num">
                                      <p:cBhvr>
                                        <p:cTn id="44" dur="500" fill="hold"/>
                                        <p:tgtEl>
                                          <p:spTgt spid="100355">
                                            <p:txEl>
                                              <p:pRg st="4" end="4"/>
                                            </p:txEl>
                                          </p:spTgt>
                                        </p:tgtEl>
                                        <p:attrNameLst>
                                          <p:attrName>ppt_y</p:attrName>
                                        </p:attrNameLst>
                                      </p:cBhvr>
                                      <p:tavLst>
                                        <p:tav tm="0">
                                          <p:val>
                                            <p:strVal val="#ppt_y+.05"/>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4" presetClass="entr" presetSubtype="0" fill="hold" grpId="0" nodeType="clickEffect">
                                  <p:stCondLst>
                                    <p:cond delay="0"/>
                                  </p:stCondLst>
                                  <p:childTnLst>
                                    <p:set>
                                      <p:cBhvr>
                                        <p:cTn id="48" dur="1" fill="hold">
                                          <p:stCondLst>
                                            <p:cond delay="0"/>
                                          </p:stCondLst>
                                        </p:cTn>
                                        <p:tgtEl>
                                          <p:spTgt spid="100355">
                                            <p:txEl>
                                              <p:pRg st="5" end="5"/>
                                            </p:txEl>
                                          </p:spTgt>
                                        </p:tgtEl>
                                        <p:attrNameLst>
                                          <p:attrName>style.visibility</p:attrName>
                                        </p:attrNameLst>
                                      </p:cBhvr>
                                      <p:to>
                                        <p:strVal val="visible"/>
                                      </p:to>
                                    </p:set>
                                    <p:animEffect transition="in" filter="fade">
                                      <p:cBhvr>
                                        <p:cTn id="49" dur="500"/>
                                        <p:tgtEl>
                                          <p:spTgt spid="100355">
                                            <p:txEl>
                                              <p:pRg st="5" end="5"/>
                                            </p:txEl>
                                          </p:spTgt>
                                        </p:tgtEl>
                                      </p:cBhvr>
                                    </p:animEffect>
                                    <p:anim calcmode="lin" valueType="num">
                                      <p:cBhvr>
                                        <p:cTn id="50" dur="500" fill="hold"/>
                                        <p:tgtEl>
                                          <p:spTgt spid="100355">
                                            <p:txEl>
                                              <p:pRg st="5" end="5"/>
                                            </p:txEl>
                                          </p:spTgt>
                                        </p:tgtEl>
                                        <p:attrNameLst>
                                          <p:attrName>ppt_x</p:attrName>
                                        </p:attrNameLst>
                                      </p:cBhvr>
                                      <p:tavLst>
                                        <p:tav tm="0">
                                          <p:val>
                                            <p:strVal val="#ppt_x"/>
                                          </p:val>
                                        </p:tav>
                                        <p:tav tm="100000">
                                          <p:val>
                                            <p:strVal val="#ppt_x"/>
                                          </p:val>
                                        </p:tav>
                                      </p:tavLst>
                                    </p:anim>
                                    <p:anim calcmode="lin" valueType="num">
                                      <p:cBhvr>
                                        <p:cTn id="51" dur="500" fill="hold"/>
                                        <p:tgtEl>
                                          <p:spTgt spid="100355">
                                            <p:txEl>
                                              <p:pRg st="5" end="5"/>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4" grpId="0"/>
      <p:bldP spid="10035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http://t0.gstatic.com/images?q=tbn:nMMIqIEKlHqAGM:http://thinkingwithshakespeare.org/Shakespeare/HOT%2520Prompts/94Dewey.jpg">
            <a:hlinkClick r:id="rId3"/>
          </p:cNvPr>
          <p:cNvPicPr>
            <a:picLocks noChangeAspect="1" noChangeArrowheads="1"/>
          </p:cNvPicPr>
          <p:nvPr/>
        </p:nvPicPr>
        <p:blipFill>
          <a:blip r:embed="rId4" cstate="print">
            <a:lum bright="30000" contrast="-46000"/>
          </a:blip>
          <a:srcRect/>
          <a:stretch>
            <a:fillRect/>
          </a:stretch>
        </p:blipFill>
        <p:spPr bwMode="auto">
          <a:xfrm>
            <a:off x="6781800" y="2209800"/>
            <a:ext cx="2362200" cy="3505201"/>
          </a:xfrm>
          <a:prstGeom prst="rect">
            <a:avLst/>
          </a:prstGeom>
          <a:noFill/>
          <a:ln w="9525">
            <a:noFill/>
            <a:miter lim="800000"/>
            <a:headEnd/>
            <a:tailEnd/>
          </a:ln>
        </p:spPr>
      </p:pic>
      <p:sp>
        <p:nvSpPr>
          <p:cNvPr id="80899" name="Title 1"/>
          <p:cNvSpPr>
            <a:spLocks noGrp="1"/>
          </p:cNvSpPr>
          <p:nvPr>
            <p:ph type="title"/>
          </p:nvPr>
        </p:nvSpPr>
        <p:spPr>
          <a:xfrm>
            <a:off x="228600" y="0"/>
            <a:ext cx="8458200" cy="1143000"/>
          </a:xfrm>
        </p:spPr>
        <p:txBody>
          <a:bodyPr/>
          <a:lstStyle/>
          <a:p>
            <a:pPr algn="ctr" eaLnBrk="1" hangingPunct="1"/>
            <a:r>
              <a:rPr lang="en-US" sz="4800" dirty="0" smtClean="0"/>
              <a:t>John Dewey</a:t>
            </a:r>
          </a:p>
        </p:txBody>
      </p:sp>
      <p:sp>
        <p:nvSpPr>
          <p:cNvPr id="24579" name="Content Placeholder 2"/>
          <p:cNvSpPr>
            <a:spLocks noGrp="1"/>
          </p:cNvSpPr>
          <p:nvPr>
            <p:ph idx="1"/>
          </p:nvPr>
        </p:nvSpPr>
        <p:spPr>
          <a:xfrm>
            <a:off x="0" y="990600"/>
            <a:ext cx="6705600" cy="5867400"/>
          </a:xfrm>
        </p:spPr>
        <p:txBody>
          <a:bodyPr>
            <a:normAutofit fontScale="92500"/>
          </a:bodyPr>
          <a:lstStyle/>
          <a:p>
            <a:pPr eaLnBrk="1" hangingPunct="1"/>
            <a:r>
              <a:rPr lang="en-US" dirty="0" smtClean="0">
                <a:solidFill>
                  <a:schemeClr val="tx1">
                    <a:lumMod val="95000"/>
                    <a:lumOff val="5000"/>
                  </a:schemeClr>
                </a:solidFill>
              </a:rPr>
              <a:t>“Give the pupils something to do, not something to learn; and the doing is of such a nature as to demand thinking; learning naturally results.”</a:t>
            </a:r>
          </a:p>
          <a:p>
            <a:pPr eaLnBrk="1" hangingPunct="1"/>
            <a:r>
              <a:rPr lang="en-US" dirty="0" smtClean="0">
                <a:solidFill>
                  <a:schemeClr val="tx1">
                    <a:lumMod val="95000"/>
                    <a:lumOff val="5000"/>
                  </a:schemeClr>
                </a:solidFill>
              </a:rPr>
              <a:t>“Genuine ignorance is profitable because it is likely to be accompanied by humility, curiosity, and open mindedness; whereas ability to repeat catch-phrases,… familiar propositions, gives the conceit of learning and coats the mind with varnish waterproof to new ideas.”</a:t>
            </a:r>
            <a:r>
              <a:rPr lang="en-US" sz="2800" dirty="0" smtClean="0">
                <a:solidFill>
                  <a:schemeClr val="tx1">
                    <a:lumMod val="95000"/>
                    <a:lumOff val="5000"/>
                  </a:schemeClr>
                </a:solidFill>
              </a:rPr>
              <a:t> </a:t>
            </a:r>
            <a:r>
              <a:rPr lang="en-US" sz="1000" dirty="0" smtClean="0">
                <a:solidFill>
                  <a:schemeClr val="tx1">
                    <a:lumMod val="95000"/>
                    <a:lumOff val="5000"/>
                  </a:schemeClr>
                </a:solidFill>
              </a:rPr>
              <a:t>http://wilderdom.com/experiential/JohnDeweyQuotes.html</a:t>
            </a:r>
            <a:endParaRPr lang="en-US" sz="2800" dirty="0" smtClean="0">
              <a:solidFill>
                <a:schemeClr val="tx1">
                  <a:lumMod val="95000"/>
                  <a:lumOff val="5000"/>
                </a:schemeClr>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686800" cy="838200"/>
          </a:xfrm>
        </p:spPr>
        <p:txBody>
          <a:bodyPr>
            <a:normAutofit/>
          </a:bodyPr>
          <a:lstStyle/>
          <a:p>
            <a:r>
              <a:rPr lang="en-US" sz="4800"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Revelation 13:16 </a:t>
            </a:r>
            <a:r>
              <a:rPr lang="en-US" sz="4800" u="sng"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Economics</a:t>
            </a:r>
            <a:endParaRPr lang="en-US" sz="4800" u="sng" dirty="0">
              <a:solidFill>
                <a:srgbClr val="FF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p:txBody>
          <a:bodyPr>
            <a:normAutofit/>
          </a:bodyPr>
          <a:lstStyle/>
          <a:p>
            <a:pPr algn="ctr">
              <a:buNone/>
            </a:pPr>
            <a:r>
              <a:rPr lang="en-US" sz="4000" baseline="30000" dirty="0" smtClean="0"/>
              <a:t>    16</a:t>
            </a:r>
            <a:r>
              <a:rPr lang="en-US" sz="4000" dirty="0" smtClean="0"/>
              <a:t>And he causeth all, both small and great, rich and poor, free and bond, to receive a mark in their right hand, or in their foreheads: </a:t>
            </a:r>
            <a:r>
              <a:rPr lang="en-US" sz="4000" baseline="30000" dirty="0" smtClean="0"/>
              <a:t>17</a:t>
            </a:r>
            <a:r>
              <a:rPr lang="en-US" sz="4000" dirty="0" smtClean="0"/>
              <a:t>And that no man might buy or sell, save he that had the mark, or the name of the beast, or the number of his name.</a:t>
            </a:r>
            <a:endParaRPr lang="en-US" sz="40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Content Placeholder 2"/>
          <p:cNvSpPr>
            <a:spLocks noGrp="1"/>
          </p:cNvSpPr>
          <p:nvPr>
            <p:ph idx="1"/>
          </p:nvPr>
        </p:nvSpPr>
        <p:spPr>
          <a:xfrm>
            <a:off x="304800" y="1371600"/>
            <a:ext cx="8839200" cy="4876800"/>
          </a:xfrm>
        </p:spPr>
        <p:txBody>
          <a:bodyPr>
            <a:normAutofit/>
          </a:bodyPr>
          <a:lstStyle/>
          <a:p>
            <a:pPr algn="ctr">
              <a:buFont typeface="Arial" charset="0"/>
              <a:buNone/>
            </a:pPr>
            <a:r>
              <a:rPr lang="en-US" dirty="0" smtClean="0"/>
              <a:t>Tom DeWeese: “Rather than good management of resources, Sustainable Development has come to mean denied use and resources locked away from human hands. In short, it has become a code word for an entire economic and social agenda.”</a:t>
            </a:r>
          </a:p>
          <a:p>
            <a:pPr algn="ctr">
              <a:buFont typeface="Arial" charset="0"/>
              <a:buNone/>
            </a:pPr>
            <a:r>
              <a:rPr lang="en-US" dirty="0" smtClean="0"/>
              <a:t>This agenda is foundational to all government education.</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2438400"/>
            <a:ext cx="8229600" cy="1143000"/>
          </a:xfrm>
        </p:spPr>
        <p:txBody>
          <a:bodyPr>
            <a:normAutofit fontScale="90000"/>
          </a:bodyPr>
          <a:lstStyle/>
          <a:p>
            <a:r>
              <a:rPr lang="en-US" sz="8000" dirty="0" smtClean="0"/>
              <a:t>By the way:</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990600"/>
            <a:ext cx="9144000" cy="3139321"/>
          </a:xfrm>
          <a:prstGeom prst="rect">
            <a:avLst/>
          </a:prstGeom>
          <a:noFill/>
        </p:spPr>
        <p:txBody>
          <a:bodyPr wrap="square">
            <a:spAutoFit/>
          </a:bodyPr>
          <a:lstStyle/>
          <a:p>
            <a:pPr algn="ctr">
              <a:buFont typeface="Arial" charset="0"/>
              <a:buNone/>
              <a:defRPr/>
            </a:pPr>
            <a:r>
              <a:rPr lang="en-US" sz="6600" b="1" dirty="0">
                <a:ln w="1905"/>
                <a:solidFill>
                  <a:schemeClr val="tx1">
                    <a:lumMod val="85000"/>
                    <a:lumOff val="15000"/>
                  </a:schemeClr>
                </a:solidFill>
                <a:effectLst>
                  <a:innerShdw blurRad="69850" dist="43180" dir="5400000">
                    <a:srgbClr val="000000">
                      <a:alpha val="65000"/>
                    </a:srgbClr>
                  </a:innerShdw>
                </a:effectLst>
              </a:rPr>
              <a:t>Nowhere is safe!</a:t>
            </a:r>
          </a:p>
          <a:p>
            <a:pPr algn="ctr">
              <a:buFont typeface="Arial" charset="0"/>
              <a:buNone/>
              <a:defRPr/>
            </a:pPr>
            <a:r>
              <a:rPr lang="en-US" sz="6600" b="1" dirty="0">
                <a:ln w="1905"/>
                <a:solidFill>
                  <a:schemeClr val="tx1">
                    <a:lumMod val="85000"/>
                    <a:lumOff val="15000"/>
                  </a:schemeClr>
                </a:solidFill>
                <a:effectLst>
                  <a:innerShdw blurRad="69850" dist="43180" dir="5400000">
                    <a:srgbClr val="000000">
                      <a:alpha val="65000"/>
                    </a:srgbClr>
                  </a:innerShdw>
                </a:effectLst>
              </a:rPr>
              <a:t>Our safety is in </a:t>
            </a:r>
          </a:p>
          <a:p>
            <a:pPr algn="ctr">
              <a:buFont typeface="Arial" charset="0"/>
              <a:buNone/>
              <a:defRPr/>
            </a:pPr>
            <a:r>
              <a:rPr lang="en-US" sz="6600" b="1" dirty="0">
                <a:ln w="1905"/>
                <a:solidFill>
                  <a:schemeClr val="tx1">
                    <a:lumMod val="85000"/>
                    <a:lumOff val="15000"/>
                  </a:schemeClr>
                </a:solidFill>
                <a:effectLst>
                  <a:innerShdw blurRad="69850" dist="43180" dir="5400000">
                    <a:srgbClr val="000000">
                      <a:alpha val="65000"/>
                    </a:srgbClr>
                  </a:innerShdw>
                </a:effectLst>
              </a:rPr>
              <a:t>our Lord Jesus!</a:t>
            </a:r>
          </a:p>
        </p:txBody>
      </p:sp>
      <p:pic>
        <p:nvPicPr>
          <p:cNvPr id="5" name="Picture 4" descr="Jesus is our Shepherd.jpg"/>
          <p:cNvPicPr>
            <a:picLocks noChangeAspect="1"/>
          </p:cNvPicPr>
          <p:nvPr/>
        </p:nvPicPr>
        <p:blipFill>
          <a:blip r:embed="rId3" cstate="print"/>
          <a:stretch>
            <a:fillRect/>
          </a:stretch>
        </p:blipFill>
        <p:spPr>
          <a:xfrm>
            <a:off x="2971800" y="4114800"/>
            <a:ext cx="3365224" cy="2537710"/>
          </a:xfrm>
          <a:prstGeom prst="rect">
            <a:avLst/>
          </a:prstGeom>
        </p:spPr>
      </p:pic>
    </p:spTree>
  </p:cSld>
  <p:clrMapOvr>
    <a:masterClrMapping/>
  </p:clrMapOvr>
  <p:transition>
    <p:dissolv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42" name="Content Placeholder 2"/>
          <p:cNvSpPr>
            <a:spLocks noGrp="1"/>
          </p:cNvSpPr>
          <p:nvPr>
            <p:ph idx="1"/>
          </p:nvPr>
        </p:nvSpPr>
        <p:spPr>
          <a:xfrm>
            <a:off x="228600" y="1066800"/>
            <a:ext cx="8686800" cy="4800600"/>
          </a:xfrm>
        </p:spPr>
        <p:txBody>
          <a:bodyPr/>
          <a:lstStyle/>
          <a:p>
            <a:r>
              <a:rPr lang="en-US" u="sng" dirty="0" smtClean="0"/>
              <a:t>Source: Nehemiah Institute. “PEERS Biblical Worldview Test.” Nehemiah Institute </a:t>
            </a:r>
            <a:r>
              <a:rPr lang="en-US" u="sng" dirty="0" smtClean="0">
                <a:solidFill>
                  <a:schemeClr val="accent2">
                    <a:lumMod val="75000"/>
                  </a:schemeClr>
                </a:solidFill>
              </a:rPr>
              <a:t>http://www.nehemiahinstitute.com/peers.php</a:t>
            </a:r>
            <a:r>
              <a:rPr lang="en-US" u="sng" dirty="0" smtClean="0">
                <a:solidFill>
                  <a:srgbClr val="FFFF00"/>
                </a:solidFill>
              </a:rPr>
              <a:t> </a:t>
            </a:r>
            <a:r>
              <a:rPr lang="en-US" u="sng" dirty="0" smtClean="0"/>
              <a:t>(accessed November 15, 2008)</a:t>
            </a:r>
          </a:p>
          <a:p>
            <a:endParaRPr lang="en-US" dirty="0" smtClean="0"/>
          </a:p>
          <a:p>
            <a:r>
              <a:rPr lang="en-US" u="sng" dirty="0" smtClean="0"/>
              <a:t>Dan Smithwick, “Worldview Assessment and Training,” The Nehemiah Institute, </a:t>
            </a:r>
            <a:r>
              <a:rPr lang="en-US" u="sng" dirty="0" smtClean="0">
                <a:solidFill>
                  <a:schemeClr val="accent2">
                    <a:lumMod val="75000"/>
                  </a:schemeClr>
                </a:solidFill>
              </a:rPr>
              <a:t>www.nehemiahinstitute.com</a:t>
            </a:r>
            <a:r>
              <a:rPr lang="en-US" u="sng" dirty="0" smtClean="0"/>
              <a:t> (accessed November, 14, 2008).</a:t>
            </a:r>
            <a:endParaRPr lang="en-US" dirty="0" smtClean="0"/>
          </a:p>
          <a:p>
            <a:endParaRPr lang="en-US" dirty="0" smtClean="0"/>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228600"/>
            <a:ext cx="8229600" cy="2590800"/>
          </a:xfrm>
        </p:spPr>
        <p:txBody>
          <a:bodyPr>
            <a:normAutofit fontScale="90000"/>
          </a:bodyPr>
          <a:lstStyle/>
          <a:p>
            <a:r>
              <a:rPr lang="en-US" sz="2400" dirty="0" smtClean="0"/>
              <a:t>Figure 9. Christian “worldview” schools (&lt;4% of youth), primarily Principle Approach and Classical Christian schools. Home School students also generally score in the 50-75 range. Traditional Christian schools (10-15% of youth). Public schools (80-85% of youth).</a:t>
            </a:r>
            <a:br>
              <a:rPr lang="en-US" sz="2400" dirty="0" smtClean="0"/>
            </a:br>
            <a:r>
              <a:rPr lang="en-US" sz="2400" dirty="0" smtClean="0"/>
              <a:t>Source: Dan Smithwick, The Nehemiah Institute</a:t>
            </a:r>
            <a:br>
              <a:rPr lang="en-US" sz="2400" dirty="0" smtClean="0"/>
            </a:br>
            <a:endParaRPr lang="en-US" sz="2400" dirty="0" smtClean="0"/>
          </a:p>
        </p:txBody>
      </p:sp>
      <p:pic>
        <p:nvPicPr>
          <p:cNvPr id="113667" name="Content Placeholder 3"/>
          <p:cNvPicPr>
            <a:picLocks noGrp="1" noChangeAspect="1" noChangeArrowheads="1"/>
          </p:cNvPicPr>
          <p:nvPr>
            <p:ph idx="1"/>
          </p:nvPr>
        </p:nvPicPr>
        <p:blipFill>
          <a:blip r:embed="rId3" cstate="print"/>
          <a:srcRect/>
          <a:stretch>
            <a:fillRect/>
          </a:stretch>
        </p:blipFill>
        <p:spPr>
          <a:xfrm>
            <a:off x="152400" y="2332038"/>
            <a:ext cx="7467600" cy="4525962"/>
          </a:xfrm>
        </p:spPr>
      </p:pic>
      <p:sp>
        <p:nvSpPr>
          <p:cNvPr id="113668" name="TextBox 4"/>
          <p:cNvSpPr txBox="1">
            <a:spLocks noChangeArrowheads="1"/>
          </p:cNvSpPr>
          <p:nvPr/>
        </p:nvSpPr>
        <p:spPr bwMode="auto">
          <a:xfrm>
            <a:off x="6781800" y="3592513"/>
            <a:ext cx="2057400" cy="523875"/>
          </a:xfrm>
          <a:prstGeom prst="rect">
            <a:avLst/>
          </a:prstGeom>
          <a:noFill/>
          <a:ln w="9525">
            <a:noFill/>
            <a:miter lim="800000"/>
            <a:headEnd/>
            <a:tailEnd/>
          </a:ln>
        </p:spPr>
        <p:txBody>
          <a:bodyPr>
            <a:spAutoFit/>
          </a:bodyPr>
          <a:lstStyle/>
          <a:p>
            <a:r>
              <a:rPr lang="en-US" sz="2800" dirty="0">
                <a:latin typeface="Calibri" pitchFamily="34" charset="0"/>
              </a:rPr>
              <a:t>C “W” S= 4%</a:t>
            </a:r>
          </a:p>
        </p:txBody>
      </p:sp>
      <p:sp>
        <p:nvSpPr>
          <p:cNvPr id="113669" name="TextBox 5"/>
          <p:cNvSpPr txBox="1">
            <a:spLocks noChangeArrowheads="1"/>
          </p:cNvSpPr>
          <p:nvPr/>
        </p:nvSpPr>
        <p:spPr bwMode="auto">
          <a:xfrm>
            <a:off x="6781800" y="5410200"/>
            <a:ext cx="2514600" cy="523875"/>
          </a:xfrm>
          <a:prstGeom prst="rect">
            <a:avLst/>
          </a:prstGeom>
          <a:noFill/>
          <a:ln w="9525">
            <a:noFill/>
            <a:miter lim="800000"/>
            <a:headEnd/>
            <a:tailEnd/>
          </a:ln>
        </p:spPr>
        <p:txBody>
          <a:bodyPr>
            <a:spAutoFit/>
          </a:bodyPr>
          <a:lstStyle/>
          <a:p>
            <a:r>
              <a:rPr lang="en-US" sz="2800" dirty="0">
                <a:solidFill>
                  <a:srgbClr val="FF99FF"/>
                </a:solidFill>
                <a:latin typeface="Calibri" pitchFamily="34" charset="0"/>
              </a:rPr>
              <a:t>T C S= 10-15%</a:t>
            </a:r>
          </a:p>
        </p:txBody>
      </p:sp>
      <p:sp>
        <p:nvSpPr>
          <p:cNvPr id="113670" name="TextBox 6"/>
          <p:cNvSpPr txBox="1">
            <a:spLocks noChangeArrowheads="1"/>
          </p:cNvSpPr>
          <p:nvPr/>
        </p:nvSpPr>
        <p:spPr bwMode="auto">
          <a:xfrm>
            <a:off x="6858000" y="6019800"/>
            <a:ext cx="2209800" cy="523875"/>
          </a:xfrm>
          <a:prstGeom prst="rect">
            <a:avLst/>
          </a:prstGeom>
          <a:noFill/>
          <a:ln w="9525">
            <a:noFill/>
            <a:miter lim="800000"/>
            <a:headEnd/>
            <a:tailEnd/>
          </a:ln>
        </p:spPr>
        <p:txBody>
          <a:bodyPr>
            <a:spAutoFit/>
          </a:bodyPr>
          <a:lstStyle/>
          <a:p>
            <a:r>
              <a:rPr lang="en-US" sz="2800" dirty="0">
                <a:latin typeface="Calibri" pitchFamily="34" charset="0"/>
              </a:rPr>
              <a:t>P S 80-85%</a:t>
            </a:r>
          </a:p>
        </p:txBody>
      </p:sp>
      <p:sp>
        <p:nvSpPr>
          <p:cNvPr id="8" name="TextBox 7"/>
          <p:cNvSpPr txBox="1"/>
          <p:nvPr/>
        </p:nvSpPr>
        <p:spPr>
          <a:xfrm>
            <a:off x="685800" y="2590800"/>
            <a:ext cx="19812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Biblical Theism</a:t>
            </a:r>
          </a:p>
        </p:txBody>
      </p:sp>
      <p:sp>
        <p:nvSpPr>
          <p:cNvPr id="9" name="TextBox 8"/>
          <p:cNvSpPr txBox="1"/>
          <p:nvPr/>
        </p:nvSpPr>
        <p:spPr>
          <a:xfrm>
            <a:off x="762000" y="4038600"/>
            <a:ext cx="22860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Moderate Christian</a:t>
            </a:r>
          </a:p>
        </p:txBody>
      </p:sp>
      <p:sp>
        <p:nvSpPr>
          <p:cNvPr id="10" name="TextBox 9"/>
          <p:cNvSpPr txBox="1"/>
          <p:nvPr/>
        </p:nvSpPr>
        <p:spPr>
          <a:xfrm>
            <a:off x="762000" y="5715000"/>
            <a:ext cx="3352800" cy="400050"/>
          </a:xfrm>
          <a:prstGeom prst="rect">
            <a:avLst/>
          </a:prstGeom>
          <a:solidFill>
            <a:schemeClr val="accent2">
              <a:lumMod val="40000"/>
              <a:lumOff val="60000"/>
            </a:schemeClr>
          </a:solidFill>
        </p:spPr>
        <p:txBody>
          <a:bodyPr>
            <a:spAutoFit/>
          </a:bodyPr>
          <a:lstStyle/>
          <a:p>
            <a:pPr fontAlgn="auto">
              <a:spcBef>
                <a:spcPts val="0"/>
              </a:spcBef>
              <a:spcAft>
                <a:spcPts val="0"/>
              </a:spcAft>
              <a:defRPr/>
            </a:pPr>
            <a:r>
              <a:rPr lang="en-US" sz="2000" dirty="0">
                <a:solidFill>
                  <a:schemeClr val="bg1"/>
                </a:solidFill>
                <a:latin typeface="+mn-lt"/>
              </a:rPr>
              <a:t>Secular Humanism/Socialism</a:t>
            </a:r>
          </a:p>
        </p:txBody>
      </p:sp>
      <p:cxnSp>
        <p:nvCxnSpPr>
          <p:cNvPr id="12" name="Straight Connector 11"/>
          <p:cNvCxnSpPr/>
          <p:nvPr/>
        </p:nvCxnSpPr>
        <p:spPr>
          <a:xfrm>
            <a:off x="609600" y="3733800"/>
            <a:ext cx="6248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3400" y="5257800"/>
            <a:ext cx="6248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4690" name="Content Placeholder 3"/>
          <p:cNvPicPr>
            <a:picLocks noGrp="1" noChangeAspect="1" noChangeArrowheads="1"/>
          </p:cNvPicPr>
          <p:nvPr>
            <p:ph idx="1"/>
          </p:nvPr>
        </p:nvPicPr>
        <p:blipFill>
          <a:blip r:embed="rId3" cstate="print"/>
          <a:srcRect/>
          <a:stretch>
            <a:fillRect/>
          </a:stretch>
        </p:blipFill>
        <p:spPr>
          <a:xfrm>
            <a:off x="0" y="-152400"/>
            <a:ext cx="9144000" cy="7010400"/>
          </a:xfrm>
        </p:spPr>
      </p:pic>
      <p:sp>
        <p:nvSpPr>
          <p:cNvPr id="5" name="TextBox 4"/>
          <p:cNvSpPr txBox="1"/>
          <p:nvPr/>
        </p:nvSpPr>
        <p:spPr>
          <a:xfrm>
            <a:off x="838200" y="381000"/>
            <a:ext cx="34290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Biblical Theism</a:t>
            </a:r>
          </a:p>
        </p:txBody>
      </p:sp>
      <p:sp>
        <p:nvSpPr>
          <p:cNvPr id="7" name="TextBox 6"/>
          <p:cNvSpPr txBox="1"/>
          <p:nvPr/>
        </p:nvSpPr>
        <p:spPr>
          <a:xfrm>
            <a:off x="914400" y="2590800"/>
            <a:ext cx="47244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Moderate Christianity</a:t>
            </a:r>
          </a:p>
        </p:txBody>
      </p:sp>
      <p:sp>
        <p:nvSpPr>
          <p:cNvPr id="8" name="TextBox 7"/>
          <p:cNvSpPr txBox="1"/>
          <p:nvPr/>
        </p:nvSpPr>
        <p:spPr>
          <a:xfrm>
            <a:off x="762000" y="5486400"/>
            <a:ext cx="5715000" cy="584200"/>
          </a:xfrm>
          <a:prstGeom prst="rect">
            <a:avLst/>
          </a:prstGeom>
          <a:solidFill>
            <a:srgbClr val="9A0000"/>
          </a:solidFill>
        </p:spPr>
        <p:txBody>
          <a:bodyPr wrap="square">
            <a:spAutoFit/>
          </a:bodyPr>
          <a:lstStyle/>
          <a:p>
            <a:pPr fontAlgn="auto">
              <a:spcBef>
                <a:spcPts val="0"/>
              </a:spcBef>
              <a:spcAft>
                <a:spcPts val="0"/>
              </a:spcAft>
              <a:defRPr/>
            </a:pPr>
            <a:r>
              <a:rPr lang="en-US" sz="3200" dirty="0">
                <a:solidFill>
                  <a:schemeClr val="bg1"/>
                </a:solidFill>
                <a:latin typeface="+mn-lt"/>
              </a:rPr>
              <a:t>Secular Humanism/Socialism</a:t>
            </a:r>
          </a:p>
        </p:txBody>
      </p:sp>
      <p:sp>
        <p:nvSpPr>
          <p:cNvPr id="9" name="TextBox 8"/>
          <p:cNvSpPr txBox="1"/>
          <p:nvPr/>
        </p:nvSpPr>
        <p:spPr>
          <a:xfrm>
            <a:off x="990600" y="2057400"/>
            <a:ext cx="623888" cy="523875"/>
          </a:xfrm>
          <a:prstGeom prst="rect">
            <a:avLst/>
          </a:prstGeom>
          <a:solidFill>
            <a:srgbClr val="2B4173"/>
          </a:solidFill>
        </p:spPr>
        <p:txBody>
          <a:bodyPr wrap="none">
            <a:spAutoFit/>
          </a:bodyPr>
          <a:lstStyle/>
          <a:p>
            <a:pPr fontAlgn="auto">
              <a:spcBef>
                <a:spcPts val="0"/>
              </a:spcBef>
              <a:spcAft>
                <a:spcPts val="0"/>
              </a:spcAft>
              <a:defRPr/>
            </a:pPr>
            <a:r>
              <a:rPr lang="en-US" sz="2800" dirty="0">
                <a:solidFill>
                  <a:schemeClr val="bg1"/>
                </a:solidFill>
                <a:latin typeface="+mn-lt"/>
              </a:rPr>
              <a:t>4%</a:t>
            </a:r>
          </a:p>
        </p:txBody>
      </p:sp>
      <p:sp>
        <p:nvSpPr>
          <p:cNvPr id="10" name="TextBox 9"/>
          <p:cNvSpPr txBox="1"/>
          <p:nvPr/>
        </p:nvSpPr>
        <p:spPr>
          <a:xfrm>
            <a:off x="1066800" y="3438525"/>
            <a:ext cx="1752600" cy="523875"/>
          </a:xfrm>
          <a:prstGeom prst="rect">
            <a:avLst/>
          </a:prstGeom>
          <a:solidFill>
            <a:srgbClr val="2B4173"/>
          </a:solidFill>
        </p:spPr>
        <p:txBody>
          <a:bodyPr wrap="square">
            <a:spAutoFit/>
          </a:bodyPr>
          <a:lstStyle/>
          <a:p>
            <a:pPr fontAlgn="auto">
              <a:spcBef>
                <a:spcPts val="0"/>
              </a:spcBef>
              <a:spcAft>
                <a:spcPts val="0"/>
              </a:spcAft>
              <a:defRPr/>
            </a:pPr>
            <a:r>
              <a:rPr lang="en-US" sz="2800" dirty="0">
                <a:solidFill>
                  <a:schemeClr val="bg1"/>
                </a:solidFill>
                <a:latin typeface="+mn-lt"/>
              </a:rPr>
              <a:t>10-15%</a:t>
            </a:r>
          </a:p>
        </p:txBody>
      </p:sp>
      <p:sp>
        <p:nvSpPr>
          <p:cNvPr id="11" name="TextBox 10"/>
          <p:cNvSpPr txBox="1"/>
          <p:nvPr/>
        </p:nvSpPr>
        <p:spPr>
          <a:xfrm>
            <a:off x="1066800" y="4572000"/>
            <a:ext cx="1600200" cy="584200"/>
          </a:xfrm>
          <a:prstGeom prst="rect">
            <a:avLst/>
          </a:prstGeom>
          <a:solidFill>
            <a:srgbClr val="28466A"/>
          </a:solidFill>
        </p:spPr>
        <p:txBody>
          <a:bodyPr>
            <a:spAutoFit/>
          </a:bodyPr>
          <a:lstStyle/>
          <a:p>
            <a:pPr fontAlgn="auto">
              <a:spcBef>
                <a:spcPts val="0"/>
              </a:spcBef>
              <a:spcAft>
                <a:spcPts val="0"/>
              </a:spcAft>
              <a:defRPr/>
            </a:pPr>
            <a:r>
              <a:rPr lang="en-US" sz="3200" dirty="0">
                <a:solidFill>
                  <a:schemeClr val="bg1"/>
                </a:solidFill>
                <a:latin typeface="+mn-lt"/>
              </a:rPr>
              <a:t>80-85%</a:t>
            </a:r>
          </a:p>
        </p:txBody>
      </p:sp>
      <p:sp>
        <p:nvSpPr>
          <p:cNvPr id="114697" name="Rectangle 11"/>
          <p:cNvSpPr>
            <a:spLocks noChangeArrowheads="1"/>
          </p:cNvSpPr>
          <p:nvPr/>
        </p:nvSpPr>
        <p:spPr bwMode="auto">
          <a:xfrm>
            <a:off x="3505200" y="1057275"/>
            <a:ext cx="4572000" cy="923925"/>
          </a:xfrm>
          <a:prstGeom prst="rect">
            <a:avLst/>
          </a:prstGeom>
          <a:noFill/>
          <a:ln w="9525">
            <a:noFill/>
            <a:miter lim="800000"/>
            <a:headEnd/>
            <a:tailEnd/>
          </a:ln>
        </p:spPr>
        <p:txBody>
          <a:bodyPr>
            <a:spAutoFit/>
          </a:bodyPr>
          <a:lstStyle/>
          <a:p>
            <a:r>
              <a:rPr lang="en-US" u="sng" dirty="0"/>
              <a:t>Biblical Theism, 70–100; Moderate Christian, 30–69; Secular Humanism 0–29; Pure Socialism, &lt;0.</a:t>
            </a:r>
            <a:endParaRPr lang="en-US" dirty="0"/>
          </a:p>
        </p:txBody>
      </p:sp>
      <p:sp>
        <p:nvSpPr>
          <p:cNvPr id="114698" name="TextBox 13"/>
          <p:cNvSpPr txBox="1">
            <a:spLocks noChangeArrowheads="1"/>
          </p:cNvSpPr>
          <p:nvPr/>
        </p:nvSpPr>
        <p:spPr bwMode="auto">
          <a:xfrm rot="5400000">
            <a:off x="7889082" y="1102518"/>
            <a:ext cx="1143000" cy="461963"/>
          </a:xfrm>
          <a:prstGeom prst="rect">
            <a:avLst/>
          </a:prstGeom>
          <a:noFill/>
          <a:ln w="9525">
            <a:noFill/>
            <a:miter lim="800000"/>
            <a:headEnd/>
            <a:tailEnd/>
          </a:ln>
        </p:spPr>
        <p:txBody>
          <a:bodyPr>
            <a:spAutoFit/>
          </a:bodyPr>
          <a:lstStyle/>
          <a:p>
            <a:r>
              <a:rPr lang="en-US" sz="2400" dirty="0"/>
              <a:t>100-70</a:t>
            </a:r>
          </a:p>
        </p:txBody>
      </p:sp>
      <p:sp>
        <p:nvSpPr>
          <p:cNvPr id="114699" name="TextBox 14"/>
          <p:cNvSpPr txBox="1">
            <a:spLocks noChangeArrowheads="1"/>
          </p:cNvSpPr>
          <p:nvPr/>
        </p:nvSpPr>
        <p:spPr bwMode="auto">
          <a:xfrm rot="5400000">
            <a:off x="7881144" y="3121819"/>
            <a:ext cx="1219200" cy="461962"/>
          </a:xfrm>
          <a:prstGeom prst="rect">
            <a:avLst/>
          </a:prstGeom>
          <a:noFill/>
          <a:ln w="9525">
            <a:noFill/>
            <a:miter lim="800000"/>
            <a:headEnd/>
            <a:tailEnd/>
          </a:ln>
        </p:spPr>
        <p:txBody>
          <a:bodyPr>
            <a:spAutoFit/>
          </a:bodyPr>
          <a:lstStyle/>
          <a:p>
            <a:r>
              <a:rPr lang="en-US" sz="2400" dirty="0"/>
              <a:t>69-30</a:t>
            </a:r>
          </a:p>
        </p:txBody>
      </p:sp>
      <p:sp>
        <p:nvSpPr>
          <p:cNvPr id="114700" name="TextBox 15"/>
          <p:cNvSpPr txBox="1">
            <a:spLocks noChangeArrowheads="1"/>
          </p:cNvSpPr>
          <p:nvPr/>
        </p:nvSpPr>
        <p:spPr bwMode="auto">
          <a:xfrm rot="5400000">
            <a:off x="8079582" y="4874418"/>
            <a:ext cx="914400" cy="461963"/>
          </a:xfrm>
          <a:prstGeom prst="rect">
            <a:avLst/>
          </a:prstGeom>
          <a:noFill/>
          <a:ln w="9525">
            <a:noFill/>
            <a:miter lim="800000"/>
            <a:headEnd/>
            <a:tailEnd/>
          </a:ln>
        </p:spPr>
        <p:txBody>
          <a:bodyPr>
            <a:spAutoFit/>
          </a:bodyPr>
          <a:lstStyle/>
          <a:p>
            <a:r>
              <a:rPr lang="en-US" sz="2400" dirty="0"/>
              <a:t>29-0</a:t>
            </a:r>
          </a:p>
        </p:txBody>
      </p:sp>
      <p:cxnSp>
        <p:nvCxnSpPr>
          <p:cNvPr id="13" name="Straight Connector 12"/>
          <p:cNvCxnSpPr/>
          <p:nvPr/>
        </p:nvCxnSpPr>
        <p:spPr>
          <a:xfrm>
            <a:off x="533400" y="4343400"/>
            <a:ext cx="7391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57200" y="1981200"/>
            <a:ext cx="73914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5714" name="Content Placeholder 2"/>
          <p:cNvSpPr>
            <a:spLocks noGrp="1"/>
          </p:cNvSpPr>
          <p:nvPr>
            <p:ph idx="1"/>
          </p:nvPr>
        </p:nvSpPr>
        <p:spPr>
          <a:xfrm>
            <a:off x="0" y="304800"/>
            <a:ext cx="9144000" cy="6248400"/>
          </a:xfrm>
        </p:spPr>
        <p:txBody>
          <a:bodyPr>
            <a:normAutofit/>
          </a:bodyPr>
          <a:lstStyle/>
          <a:p>
            <a:pPr algn="ctr"/>
            <a:r>
              <a:rPr lang="en-US" sz="3600" dirty="0" smtClean="0"/>
              <a:t>This first category in the figure above is for Biblical Christianity. One can observe that over the twenty years the study represents, the trend has been away from the Christian worldview. The second category containing the percentages which are at or over 60%, is a reflection of youth who have been enrolled in schools that specifically train students in the Christian worldview. This is the only category that has maintained or shown positive growth over the period of the study</a:t>
            </a:r>
          </a:p>
          <a:p>
            <a:endParaRPr lang="en-US" dirty="0" smtClean="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6738" name="Content Placeholder 2"/>
          <p:cNvSpPr>
            <a:spLocks noGrp="1"/>
          </p:cNvSpPr>
          <p:nvPr>
            <p:ph idx="1"/>
          </p:nvPr>
        </p:nvSpPr>
        <p:spPr>
          <a:xfrm>
            <a:off x="0" y="457200"/>
            <a:ext cx="9067800" cy="6324600"/>
          </a:xfrm>
        </p:spPr>
        <p:txBody>
          <a:bodyPr>
            <a:noAutofit/>
          </a:bodyPr>
          <a:lstStyle/>
          <a:p>
            <a:pPr algn="ctr">
              <a:buFont typeface="Arial" charset="0"/>
              <a:buNone/>
            </a:pPr>
            <a:r>
              <a:rPr lang="en-US" sz="3600" dirty="0" smtClean="0"/>
              <a:t>Dan Smithwick, of the Nehemiah Institute, summarizes the results of the institute’s testing in the following statement: </a:t>
            </a:r>
            <a:r>
              <a:rPr lang="en-US" sz="3600" dirty="0" smtClean="0">
                <a:solidFill>
                  <a:srgbClr val="9A0000"/>
                </a:solidFill>
              </a:rPr>
              <a:t>“When over 90% of youth from Christian homes, either in public schools or in Christian schools, are moving away from a Biblical view of life, and closer to the Humanistic view of life, as documented by PEERS Testing, then clearly a disaster is in the making.”</a:t>
            </a: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27" name="Content Placeholder 2"/>
          <p:cNvSpPr>
            <a:spLocks noGrp="1"/>
          </p:cNvSpPr>
          <p:nvPr>
            <p:ph idx="1"/>
          </p:nvPr>
        </p:nvSpPr>
        <p:spPr/>
        <p:txBody>
          <a:bodyPr/>
          <a:lstStyle/>
          <a:p>
            <a:endParaRPr lang="en-US" dirty="0" smtClean="0"/>
          </a:p>
        </p:txBody>
      </p:sp>
      <p:graphicFrame>
        <p:nvGraphicFramePr>
          <p:cNvPr id="1026" name="Object 2"/>
          <p:cNvGraphicFramePr>
            <a:graphicFrameLocks noChangeAspect="1"/>
          </p:cNvGraphicFramePr>
          <p:nvPr/>
        </p:nvGraphicFramePr>
        <p:xfrm>
          <a:off x="214313" y="1600200"/>
          <a:ext cx="8540750" cy="4191000"/>
        </p:xfrm>
        <a:graphic>
          <a:graphicData uri="http://schemas.openxmlformats.org/presentationml/2006/ole">
            <p:oleObj spid="_x0000_s317442" name="Chart" r:id="rId4" imgW="5610055" imgH="2752825" progId="MSGraph.Chart.8">
              <p:embed/>
            </p:oleObj>
          </a:graphicData>
        </a:graphic>
      </p:graphicFrame>
      <p:sp>
        <p:nvSpPr>
          <p:cNvPr id="1028" name="TextBox 4"/>
          <p:cNvSpPr txBox="1">
            <a:spLocks noChangeArrowheads="1"/>
          </p:cNvSpPr>
          <p:nvPr/>
        </p:nvSpPr>
        <p:spPr bwMode="auto">
          <a:xfrm rot="569359">
            <a:off x="917540" y="3566598"/>
            <a:ext cx="8267959" cy="523220"/>
          </a:xfrm>
          <a:prstGeom prst="rect">
            <a:avLst/>
          </a:prstGeom>
          <a:noFill/>
          <a:ln w="9525">
            <a:noFill/>
            <a:miter lim="800000"/>
            <a:headEnd/>
            <a:tailEnd/>
          </a:ln>
        </p:spPr>
        <p:txBody>
          <a:bodyPr wrap="square">
            <a:spAutoFit/>
          </a:bodyPr>
          <a:lstStyle/>
          <a:p>
            <a:r>
              <a:rPr lang="en-US" sz="2700" b="1" u="sng" dirty="0">
                <a:solidFill>
                  <a:srgbClr val="FF0000"/>
                </a:solidFill>
              </a:rPr>
              <a:t>Trend toward Secular Humanism and Socialism</a:t>
            </a:r>
          </a:p>
        </p:txBody>
      </p:sp>
      <p:cxnSp>
        <p:nvCxnSpPr>
          <p:cNvPr id="5" name="Straight Connector 4"/>
          <p:cNvCxnSpPr/>
          <p:nvPr/>
        </p:nvCxnSpPr>
        <p:spPr>
          <a:xfrm>
            <a:off x="1066800" y="2819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66800" y="3962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031" name="TextBox 10"/>
          <p:cNvSpPr txBox="1">
            <a:spLocks noChangeArrowheads="1"/>
          </p:cNvSpPr>
          <p:nvPr/>
        </p:nvSpPr>
        <p:spPr bwMode="auto">
          <a:xfrm>
            <a:off x="8610600" y="2590800"/>
            <a:ext cx="609600" cy="461963"/>
          </a:xfrm>
          <a:prstGeom prst="rect">
            <a:avLst/>
          </a:prstGeom>
          <a:noFill/>
          <a:ln w="9525">
            <a:noFill/>
            <a:miter lim="800000"/>
            <a:headEnd/>
            <a:tailEnd/>
          </a:ln>
        </p:spPr>
        <p:txBody>
          <a:bodyPr>
            <a:spAutoFit/>
          </a:bodyPr>
          <a:lstStyle/>
          <a:p>
            <a:r>
              <a:rPr lang="en-US" sz="2400" dirty="0"/>
              <a:t>70</a:t>
            </a:r>
          </a:p>
        </p:txBody>
      </p:sp>
      <p:sp>
        <p:nvSpPr>
          <p:cNvPr id="1032" name="TextBox 12"/>
          <p:cNvSpPr txBox="1">
            <a:spLocks noChangeArrowheads="1"/>
          </p:cNvSpPr>
          <p:nvPr/>
        </p:nvSpPr>
        <p:spPr bwMode="auto">
          <a:xfrm>
            <a:off x="8610600" y="3729038"/>
            <a:ext cx="685800" cy="461962"/>
          </a:xfrm>
          <a:prstGeom prst="rect">
            <a:avLst/>
          </a:prstGeom>
          <a:noFill/>
          <a:ln w="9525">
            <a:noFill/>
            <a:miter lim="800000"/>
            <a:headEnd/>
            <a:tailEnd/>
          </a:ln>
        </p:spPr>
        <p:txBody>
          <a:bodyPr>
            <a:spAutoFit/>
          </a:bodyPr>
          <a:lstStyle/>
          <a:p>
            <a:r>
              <a:rPr lang="en-US" sz="2400" dirty="0"/>
              <a:t>30</a:t>
            </a:r>
          </a:p>
        </p:txBody>
      </p:sp>
      <p:sp>
        <p:nvSpPr>
          <p:cNvPr id="1033" name="TextBox 13"/>
          <p:cNvSpPr txBox="1">
            <a:spLocks noChangeArrowheads="1"/>
          </p:cNvSpPr>
          <p:nvPr/>
        </p:nvSpPr>
        <p:spPr bwMode="auto">
          <a:xfrm>
            <a:off x="2057400" y="1981200"/>
            <a:ext cx="5410200" cy="584200"/>
          </a:xfrm>
          <a:prstGeom prst="rect">
            <a:avLst/>
          </a:prstGeom>
          <a:noFill/>
          <a:ln w="9525">
            <a:noFill/>
            <a:miter lim="800000"/>
            <a:headEnd/>
            <a:tailEnd/>
          </a:ln>
        </p:spPr>
        <p:txBody>
          <a:bodyPr>
            <a:spAutoFit/>
          </a:bodyPr>
          <a:lstStyle/>
          <a:p>
            <a:pPr algn="ctr"/>
            <a:r>
              <a:rPr lang="en-US" sz="3200" b="1" dirty="0">
                <a:solidFill>
                  <a:srgbClr val="FF0000"/>
                </a:solidFill>
              </a:rPr>
              <a:t>The Making of a Disaster</a:t>
            </a: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0658" name="Content Placeholder 2"/>
          <p:cNvSpPr>
            <a:spLocks noGrp="1"/>
          </p:cNvSpPr>
          <p:nvPr>
            <p:ph idx="1"/>
          </p:nvPr>
        </p:nvSpPr>
        <p:spPr>
          <a:xfrm>
            <a:off x="228600" y="228600"/>
            <a:ext cx="8458200" cy="6324600"/>
          </a:xfrm>
        </p:spPr>
        <p:txBody>
          <a:bodyPr>
            <a:normAutofit lnSpcReduction="10000"/>
          </a:bodyPr>
          <a:lstStyle/>
          <a:p>
            <a:pPr marL="274320" indent="-274320" eaLnBrk="1" fontAlgn="auto" hangingPunct="1">
              <a:spcAft>
                <a:spcPts val="0"/>
              </a:spcAft>
              <a:buFont typeface="Wingdings"/>
              <a:buChar char=""/>
              <a:defRPr/>
            </a:pPr>
            <a:r>
              <a:rPr lang="en-US" sz="3900" dirty="0" smtClean="0"/>
              <a:t>This chart has “Christian” high school students from public, traditional Christian, and classical, worldview and home schools.</a:t>
            </a:r>
          </a:p>
          <a:p>
            <a:pPr marL="274320" indent="-274320" eaLnBrk="1" fontAlgn="auto" hangingPunct="1">
              <a:spcAft>
                <a:spcPts val="0"/>
              </a:spcAft>
              <a:buFont typeface="Wingdings"/>
              <a:buChar char=""/>
              <a:defRPr/>
            </a:pPr>
            <a:r>
              <a:rPr lang="en-US" sz="3900" dirty="0" smtClean="0"/>
              <a:t>Results from among these schools show a rapid decline in beliefs based on the Christian worldview and a movement toward Secular Humanism. </a:t>
            </a:r>
            <a:r>
              <a:rPr lang="en-US" sz="3900" b="1" dirty="0" smtClean="0"/>
              <a:t>Score Range</a:t>
            </a:r>
            <a:r>
              <a:rPr lang="en-US" sz="3900" dirty="0" smtClean="0"/>
              <a:t>: Biblical Theism, 70–100; Moderate Christian, 30–69; Secular Humanism 0–29; Socialism, &lt;0.</a:t>
            </a:r>
          </a:p>
          <a:p>
            <a:pPr marL="274320" indent="-274320" eaLnBrk="1" fontAlgn="auto" hangingPunct="1">
              <a:spcAft>
                <a:spcPts val="0"/>
              </a:spcAft>
              <a:buFont typeface="Wingdings"/>
              <a:buChar char=""/>
              <a:defRPr/>
            </a:pPr>
            <a:endParaRPr lang="en-US" sz="3900" dirty="0" smtClean="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219200"/>
            <a:ext cx="8686800" cy="838200"/>
          </a:xfrm>
        </p:spPr>
        <p:txBody>
          <a:bodyPr>
            <a:normAutofit/>
          </a:bodyPr>
          <a:lstStyle/>
          <a:p>
            <a:r>
              <a:rPr lang="en-US" sz="4800"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Revelation 13:7…</a:t>
            </a:r>
            <a:r>
              <a:rPr lang="en-US" sz="4800" u="sng" dirty="0" smtClean="0">
                <a:solidFill>
                  <a:srgbClr val="FF0000"/>
                </a:solidFill>
                <a:effectLst>
                  <a:outerShdw blurRad="38100" dist="38100" dir="2700000" algn="tl">
                    <a:srgbClr val="000000">
                      <a:alpha val="43137"/>
                    </a:srgbClr>
                  </a:outerShdw>
                  <a:reflection blurRad="12700" stA="48000" endA="300" endPos="55000" dir="5400000" sy="-90000" algn="bl" rotWithShape="0"/>
                </a:effectLst>
              </a:rPr>
              <a:t>Rule</a:t>
            </a:r>
            <a:endParaRPr lang="en-US" sz="4800" u="sng" dirty="0">
              <a:solidFill>
                <a:srgbClr val="FF0000"/>
              </a:solidFill>
              <a:effectLst>
                <a:outerShdw blurRad="38100" dist="38100" dir="2700000" algn="tl">
                  <a:srgbClr val="000000">
                    <a:alpha val="43137"/>
                  </a:srgbClr>
                </a:outerShdw>
                <a:reflection blurRad="12700" stA="48000" endA="300" endPos="55000" dir="5400000" sy="-90000" algn="bl" rotWithShape="0"/>
              </a:effectLst>
            </a:endParaRPr>
          </a:p>
        </p:txBody>
      </p:sp>
      <p:sp>
        <p:nvSpPr>
          <p:cNvPr id="3" name="Content Placeholder 2"/>
          <p:cNvSpPr>
            <a:spLocks noGrp="1"/>
          </p:cNvSpPr>
          <p:nvPr>
            <p:ph idx="1"/>
          </p:nvPr>
        </p:nvSpPr>
        <p:spPr>
          <a:xfrm>
            <a:off x="304800" y="2392362"/>
            <a:ext cx="8686800" cy="3170238"/>
          </a:xfrm>
        </p:spPr>
        <p:txBody>
          <a:bodyPr>
            <a:normAutofit/>
          </a:bodyPr>
          <a:lstStyle/>
          <a:p>
            <a:pPr algn="ctr">
              <a:buNone/>
            </a:pPr>
            <a:r>
              <a:rPr lang="en-US" sz="4000" dirty="0" smtClean="0"/>
              <a:t>    </a:t>
            </a:r>
            <a:r>
              <a:rPr lang="en-US" sz="4000" baseline="30000" dirty="0" smtClean="0"/>
              <a:t>7</a:t>
            </a:r>
            <a:r>
              <a:rPr lang="en-US" sz="4000" dirty="0" smtClean="0"/>
              <a:t>And it was given unto him to make war with the saints, and to overcome them: and power was given him over all </a:t>
            </a:r>
            <a:r>
              <a:rPr lang="en-US" sz="4000" dirty="0" err="1" smtClean="0"/>
              <a:t>kindreds</a:t>
            </a:r>
            <a:r>
              <a:rPr lang="en-US" sz="4000" dirty="0" smtClean="0"/>
              <a:t>, and tongues, and nations.</a:t>
            </a:r>
            <a:endParaRPr lang="en-US" sz="4000" dirty="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8786" name="Content Placeholder 2"/>
          <p:cNvSpPr>
            <a:spLocks noGrp="1"/>
          </p:cNvSpPr>
          <p:nvPr>
            <p:ph idx="1"/>
          </p:nvPr>
        </p:nvSpPr>
        <p:spPr>
          <a:xfrm>
            <a:off x="381000" y="304800"/>
            <a:ext cx="8458200" cy="6019800"/>
          </a:xfrm>
        </p:spPr>
        <p:txBody>
          <a:bodyPr>
            <a:normAutofit/>
          </a:bodyPr>
          <a:lstStyle/>
          <a:p>
            <a:pPr marL="273050" indent="-273050" eaLnBrk="1" hangingPunct="1">
              <a:buFont typeface="Wingdings" pitchFamily="2" charset="2"/>
              <a:buChar char=""/>
            </a:pPr>
            <a:r>
              <a:rPr lang="en-US" dirty="0" smtClean="0"/>
              <a:t>The PEERS test consists of a series of statements carefully structured to identify a person's worldview in five categories: Politics, Economics, Education, Religion, and Social Issues (PEERS). Each statement is framed to either agree or disagree with a biblical principle.</a:t>
            </a:r>
          </a:p>
          <a:p>
            <a:pPr marL="273050" indent="-273050" eaLnBrk="1" hangingPunct="1">
              <a:buFont typeface="Wingdings" pitchFamily="2" charset="2"/>
              <a:buChar char=""/>
            </a:pPr>
            <a:r>
              <a:rPr lang="en-US" dirty="0" smtClean="0"/>
              <a:t>This shows summary results of PEERS testing since 1988.  PEERS testing of public school  students was achieved  primarily by testing  youth groups  in  Evangelical churches where most students  attend public schools.</a:t>
            </a:r>
          </a:p>
          <a:p>
            <a:pPr marL="273050" indent="-273050" eaLnBrk="1" hangingPunct="1">
              <a:buFont typeface="Wingdings" pitchFamily="2" charset="2"/>
              <a:buChar char=""/>
            </a:pPr>
            <a:endParaRPr lang="en-US" dirty="0" smtClean="0"/>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51" name="Content Placeholder 2"/>
          <p:cNvSpPr>
            <a:spLocks noGrp="1"/>
          </p:cNvSpPr>
          <p:nvPr>
            <p:ph idx="1"/>
          </p:nvPr>
        </p:nvSpPr>
        <p:spPr>
          <a:xfrm>
            <a:off x="457200" y="1600200"/>
            <a:ext cx="7467600" cy="4873625"/>
          </a:xfrm>
        </p:spPr>
        <p:txBody>
          <a:bodyPr/>
          <a:lstStyle/>
          <a:p>
            <a:endParaRPr lang="en-US" dirty="0" smtClean="0"/>
          </a:p>
        </p:txBody>
      </p:sp>
      <p:graphicFrame>
        <p:nvGraphicFramePr>
          <p:cNvPr id="2050" name="Object 2"/>
          <p:cNvGraphicFramePr>
            <a:graphicFrameLocks noChangeAspect="1"/>
          </p:cNvGraphicFramePr>
          <p:nvPr/>
        </p:nvGraphicFramePr>
        <p:xfrm>
          <a:off x="214313" y="1600200"/>
          <a:ext cx="8540750" cy="4191000"/>
        </p:xfrm>
        <a:graphic>
          <a:graphicData uri="http://schemas.openxmlformats.org/presentationml/2006/ole">
            <p:oleObj spid="_x0000_s318466" name="Chart" r:id="rId4" imgW="5610055" imgH="2752825" progId="MSGraph.Chart.8">
              <p:embed/>
            </p:oleObj>
          </a:graphicData>
        </a:graphic>
      </p:graphicFrame>
      <p:sp>
        <p:nvSpPr>
          <p:cNvPr id="2052" name="TextBox 4"/>
          <p:cNvSpPr txBox="1">
            <a:spLocks noChangeArrowheads="1"/>
          </p:cNvSpPr>
          <p:nvPr/>
        </p:nvSpPr>
        <p:spPr bwMode="auto">
          <a:xfrm rot="569359">
            <a:off x="619125" y="3543300"/>
            <a:ext cx="8580438" cy="522288"/>
          </a:xfrm>
          <a:prstGeom prst="rect">
            <a:avLst/>
          </a:prstGeom>
          <a:noFill/>
          <a:ln w="9525">
            <a:noFill/>
            <a:miter lim="800000"/>
            <a:headEnd/>
            <a:tailEnd/>
          </a:ln>
        </p:spPr>
        <p:txBody>
          <a:bodyPr>
            <a:spAutoFit/>
          </a:bodyPr>
          <a:lstStyle/>
          <a:p>
            <a:r>
              <a:rPr lang="en-US" sz="2800" b="1" u="sng" dirty="0">
                <a:solidFill>
                  <a:srgbClr val="FF0000"/>
                </a:solidFill>
              </a:rPr>
              <a:t>Trend toward Secular Humanism and Socialism</a:t>
            </a:r>
          </a:p>
        </p:txBody>
      </p:sp>
      <p:cxnSp>
        <p:nvCxnSpPr>
          <p:cNvPr id="5" name="Straight Connector 4"/>
          <p:cNvCxnSpPr/>
          <p:nvPr/>
        </p:nvCxnSpPr>
        <p:spPr>
          <a:xfrm>
            <a:off x="1066800" y="2819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066800" y="3962400"/>
            <a:ext cx="7467600" cy="158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55" name="TextBox 10"/>
          <p:cNvSpPr txBox="1">
            <a:spLocks noChangeArrowheads="1"/>
          </p:cNvSpPr>
          <p:nvPr/>
        </p:nvSpPr>
        <p:spPr bwMode="auto">
          <a:xfrm>
            <a:off x="8610600" y="2590800"/>
            <a:ext cx="609600" cy="461963"/>
          </a:xfrm>
          <a:prstGeom prst="rect">
            <a:avLst/>
          </a:prstGeom>
          <a:noFill/>
          <a:ln w="9525">
            <a:noFill/>
            <a:miter lim="800000"/>
            <a:headEnd/>
            <a:tailEnd/>
          </a:ln>
        </p:spPr>
        <p:txBody>
          <a:bodyPr>
            <a:spAutoFit/>
          </a:bodyPr>
          <a:lstStyle/>
          <a:p>
            <a:r>
              <a:rPr lang="en-US" sz="2400" dirty="0"/>
              <a:t>70</a:t>
            </a:r>
          </a:p>
        </p:txBody>
      </p:sp>
      <p:sp>
        <p:nvSpPr>
          <p:cNvPr id="2056" name="TextBox 12"/>
          <p:cNvSpPr txBox="1">
            <a:spLocks noChangeArrowheads="1"/>
          </p:cNvSpPr>
          <p:nvPr/>
        </p:nvSpPr>
        <p:spPr bwMode="auto">
          <a:xfrm>
            <a:off x="8610600" y="3729038"/>
            <a:ext cx="685800" cy="461962"/>
          </a:xfrm>
          <a:prstGeom prst="rect">
            <a:avLst/>
          </a:prstGeom>
          <a:noFill/>
          <a:ln w="9525">
            <a:noFill/>
            <a:miter lim="800000"/>
            <a:headEnd/>
            <a:tailEnd/>
          </a:ln>
        </p:spPr>
        <p:txBody>
          <a:bodyPr>
            <a:spAutoFit/>
          </a:bodyPr>
          <a:lstStyle/>
          <a:p>
            <a:r>
              <a:rPr lang="en-US" sz="2400" dirty="0"/>
              <a:t>30</a:t>
            </a:r>
          </a:p>
        </p:txBody>
      </p:sp>
      <p:sp>
        <p:nvSpPr>
          <p:cNvPr id="2057" name="TextBox 13"/>
          <p:cNvSpPr txBox="1">
            <a:spLocks noChangeArrowheads="1"/>
          </p:cNvSpPr>
          <p:nvPr/>
        </p:nvSpPr>
        <p:spPr bwMode="auto">
          <a:xfrm>
            <a:off x="2057400" y="1981200"/>
            <a:ext cx="5410200" cy="584200"/>
          </a:xfrm>
          <a:prstGeom prst="rect">
            <a:avLst/>
          </a:prstGeom>
          <a:noFill/>
          <a:ln w="9525">
            <a:noFill/>
            <a:miter lim="800000"/>
            <a:headEnd/>
            <a:tailEnd/>
          </a:ln>
        </p:spPr>
        <p:txBody>
          <a:bodyPr>
            <a:spAutoFit/>
          </a:bodyPr>
          <a:lstStyle/>
          <a:p>
            <a:pPr algn="ctr"/>
            <a:r>
              <a:rPr lang="en-US" sz="3200" b="1" dirty="0">
                <a:solidFill>
                  <a:srgbClr val="FF0000"/>
                </a:solidFill>
              </a:rPr>
              <a:t>The Making of a Disaster</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0" y="0"/>
            <a:ext cx="9144000" cy="1143000"/>
          </a:xfrm>
        </p:spPr>
        <p:txBody>
          <a:bodyPr>
            <a:noAutofit/>
          </a:bodyPr>
          <a:lstStyle/>
          <a:p>
            <a:pPr algn="ctr" eaLnBrk="1" hangingPunct="1"/>
            <a:r>
              <a:rPr lang="en-US" sz="4400" dirty="0" smtClean="0">
                <a:solidFill>
                  <a:srgbClr val="C00000"/>
                </a:solidFill>
              </a:rPr>
              <a:t>THE VALUES OF U.S. 18-25 Yr. OLDS:</a:t>
            </a:r>
          </a:p>
        </p:txBody>
      </p:sp>
      <p:sp>
        <p:nvSpPr>
          <p:cNvPr id="69635" name="Rectangle 3"/>
          <p:cNvSpPr>
            <a:spLocks noGrp="1" noChangeArrowheads="1"/>
          </p:cNvSpPr>
          <p:nvPr>
            <p:ph idx="1"/>
          </p:nvPr>
        </p:nvSpPr>
        <p:spPr>
          <a:xfrm>
            <a:off x="0" y="1600200"/>
            <a:ext cx="9144000" cy="5257800"/>
          </a:xfrm>
        </p:spPr>
        <p:txBody>
          <a:bodyPr/>
          <a:lstStyle/>
          <a:p>
            <a:pPr eaLnBrk="1" hangingPunct="1"/>
            <a:r>
              <a:rPr lang="en-US" dirty="0" smtClean="0"/>
              <a:t>81% say getting rich most important goal in life</a:t>
            </a:r>
          </a:p>
          <a:p>
            <a:pPr eaLnBrk="1" hangingPunct="1"/>
            <a:r>
              <a:rPr lang="en-US" dirty="0" smtClean="0"/>
              <a:t>51% say becoming famous most important goal</a:t>
            </a:r>
          </a:p>
          <a:p>
            <a:pPr eaLnBrk="1" hangingPunct="1"/>
            <a:r>
              <a:rPr lang="en-US" dirty="0" smtClean="0"/>
              <a:t>30% say helping people in need is a goal</a:t>
            </a:r>
          </a:p>
          <a:p>
            <a:pPr eaLnBrk="1" hangingPunct="1"/>
            <a:r>
              <a:rPr lang="en-US" dirty="0" smtClean="0"/>
              <a:t>22% say goal of becoming a community leader</a:t>
            </a:r>
          </a:p>
          <a:p>
            <a:pPr eaLnBrk="1" hangingPunct="1"/>
            <a:r>
              <a:rPr lang="en-US" dirty="0" smtClean="0"/>
              <a:t>Only 10% say goal is to become more spiritual</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63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63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963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963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57200"/>
            <a:ext cx="8915400" cy="4247317"/>
          </a:xfrm>
          <a:prstGeom prst="rect">
            <a:avLst/>
          </a:prstGeom>
        </p:spPr>
        <p:txBody>
          <a:bodyPr wrap="square">
            <a:spAutoFit/>
          </a:bodyPr>
          <a:lstStyle/>
          <a:p>
            <a:pPr algn="ctr" fontAlgn="auto">
              <a:spcAft>
                <a:spcPts val="0"/>
              </a:spcAft>
              <a:defRPr/>
            </a:pPr>
            <a:r>
              <a:rPr lang="en-US" sz="5400" b="1" dirty="0">
                <a:solidFill>
                  <a:srgbClr val="FFC000"/>
                </a:solidFill>
                <a:effectLst>
                  <a:outerShdw blurRad="38100" dist="38100" dir="2700000" algn="tl">
                    <a:srgbClr val="000000">
                      <a:alpha val="43137"/>
                    </a:srgbClr>
                  </a:outerShdw>
                </a:effectLst>
                <a:latin typeface="Franklin Gothic Demi" pitchFamily="34" charset="0"/>
              </a:rPr>
              <a:t>So what is the goal of most of today’s younger generation in USA? They want to become rich and famous!</a:t>
            </a:r>
            <a:endParaRPr lang="en-US" sz="5400" dirty="0">
              <a:solidFill>
                <a:srgbClr val="FFC000"/>
              </a:solidFill>
              <a:effectLst>
                <a:outerShdw blurRad="38100" dist="38100" dir="2700000" algn="tl">
                  <a:srgbClr val="000000">
                    <a:alpha val="43137"/>
                  </a:srgbClr>
                </a:outerShdw>
              </a:effectLst>
              <a:latin typeface="Franklin Gothic Demi" pitchFamily="34" charset="0"/>
            </a:endParaRPr>
          </a:p>
        </p:txBody>
      </p:sp>
      <p:pic>
        <p:nvPicPr>
          <p:cNvPr id="120835" name="Picture 2" descr="http://tbn3.google.com/images?q=tbn:Q-rT3wSOSCvdkM:http://library.thinkquest.org/03oct/00921/bagofmoney.jpg">
            <a:hlinkClick r:id="rId3"/>
          </p:cNvPr>
          <p:cNvPicPr>
            <a:picLocks noChangeAspect="1" noChangeArrowheads="1"/>
          </p:cNvPicPr>
          <p:nvPr/>
        </p:nvPicPr>
        <p:blipFill>
          <a:blip r:embed="rId4" cstate="print">
            <a:clrChange>
              <a:clrFrom>
                <a:srgbClr val="FEFEFE"/>
              </a:clrFrom>
              <a:clrTo>
                <a:srgbClr val="FEFEFE">
                  <a:alpha val="0"/>
                </a:srgbClr>
              </a:clrTo>
            </a:clrChange>
          </a:blip>
          <a:srcRect/>
          <a:stretch>
            <a:fillRect/>
          </a:stretch>
        </p:blipFill>
        <p:spPr bwMode="auto">
          <a:xfrm>
            <a:off x="6629400" y="5029200"/>
            <a:ext cx="2055813" cy="1514475"/>
          </a:xfrm>
          <a:prstGeom prst="rect">
            <a:avLst/>
          </a:prstGeom>
          <a:noFill/>
          <a:ln w="9525">
            <a:noFill/>
            <a:miter lim="800000"/>
            <a:headEnd/>
            <a:tailEnd/>
          </a:ln>
        </p:spPr>
      </p:pic>
      <p:pic>
        <p:nvPicPr>
          <p:cNvPr id="393220" name="Picture 4" descr="http://tbn3.google.com/images?q=tbn:TSGPYEFRbMnu2M:http://www.clipartguide.com/_small/0003-0702-2715-2025.jpg">
            <a:hlinkClick r:id="rId5"/>
          </p:cNvPr>
          <p:cNvPicPr>
            <a:picLocks noChangeAspect="1" noChangeArrowheads="1"/>
          </p:cNvPicPr>
          <p:nvPr/>
        </p:nvPicPr>
        <p:blipFill>
          <a:blip r:embed="rId6" cstate="print"/>
          <a:srcRect/>
          <a:stretch>
            <a:fillRect/>
          </a:stretch>
        </p:blipFill>
        <p:spPr bwMode="auto">
          <a:xfrm>
            <a:off x="914400" y="4114800"/>
            <a:ext cx="2270125" cy="274320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93220"/>
                                        </p:tgtEl>
                                        <p:attrNameLst>
                                          <p:attrName>style.visibility</p:attrName>
                                        </p:attrNameLst>
                                      </p:cBhvr>
                                      <p:to>
                                        <p:strVal val="visible"/>
                                      </p:to>
                                    </p:set>
                                    <p:anim calcmode="lin" valueType="num">
                                      <p:cBhvr additive="base">
                                        <p:cTn id="7" dur="500" fill="hold"/>
                                        <p:tgtEl>
                                          <p:spTgt spid="393220"/>
                                        </p:tgtEl>
                                        <p:attrNameLst>
                                          <p:attrName>ppt_x</p:attrName>
                                        </p:attrNameLst>
                                      </p:cBhvr>
                                      <p:tavLst>
                                        <p:tav tm="0">
                                          <p:val>
                                            <p:strVal val="0-#ppt_w/2"/>
                                          </p:val>
                                        </p:tav>
                                        <p:tav tm="100000">
                                          <p:val>
                                            <p:strVal val="#ppt_x"/>
                                          </p:val>
                                        </p:tav>
                                      </p:tavLst>
                                    </p:anim>
                                    <p:anim calcmode="lin" valueType="num">
                                      <p:cBhvr additive="base">
                                        <p:cTn id="8" dur="500" fill="hold"/>
                                        <p:tgtEl>
                                          <p:spTgt spid="3932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Effect transition="in" filter="blinds(horizontal)">
                                      <p:cBhvr>
                                        <p:cTn id="13"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1858" name="Title 1"/>
          <p:cNvSpPr>
            <a:spLocks noGrp="1"/>
          </p:cNvSpPr>
          <p:nvPr>
            <p:ph type="title"/>
          </p:nvPr>
        </p:nvSpPr>
        <p:spPr>
          <a:xfrm>
            <a:off x="2209800" y="762000"/>
            <a:ext cx="6477000" cy="2286000"/>
          </a:xfrm>
        </p:spPr>
        <p:txBody>
          <a:bodyPr/>
          <a:lstStyle/>
          <a:p>
            <a:pPr eaLnBrk="1" hangingPunct="1"/>
            <a:r>
              <a:rPr lang="en-US" i="1" dirty="0" smtClean="0">
                <a:solidFill>
                  <a:srgbClr val="FFC000"/>
                </a:solidFill>
                <a:effectLst>
                  <a:outerShdw blurRad="38100" dist="38100" dir="2700000" algn="tl">
                    <a:srgbClr val="000000">
                      <a:alpha val="43137"/>
                    </a:srgbClr>
                  </a:outerShdw>
                </a:effectLst>
              </a:rPr>
              <a:t>ALREADY GONE</a:t>
            </a:r>
            <a:r>
              <a:rPr lang="en-US" dirty="0" smtClean="0">
                <a:solidFill>
                  <a:srgbClr val="FFC000"/>
                </a:solidFill>
              </a:rPr>
              <a:t/>
            </a:r>
            <a:br>
              <a:rPr lang="en-US" dirty="0" smtClean="0">
                <a:solidFill>
                  <a:srgbClr val="FFC000"/>
                </a:solidFill>
              </a:rPr>
            </a:br>
            <a:r>
              <a:rPr lang="en-US" dirty="0" smtClean="0"/>
              <a:t>by Ken Ham and Britt Beemer</a:t>
            </a:r>
          </a:p>
        </p:txBody>
      </p:sp>
      <p:sp>
        <p:nvSpPr>
          <p:cNvPr id="3" name="Content Placeholder 2"/>
          <p:cNvSpPr>
            <a:spLocks noGrp="1"/>
          </p:cNvSpPr>
          <p:nvPr>
            <p:ph idx="1"/>
          </p:nvPr>
        </p:nvSpPr>
        <p:spPr>
          <a:xfrm>
            <a:off x="0" y="3505200"/>
            <a:ext cx="9144000" cy="3352800"/>
          </a:xfrm>
        </p:spPr>
        <p:txBody>
          <a:bodyPr>
            <a:normAutofit/>
          </a:bodyPr>
          <a:lstStyle/>
          <a:p>
            <a:pPr marL="548640" indent="-411480" eaLnBrk="1" fontAlgn="auto" hangingPunct="1">
              <a:spcAft>
                <a:spcPts val="0"/>
              </a:spcAft>
              <a:buClr>
                <a:schemeClr val="tx1">
                  <a:shade val="95000"/>
                </a:schemeClr>
              </a:buClr>
              <a:buFont typeface="Wingdings 2" pitchFamily="18" charset="2"/>
              <a:buChar char="P"/>
              <a:defRPr/>
            </a:pPr>
            <a:r>
              <a:rPr lang="en-US" sz="4000" dirty="0" smtClean="0">
                <a:solidFill>
                  <a:srgbClr val="FFC000"/>
                </a:solidFill>
                <a:effectLst>
                  <a:outerShdw blurRad="38100" dist="38100" dir="2700000" algn="tl">
                    <a:srgbClr val="000000">
                      <a:alpha val="43137"/>
                    </a:srgbClr>
                  </a:outerShdw>
                </a:effectLst>
              </a:rPr>
              <a:t>Only 20%  churched as a teen are spiritually active at age 29</a:t>
            </a:r>
          </a:p>
          <a:p>
            <a:pPr marL="548640" indent="-411480" eaLnBrk="1" fontAlgn="auto" hangingPunct="1">
              <a:spcAft>
                <a:spcPts val="0"/>
              </a:spcAft>
              <a:buClr>
                <a:schemeClr val="tx1">
                  <a:shade val="95000"/>
                </a:schemeClr>
              </a:buClr>
              <a:buFont typeface="Wingdings 2" pitchFamily="18" charset="2"/>
              <a:buChar char="P"/>
              <a:defRPr/>
            </a:pPr>
            <a:r>
              <a:rPr lang="en-US" sz="4000" dirty="0" smtClean="0">
                <a:solidFill>
                  <a:srgbClr val="FFC000"/>
                </a:solidFill>
                <a:effectLst>
                  <a:outerShdw blurRad="38100" dist="38100" dir="2700000" algn="tl">
                    <a:srgbClr val="000000">
                      <a:alpha val="43137"/>
                    </a:srgbClr>
                  </a:outerShdw>
                </a:effectLst>
              </a:rPr>
              <a:t>61% churched as teen, disengaged during twenties</a:t>
            </a:r>
          </a:p>
        </p:txBody>
      </p:sp>
      <p:pic>
        <p:nvPicPr>
          <p:cNvPr id="121860" name="Picture 7" descr="http://store.answersingenesis.org/PublicStore/image-by-id.aspx?prodID=6131">
            <a:hlinkClick r:id="rId3"/>
          </p:cNvPr>
          <p:cNvPicPr>
            <a:picLocks noChangeAspect="1" noChangeArrowheads="1"/>
          </p:cNvPicPr>
          <p:nvPr/>
        </p:nvPicPr>
        <p:blipFill>
          <a:blip r:embed="rId4" cstate="print"/>
          <a:srcRect/>
          <a:stretch>
            <a:fillRect/>
          </a:stretch>
        </p:blipFill>
        <p:spPr bwMode="auto">
          <a:xfrm>
            <a:off x="-919163" y="-479425"/>
            <a:ext cx="514350" cy="1000125"/>
          </a:xfrm>
          <a:prstGeom prst="rect">
            <a:avLst/>
          </a:prstGeom>
          <a:noFill/>
          <a:ln w="9525">
            <a:noFill/>
            <a:miter lim="800000"/>
            <a:headEnd/>
            <a:tailEnd/>
          </a:ln>
        </p:spPr>
      </p:pic>
      <p:pic>
        <p:nvPicPr>
          <p:cNvPr id="121861" name="Picture 9" descr="http://store.answersingenesis.org/PublicStore/image-by-id.aspx?prodID=6131">
            <a:hlinkClick r:id="rId3"/>
          </p:cNvPr>
          <p:cNvPicPr>
            <a:picLocks noChangeAspect="1" noChangeArrowheads="1"/>
          </p:cNvPicPr>
          <p:nvPr/>
        </p:nvPicPr>
        <p:blipFill>
          <a:blip r:embed="rId4" cstate="print"/>
          <a:srcRect/>
          <a:stretch>
            <a:fillRect/>
          </a:stretch>
        </p:blipFill>
        <p:spPr bwMode="auto">
          <a:xfrm>
            <a:off x="-919163" y="-479425"/>
            <a:ext cx="514350" cy="1000125"/>
          </a:xfrm>
          <a:prstGeom prst="rect">
            <a:avLst/>
          </a:prstGeom>
          <a:noFill/>
          <a:ln w="9525">
            <a:noFill/>
            <a:miter lim="800000"/>
            <a:headEnd/>
            <a:tailEnd/>
          </a:ln>
        </p:spPr>
      </p:pic>
      <p:pic>
        <p:nvPicPr>
          <p:cNvPr id="121862" name="Picture 11" descr="http://store.answersingenesis.org/PublicStore/image-by-id.aspx?prodID=6131">
            <a:hlinkClick r:id="rId3"/>
          </p:cNvPr>
          <p:cNvPicPr>
            <a:picLocks noChangeAspect="1" noChangeArrowheads="1"/>
          </p:cNvPicPr>
          <p:nvPr/>
        </p:nvPicPr>
        <p:blipFill>
          <a:blip r:embed="rId4" cstate="print"/>
          <a:srcRect/>
          <a:stretch>
            <a:fillRect/>
          </a:stretch>
        </p:blipFill>
        <p:spPr bwMode="auto">
          <a:xfrm>
            <a:off x="-919163" y="-479425"/>
            <a:ext cx="514350" cy="1000125"/>
          </a:xfrm>
          <a:prstGeom prst="rect">
            <a:avLst/>
          </a:prstGeom>
          <a:noFill/>
          <a:ln w="9525">
            <a:noFill/>
            <a:miter lim="800000"/>
            <a:headEnd/>
            <a:tailEnd/>
          </a:ln>
        </p:spPr>
      </p:pic>
      <p:pic>
        <p:nvPicPr>
          <p:cNvPr id="121863" name="TB_Image" descr="http://store.answersingenesis.org/WebServices/images/37-6131-ImageEnlarge.jpeg">
            <a:hlinkClick r:id="" tooltip="Close"/>
          </p:cNvPr>
          <p:cNvPicPr>
            <a:picLocks noChangeAspect="1" noChangeArrowheads="1"/>
          </p:cNvPicPr>
          <p:nvPr/>
        </p:nvPicPr>
        <p:blipFill>
          <a:blip r:embed="rId5" cstate="print"/>
          <a:srcRect/>
          <a:stretch>
            <a:fillRect/>
          </a:stretch>
        </p:blipFill>
        <p:spPr bwMode="auto">
          <a:xfrm>
            <a:off x="228600" y="228600"/>
            <a:ext cx="1981200" cy="298132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utoUpdateAnimBg="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0" y="0"/>
            <a:ext cx="9144000" cy="2209800"/>
          </a:xfrm>
        </p:spPr>
        <p:txBody>
          <a:bodyPr>
            <a:normAutofit/>
          </a:bodyPr>
          <a:lstStyle/>
          <a:p>
            <a:r>
              <a:rPr lang="en-US" sz="4000" dirty="0" smtClean="0">
                <a:solidFill>
                  <a:srgbClr val="FFC000"/>
                </a:solidFill>
                <a:effectLst>
                  <a:outerShdw blurRad="38100" dist="38100" dir="2700000" algn="tl">
                    <a:srgbClr val="000000">
                      <a:alpha val="43137"/>
                    </a:srgbClr>
                  </a:outerShdw>
                </a:effectLst>
                <a:latin typeface="Franklin Gothic Medium" pitchFamily="34" charset="0"/>
              </a:rPr>
              <a:t>Of all the 20 to 29-year-old evangelicals who attended church regularly </a:t>
            </a:r>
            <a:r>
              <a:rPr lang="en-US" sz="4000" u="sng" dirty="0" smtClean="0">
                <a:solidFill>
                  <a:srgbClr val="FFC000"/>
                </a:solidFill>
                <a:effectLst>
                  <a:outerShdw blurRad="38100" dist="38100" dir="2700000" algn="tl">
                    <a:srgbClr val="000000">
                      <a:alpha val="43137"/>
                    </a:srgbClr>
                  </a:outerShdw>
                </a:effectLst>
                <a:latin typeface="Franklin Gothic Medium" pitchFamily="34" charset="0"/>
              </a:rPr>
              <a:t>but no longer do so</a:t>
            </a:r>
            <a:r>
              <a:rPr lang="en-US" sz="4000" dirty="0" smtClean="0">
                <a:solidFill>
                  <a:srgbClr val="FFC000"/>
                </a:solidFill>
                <a:effectLst>
                  <a:outerShdw blurRad="38100" dist="38100" dir="2700000" algn="tl">
                    <a:srgbClr val="000000">
                      <a:alpha val="43137"/>
                    </a:srgbClr>
                  </a:outerShdw>
                </a:effectLst>
                <a:latin typeface="Franklin Gothic Medium" pitchFamily="34" charset="0"/>
              </a:rPr>
              <a:t>:</a:t>
            </a:r>
          </a:p>
        </p:txBody>
      </p:sp>
      <p:sp>
        <p:nvSpPr>
          <p:cNvPr id="3" name="Content Placeholder 2"/>
          <p:cNvSpPr>
            <a:spLocks noGrp="1"/>
          </p:cNvSpPr>
          <p:nvPr>
            <p:ph idx="1"/>
          </p:nvPr>
        </p:nvSpPr>
        <p:spPr>
          <a:xfrm>
            <a:off x="0" y="2438400"/>
            <a:ext cx="9144000" cy="4419600"/>
          </a:xfrm>
        </p:spPr>
        <p:txBody>
          <a:bodyPr>
            <a:normAutofit lnSpcReduction="10000"/>
          </a:bodyPr>
          <a:lstStyle/>
          <a:p>
            <a:r>
              <a:rPr lang="en-US" sz="3600" dirty="0" smtClean="0">
                <a:latin typeface="Franklin Gothic Demi" pitchFamily="34" charset="0"/>
              </a:rPr>
              <a:t>95% of them attended church regularly during their elementary and middle school years</a:t>
            </a:r>
          </a:p>
          <a:p>
            <a:r>
              <a:rPr lang="en-US" sz="3600" dirty="0" smtClean="0">
                <a:latin typeface="Franklin Gothic Demi" pitchFamily="34" charset="0"/>
              </a:rPr>
              <a:t>55% attended church regularly during high school </a:t>
            </a:r>
          </a:p>
          <a:p>
            <a:r>
              <a:rPr lang="en-US" sz="3600" dirty="0" smtClean="0">
                <a:latin typeface="Franklin Gothic Demi" pitchFamily="34" charset="0"/>
              </a:rPr>
              <a:t>11% were still attending church during college.</a:t>
            </a:r>
          </a:p>
          <a:p>
            <a:pPr algn="ctr">
              <a:buFont typeface="Arial" charset="0"/>
              <a:buNone/>
            </a:pPr>
            <a:r>
              <a:rPr lang="en-US" sz="3600" i="1" dirty="0" smtClean="0">
                <a:solidFill>
                  <a:srgbClr val="FFC000"/>
                </a:solidFill>
                <a:effectLst>
                  <a:outerShdw blurRad="38100" dist="38100" dir="2700000" algn="tl">
                    <a:srgbClr val="000000">
                      <a:alpha val="43137"/>
                    </a:srgbClr>
                  </a:outerShdw>
                </a:effectLst>
                <a:latin typeface="Franklin Gothic Demi" pitchFamily="34" charset="0"/>
              </a:rPr>
              <a:t>Already Gone, p.31</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3200400"/>
            <a:ext cx="8305800" cy="3429000"/>
          </a:xfrm>
        </p:spPr>
        <p:txBody>
          <a:bodyPr/>
          <a:lstStyle/>
          <a:p>
            <a:pPr>
              <a:defRPr/>
            </a:pPr>
            <a:r>
              <a:rPr lang="en-US" sz="4800" b="1" dirty="0" smtClean="0">
                <a:solidFill>
                  <a:srgbClr val="FFC000"/>
                </a:solidFill>
                <a:effectLst>
                  <a:outerShdw blurRad="38100" dist="38100" dir="2700000" algn="tl">
                    <a:srgbClr val="000000">
                      <a:alpha val="43137"/>
                    </a:srgbClr>
                  </a:outerShdw>
                </a:effectLst>
              </a:rPr>
              <a:t>We are losing 40% before high school.</a:t>
            </a:r>
          </a:p>
          <a:p>
            <a:pPr>
              <a:defRPr/>
            </a:pPr>
            <a:r>
              <a:rPr lang="en-US" sz="4800" b="1" dirty="0" smtClean="0">
                <a:solidFill>
                  <a:srgbClr val="FFC000"/>
                </a:solidFill>
                <a:effectLst>
                  <a:outerShdw blurRad="38100" dist="38100" dir="2700000" algn="tl">
                    <a:srgbClr val="000000">
                      <a:alpha val="43137"/>
                    </a:srgbClr>
                  </a:outerShdw>
                </a:effectLst>
              </a:rPr>
              <a:t>We are losing another 44% before college.</a:t>
            </a:r>
          </a:p>
          <a:p>
            <a:pPr>
              <a:defRPr/>
            </a:pPr>
            <a:endParaRPr lang="en-US" dirty="0"/>
          </a:p>
        </p:txBody>
      </p:sp>
      <p:pic>
        <p:nvPicPr>
          <p:cNvPr id="123907" name="TB_Image" descr="http://store.answersingenesis.org/WebServices/images/37-6131-ImageEnlarge.jpeg">
            <a:hlinkClick r:id="" tooltip="Close"/>
          </p:cNvPr>
          <p:cNvPicPr>
            <a:picLocks noChangeAspect="1" noChangeArrowheads="1"/>
          </p:cNvPicPr>
          <p:nvPr/>
        </p:nvPicPr>
        <p:blipFill>
          <a:blip r:embed="rId3" cstate="print"/>
          <a:srcRect t="10223" b="10542"/>
          <a:stretch>
            <a:fillRect/>
          </a:stretch>
        </p:blipFill>
        <p:spPr bwMode="auto">
          <a:xfrm>
            <a:off x="3429000" y="228600"/>
            <a:ext cx="1981200" cy="2895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058" name="Rectangle 2"/>
          <p:cNvSpPr>
            <a:spLocks noGrp="1" noChangeArrowheads="1"/>
          </p:cNvSpPr>
          <p:nvPr>
            <p:ph type="title"/>
          </p:nvPr>
        </p:nvSpPr>
        <p:spPr>
          <a:xfrm>
            <a:off x="0" y="0"/>
            <a:ext cx="9144000" cy="1417638"/>
          </a:xfrm>
        </p:spPr>
        <p:txBody>
          <a:bodyPr rtlCol="0">
            <a:normAutofit/>
          </a:bodyPr>
          <a:lstStyle/>
          <a:p>
            <a:pPr eaLnBrk="1" fontAlgn="auto" hangingPunct="1">
              <a:spcAft>
                <a:spcPts val="0"/>
              </a:spcAft>
              <a:defRPr/>
            </a:pPr>
            <a:r>
              <a:rPr lang="en-US" sz="4800" dirty="0">
                <a:solidFill>
                  <a:srgbClr val="92D050"/>
                </a:solidFill>
                <a:effectLst>
                  <a:outerShdw blurRad="38100" dist="38100" dir="2700000" algn="tl">
                    <a:srgbClr val="808080"/>
                  </a:outerShdw>
                </a:effectLst>
                <a:latin typeface="Franklin Gothic Medium" pitchFamily="34" charset="0"/>
              </a:rPr>
              <a:t>ACCORDING TO JOSH McDOWELL:</a:t>
            </a:r>
          </a:p>
        </p:txBody>
      </p:sp>
      <p:sp>
        <p:nvSpPr>
          <p:cNvPr id="685059" name="Rectangle 3"/>
          <p:cNvSpPr>
            <a:spLocks noGrp="1" noChangeArrowheads="1"/>
          </p:cNvSpPr>
          <p:nvPr>
            <p:ph idx="1"/>
          </p:nvPr>
        </p:nvSpPr>
        <p:spPr>
          <a:xfrm>
            <a:off x="0" y="1143000"/>
            <a:ext cx="9144000" cy="5715000"/>
          </a:xfrm>
        </p:spPr>
        <p:txBody>
          <a:bodyPr rtlCol="0">
            <a:normAutofit/>
          </a:bodyPr>
          <a:lstStyle/>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We are witnessing “The Last Christian Generation.”</a:t>
            </a:r>
          </a:p>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Only 1/3 of “church-going” teenagers say the church will play a role in their future lives.</a:t>
            </a:r>
          </a:p>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According to pollster George Barna: 63% of teens do not believe Jesus is God’s Son.</a:t>
            </a:r>
          </a:p>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60% believe all faiths teach equally valid truths.</a:t>
            </a:r>
          </a:p>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51% do not believe Jesus rose from the dead.</a:t>
            </a:r>
          </a:p>
          <a:p>
            <a:pPr eaLnBrk="1" fontAlgn="auto" hangingPunct="1">
              <a:lnSpc>
                <a:spcPct val="90000"/>
              </a:lnSpc>
              <a:spcAft>
                <a:spcPts val="0"/>
              </a:spcAft>
              <a:defRPr/>
            </a:pPr>
            <a:r>
              <a:rPr lang="en-US" dirty="0">
                <a:effectLst>
                  <a:outerShdw blurRad="38100" dist="38100" dir="2700000" algn="tl">
                    <a:srgbClr val="808080"/>
                  </a:outerShdw>
                </a:effectLst>
                <a:latin typeface="Franklin Gothic Demi" pitchFamily="34" charset="0"/>
              </a:rPr>
              <a:t>66% do not believe Satan or the Holy Spirit exist.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5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5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5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505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505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505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5059"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2" name="Rectangle 2"/>
          <p:cNvSpPr>
            <a:spLocks noGrp="1" noChangeArrowheads="1"/>
          </p:cNvSpPr>
          <p:nvPr>
            <p:ph idx="1"/>
          </p:nvPr>
        </p:nvSpPr>
        <p:spPr>
          <a:xfrm>
            <a:off x="0" y="228600"/>
            <a:ext cx="6629400" cy="6629400"/>
          </a:xfrm>
        </p:spPr>
        <p:txBody>
          <a:bodyPr rtlCol="0">
            <a:normAutofit fontScale="92500" lnSpcReduction="20000"/>
          </a:bodyPr>
          <a:lstStyle/>
          <a:p>
            <a:pPr algn="ctr" eaLnBrk="1" fontAlgn="auto" hangingPunct="1">
              <a:spcAft>
                <a:spcPts val="0"/>
              </a:spcAft>
              <a:defRPr/>
            </a:pPr>
            <a:r>
              <a:rPr lang="en-US" dirty="0">
                <a:latin typeface="Franklin Gothic Demi" pitchFamily="34" charset="0"/>
              </a:rPr>
              <a:t>93% of all youth have lied to a parent.</a:t>
            </a:r>
          </a:p>
          <a:p>
            <a:pPr algn="ctr" eaLnBrk="1" fontAlgn="auto" hangingPunct="1">
              <a:spcAft>
                <a:spcPts val="0"/>
              </a:spcAft>
              <a:defRPr/>
            </a:pPr>
            <a:r>
              <a:rPr lang="en-US" dirty="0">
                <a:latin typeface="Franklin Gothic Demi" pitchFamily="34" charset="0"/>
              </a:rPr>
              <a:t>75%  of Christian and non-Christian youth have cheated on a test.</a:t>
            </a:r>
          </a:p>
          <a:p>
            <a:pPr algn="ctr" eaLnBrk="1" fontAlgn="auto" hangingPunct="1">
              <a:spcAft>
                <a:spcPts val="0"/>
              </a:spcAft>
              <a:defRPr/>
            </a:pPr>
            <a:r>
              <a:rPr lang="en-US" dirty="0">
                <a:latin typeface="Franklin Gothic Demi" pitchFamily="34" charset="0"/>
              </a:rPr>
              <a:t>66% of all youth have physically hurt someone.</a:t>
            </a:r>
          </a:p>
          <a:p>
            <a:pPr algn="ctr" eaLnBrk="1" fontAlgn="auto" hangingPunct="1">
              <a:spcAft>
                <a:spcPts val="0"/>
              </a:spcAft>
              <a:defRPr/>
            </a:pPr>
            <a:r>
              <a:rPr lang="en-US" dirty="0">
                <a:latin typeface="Franklin Gothic Demi" pitchFamily="34" charset="0"/>
              </a:rPr>
              <a:t>70% of churched teens believe there is no absolute moral truth. </a:t>
            </a:r>
          </a:p>
          <a:p>
            <a:pPr algn="ctr" eaLnBrk="1" fontAlgn="auto" hangingPunct="1">
              <a:spcAft>
                <a:spcPts val="0"/>
              </a:spcAft>
              <a:buNone/>
              <a:defRPr/>
            </a:pPr>
            <a:r>
              <a:rPr lang="en-US" sz="2600" dirty="0">
                <a:solidFill>
                  <a:schemeClr val="tx2"/>
                </a:solidFill>
                <a:effectLst>
                  <a:outerShdw blurRad="38100" dist="38100" dir="2700000" algn="tl">
                    <a:srgbClr val="808080"/>
                  </a:outerShdw>
                </a:effectLst>
                <a:latin typeface="Franklin Gothic Demi" pitchFamily="34" charset="0"/>
              </a:rPr>
              <a:t>[This is called “Moral Relativism.”]</a:t>
            </a:r>
          </a:p>
          <a:p>
            <a:pPr algn="ctr" eaLnBrk="1" fontAlgn="auto" hangingPunct="1">
              <a:spcAft>
                <a:spcPts val="0"/>
              </a:spcAft>
              <a:defRPr/>
            </a:pPr>
            <a:r>
              <a:rPr lang="en-US" dirty="0">
                <a:latin typeface="Franklin Gothic Demi" pitchFamily="34" charset="0"/>
              </a:rPr>
              <a:t>Barna research reports: 98% of professed born-again youth “…do believe in Christ, but they do not reflect Christ-like attitudes or actions.”</a:t>
            </a:r>
          </a:p>
          <a:p>
            <a:pPr algn="ctr" eaLnBrk="1" fontAlgn="auto" hangingPunct="1">
              <a:spcAft>
                <a:spcPts val="0"/>
              </a:spcAft>
              <a:defRPr/>
            </a:pPr>
            <a:r>
              <a:rPr lang="en-US" dirty="0">
                <a:latin typeface="Franklin Gothic Demi" pitchFamily="34" charset="0"/>
              </a:rPr>
              <a:t>Does Satan believe in Christ</a:t>
            </a:r>
            <a:r>
              <a:rPr lang="en-US" dirty="0" smtClean="0">
                <a:latin typeface="Franklin Gothic Demi" pitchFamily="34" charset="0"/>
              </a:rPr>
              <a:t>?</a:t>
            </a:r>
            <a:endParaRPr lang="en-US" dirty="0"/>
          </a:p>
        </p:txBody>
      </p:sp>
      <p:pic>
        <p:nvPicPr>
          <p:cNvPr id="3" name="Picture 2" descr="cheating on test-cartoon.jpg"/>
          <p:cNvPicPr>
            <a:picLocks noChangeAspect="1"/>
          </p:cNvPicPr>
          <p:nvPr/>
        </p:nvPicPr>
        <p:blipFill>
          <a:blip r:embed="rId3" cstate="print"/>
          <a:stretch>
            <a:fillRect/>
          </a:stretch>
        </p:blipFill>
        <p:spPr>
          <a:xfrm>
            <a:off x="6324600" y="3200400"/>
            <a:ext cx="2819400" cy="2084218"/>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60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60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60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860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8608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8608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8608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082"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nset.jpg"/>
          <p:cNvPicPr>
            <a:picLocks noChangeAspect="1"/>
          </p:cNvPicPr>
          <p:nvPr/>
        </p:nvPicPr>
        <p:blipFill>
          <a:blip r:embed="rId3" cstate="print"/>
          <a:stretch>
            <a:fillRect/>
          </a:stretch>
        </p:blipFill>
        <p:spPr>
          <a:xfrm>
            <a:off x="-1" y="0"/>
            <a:ext cx="9144001" cy="6858000"/>
          </a:xfrm>
          <a:prstGeom prst="rect">
            <a:avLst/>
          </a:prstGeom>
          <a:noFill/>
          <a:ln>
            <a:noFill/>
          </a:ln>
        </p:spPr>
      </p:pic>
      <p:sp>
        <p:nvSpPr>
          <p:cNvPr id="687106" name="Rectangle 2"/>
          <p:cNvSpPr>
            <a:spLocks noGrp="1" noChangeArrowheads="1"/>
          </p:cNvSpPr>
          <p:nvPr>
            <p:ph idx="1"/>
          </p:nvPr>
        </p:nvSpPr>
        <p:spPr>
          <a:xfrm>
            <a:off x="0" y="457199"/>
            <a:ext cx="9144000" cy="5410201"/>
          </a:xfrm>
        </p:spPr>
        <p:txBody>
          <a:bodyPr rtlCol="0">
            <a:normAutofit/>
          </a:bodyPr>
          <a:lstStyle/>
          <a:p>
            <a:pPr algn="ctr" eaLnBrk="1" fontAlgn="auto" hangingPunct="1">
              <a:spcAft>
                <a:spcPts val="0"/>
              </a:spcAft>
              <a:buFont typeface="Arial" charset="0"/>
              <a:buNone/>
              <a:defRPr/>
            </a:pPr>
            <a:r>
              <a:rPr lang="en-US" sz="4000" dirty="0">
                <a:solidFill>
                  <a:srgbClr val="FFC000"/>
                </a:solidFill>
                <a:effectLst>
                  <a:outerShdw blurRad="38100" dist="38100" dir="2700000" algn="tl">
                    <a:srgbClr val="000000">
                      <a:alpha val="43137"/>
                    </a:srgbClr>
                  </a:outerShdw>
                </a:effectLst>
                <a:latin typeface="Franklin Gothic Demi" pitchFamily="34" charset="0"/>
              </a:rPr>
              <a:t>In  other words, there is a “disconnect” between “knowing Truth” and “practicing Truth.”</a:t>
            </a:r>
          </a:p>
          <a:p>
            <a:pPr algn="ctr" eaLnBrk="1" fontAlgn="auto" hangingPunct="1">
              <a:spcAft>
                <a:spcPts val="0"/>
              </a:spcAft>
              <a:buFont typeface="Arial" charset="0"/>
              <a:buNone/>
              <a:defRPr/>
            </a:pPr>
            <a:r>
              <a:rPr lang="en-US" sz="4800" dirty="0">
                <a:effectLst>
                  <a:outerShdw blurRad="38100" dist="38100" dir="2700000" algn="tl">
                    <a:srgbClr val="000000">
                      <a:alpha val="43137"/>
                    </a:srgbClr>
                  </a:outerShdw>
                </a:effectLst>
                <a:latin typeface="Franklin Gothic Demi" pitchFamily="34" charset="0"/>
              </a:rPr>
              <a:t>John 3:21:</a:t>
            </a:r>
          </a:p>
          <a:p>
            <a:pPr algn="ctr" eaLnBrk="1" fontAlgn="auto" hangingPunct="1">
              <a:spcAft>
                <a:spcPts val="0"/>
              </a:spcAft>
              <a:buFont typeface="Arial" charset="0"/>
              <a:buNone/>
              <a:defRPr/>
            </a:pPr>
            <a:r>
              <a:rPr lang="en-US" sz="4000" dirty="0">
                <a:effectLst>
                  <a:outerShdw blurRad="38100" dist="38100" dir="2700000" algn="tl">
                    <a:srgbClr val="000000">
                      <a:alpha val="43137"/>
                    </a:srgbClr>
                  </a:outerShdw>
                </a:effectLst>
                <a:latin typeface="Franklin Gothic Demi" pitchFamily="34" charset="0"/>
              </a:rPr>
              <a:t>“But he that doeth truth cometh to the light, that his deeds may be made manifest, that they are wrought in God.”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71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710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8710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06" grpId="0" build="p"/>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Franklin Gothic Medium"/>
        <a:ea typeface=""/>
        <a:cs typeface=""/>
      </a:majorFont>
      <a:minorFont>
        <a:latin typeface="Franklin Gothic Demi"/>
        <a:ea typeface=""/>
        <a:cs typeface=""/>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3871</TotalTime>
  <Words>13214</Words>
  <Application>Microsoft Office PowerPoint</Application>
  <PresentationFormat>On-screen Show (4:3)</PresentationFormat>
  <Paragraphs>1079</Paragraphs>
  <Slides>264</Slides>
  <Notes>264</Notes>
  <HiddenSlides>24</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264</vt:i4>
      </vt:variant>
    </vt:vector>
  </HeadingPairs>
  <TitlesOfParts>
    <vt:vector size="267" baseType="lpstr">
      <vt:lpstr>Trek</vt:lpstr>
      <vt:lpstr>1_Office Theme</vt:lpstr>
      <vt:lpstr>Chart</vt:lpstr>
      <vt:lpstr>Speeding toward a Socialistic                   America</vt:lpstr>
      <vt:lpstr>Slide 2</vt:lpstr>
      <vt:lpstr>Speeding toward a socialist usa</vt:lpstr>
      <vt:lpstr>Slide 4</vt:lpstr>
      <vt:lpstr>Slide 5</vt:lpstr>
      <vt:lpstr>IN THE LAST DAYS THERE WILL BE:</vt:lpstr>
      <vt:lpstr>Revelation 13:8… RELIGION</vt:lpstr>
      <vt:lpstr>Revelation 13:16 Economics</vt:lpstr>
      <vt:lpstr>Revelation 13:7…Rule</vt:lpstr>
      <vt:lpstr>The Missing Pieces:</vt:lpstr>
      <vt:lpstr>What is restraining the globalists? CHRISTIANS ARE THE ENEMY AND THE OBSTACLE TO THE NEW AGE/NEW WORLD SOCIALIST ORDER GOAL OF A WORLD GOVERNMENT, A WORLD RELIGION, AND A WORLD ECONOMIC SYSTEM! </vt:lpstr>
      <vt:lpstr>Slide 12</vt:lpstr>
      <vt:lpstr>Slide 13</vt:lpstr>
      <vt:lpstr>Slide 14</vt:lpstr>
      <vt:lpstr>Slide 15</vt:lpstr>
      <vt:lpstr>The Lord Jesus is in Control!!</vt:lpstr>
      <vt:lpstr>What about our schools?</vt:lpstr>
      <vt:lpstr>John Dunphy:  “A RELIGION FOR A NEW AGE”</vt:lpstr>
      <vt:lpstr>Slide 19</vt:lpstr>
      <vt:lpstr>Slide 20</vt:lpstr>
      <vt:lpstr>Slide 21</vt:lpstr>
      <vt:lpstr>Figure 9. Christian “worldview” schools (&lt;4% of youth), primarily Principle Approach and Classical Christian schools. Home School students also generally score in the 50-75 range. Traditional Christian schools (10-15% of youth). Public schools (80-85% of youth). Source: Dan Smithwick, The Nehemiah Institute </vt:lpstr>
      <vt:lpstr>Slide 23</vt:lpstr>
      <vt:lpstr>Slide 24</vt:lpstr>
      <vt:lpstr>Slide 25</vt:lpstr>
      <vt:lpstr>Slide 26</vt:lpstr>
      <vt:lpstr>NEA 2003 NEW ORLEANS</vt:lpstr>
      <vt:lpstr>NEA MEMBERS COMMENTS AS FREE CREATIONIST DVD’S GIVEN TO THEM WITH A WARM SMILE:</vt:lpstr>
      <vt:lpstr>ANSWERS IN GENESIS DONATES ABOUT $50,000 OF FREE CREATION SCIENCE LITERATURE. NEA MEMBERS RESPONSES TO THESE FREE BOOKS AND CD’S:</vt:lpstr>
      <vt:lpstr>ARE THE TEACHERS OF THE NATIONAL EDUCATORS ASSOCIATION OPEN MINDED? </vt:lpstr>
      <vt:lpstr>DELEGATES TO THE NEA SCORN THE BIBLICAL ACCOUNT OF CREATION:</vt:lpstr>
      <vt:lpstr>“I HEARD YOU GUYS ARE LIKE THE TALIBAN, SO I HAD TO COME OVER HERE AND SEE FOR MYSELF!”</vt:lpstr>
      <vt:lpstr>Slide 33</vt:lpstr>
      <vt:lpstr>WHAT IS THE CHRISTIAN’S RESPONSE TO RIDICULE AND REJECTION?</vt:lpstr>
      <vt:lpstr>Luke 6:22-23</vt:lpstr>
      <vt:lpstr>A SACRED TRUST AND RESPONSIBILITY FROM THE LORD</vt:lpstr>
      <vt:lpstr>Slide 37</vt:lpstr>
      <vt:lpstr>Slide 38</vt:lpstr>
      <vt:lpstr>Slide 39</vt:lpstr>
      <vt:lpstr>John 3:16-18</vt:lpstr>
      <vt:lpstr>Slide 41</vt:lpstr>
      <vt:lpstr>WHAT IS A WORLDVIEW?</vt:lpstr>
      <vt:lpstr>Slide 43</vt:lpstr>
      <vt:lpstr>Slide 44</vt:lpstr>
      <vt:lpstr>Slide 45</vt:lpstr>
      <vt:lpstr>Slide 46</vt:lpstr>
      <vt:lpstr>Psalm 1:6</vt:lpstr>
      <vt:lpstr>Slide 48</vt:lpstr>
      <vt:lpstr>According to the Bible, the “broad way” that leads to destruction is composed of</vt:lpstr>
      <vt:lpstr>Slide 50</vt:lpstr>
      <vt:lpstr>Slide 51</vt:lpstr>
      <vt:lpstr>1 John 5:12-13</vt:lpstr>
      <vt:lpstr>John 14:6</vt:lpstr>
      <vt:lpstr>Slide 54</vt:lpstr>
      <vt:lpstr>Daniel Webster, 1823</vt:lpstr>
      <vt:lpstr>What is the plan?</vt:lpstr>
      <vt:lpstr>What is the plan?</vt:lpstr>
      <vt:lpstr>THE FOUNDATIONAL BATTLE OF CREATION VS EVOLUTION IS REALLY THE BATTLE FOR THE GOSPEL.</vt:lpstr>
      <vt:lpstr>Slide 59</vt:lpstr>
      <vt:lpstr>Slide 60</vt:lpstr>
      <vt:lpstr>Slide 61</vt:lpstr>
      <vt:lpstr>Abraham Lincoln said this:</vt:lpstr>
      <vt:lpstr>Abraham Lincoln said this:</vt:lpstr>
      <vt:lpstr>Slide 64</vt:lpstr>
      <vt:lpstr>POSTMODERNISTS CLAIM:</vt:lpstr>
      <vt:lpstr>MARXISTS AND POSTMODERNISTS ARE ATHEISTS.</vt:lpstr>
      <vt:lpstr>POSTMODERNIST  RICHARD RORTY:</vt:lpstr>
      <vt:lpstr>ROMANS 1:19-22</vt:lpstr>
      <vt:lpstr>Slide 69</vt:lpstr>
      <vt:lpstr>Slide 70</vt:lpstr>
      <vt:lpstr>Slide 71</vt:lpstr>
      <vt:lpstr>Slide 72</vt:lpstr>
      <vt:lpstr>Slide 73</vt:lpstr>
      <vt:lpstr>Slide 74</vt:lpstr>
      <vt:lpstr>PSALM 19:7-9</vt:lpstr>
      <vt:lpstr>Jeremiah 20:10-11</vt:lpstr>
      <vt:lpstr>WE  DON’T KNOW OUR HISTORY</vt:lpstr>
      <vt:lpstr>WE  DON’T KNOW OUR HISTORY</vt:lpstr>
      <vt:lpstr>John Dewey</vt:lpstr>
      <vt:lpstr>Slide 80</vt:lpstr>
      <vt:lpstr>By the way:</vt:lpstr>
      <vt:lpstr>Slide 82</vt:lpstr>
      <vt:lpstr>Slide 83</vt:lpstr>
      <vt:lpstr>Figure 9. Christian “worldview” schools (&lt;4% of youth), primarily Principle Approach and Classical Christian schools. Home School students also generally score in the 50-75 range. Traditional Christian schools (10-15% of youth). Public schools (80-85% of youth). Source: Dan Smithwick, The Nehemiah Institute </vt:lpstr>
      <vt:lpstr>Slide 85</vt:lpstr>
      <vt:lpstr>Slide 86</vt:lpstr>
      <vt:lpstr>Slide 87</vt:lpstr>
      <vt:lpstr>Slide 88</vt:lpstr>
      <vt:lpstr>Slide 89</vt:lpstr>
      <vt:lpstr>Slide 90</vt:lpstr>
      <vt:lpstr>Slide 91</vt:lpstr>
      <vt:lpstr>THE VALUES OF U.S. 18-25 Yr. OLDS:</vt:lpstr>
      <vt:lpstr>Slide 93</vt:lpstr>
      <vt:lpstr>ALREADY GONE by Ken Ham and Britt Beemer</vt:lpstr>
      <vt:lpstr>Of all the 20 to 29-year-old evangelicals who attended church regularly but no longer do so:</vt:lpstr>
      <vt:lpstr>Slide 96</vt:lpstr>
      <vt:lpstr>ACCORDING TO JOSH McDOWELL:</vt:lpstr>
      <vt:lpstr>Slide 98</vt:lpstr>
      <vt:lpstr>Slide 99</vt:lpstr>
      <vt:lpstr>WE ARE LOSING 57%-89% OF “CHRISTIAN” YOUTH  by AGE 22!  (published figures)</vt:lpstr>
      <vt:lpstr>Slide 101</vt:lpstr>
      <vt:lpstr>Slide 102</vt:lpstr>
      <vt:lpstr>POSTMODERNIST RICHARD RORTY:</vt:lpstr>
      <vt:lpstr>Postmodernist Professor Richard Rorty as quoted in World magazine September, 2008:</vt:lpstr>
      <vt:lpstr>Rorty said to parents:</vt:lpstr>
      <vt:lpstr>Rorty said to parents:</vt:lpstr>
      <vt:lpstr>Proverbs 14:12</vt:lpstr>
      <vt:lpstr>Slide 108</vt:lpstr>
      <vt:lpstr>SUSTAINABLE DEVELOPMENT</vt:lpstr>
      <vt:lpstr>1 Timothy 1:19-2:6</vt:lpstr>
      <vt:lpstr>1 Timothy 1:19-2:6</vt:lpstr>
      <vt:lpstr>Remember:</vt:lpstr>
      <vt:lpstr>Slide 113</vt:lpstr>
      <vt:lpstr>AMERICA: WE FACE A DIABOLICAL AGENDA OF TOTAL CONTROL!!</vt:lpstr>
      <vt:lpstr>Slide 115</vt:lpstr>
      <vt:lpstr>Included in the Sustainable Development agenda of total control </vt:lpstr>
      <vt:lpstr>Slide 117</vt:lpstr>
      <vt:lpstr>Slide 118</vt:lpstr>
      <vt:lpstr>Romans 13:1-3</vt:lpstr>
      <vt:lpstr>Romans 13:4-6</vt:lpstr>
      <vt:lpstr>Romans 13:7-10</vt:lpstr>
      <vt:lpstr>Slide 122</vt:lpstr>
      <vt:lpstr>Slide 123</vt:lpstr>
      <vt:lpstr>SUSTAINABLE DEVELOPMENT</vt:lpstr>
      <vt:lpstr>SUSTAINABLE DEVELOPMENT</vt:lpstr>
      <vt:lpstr>Slide 126</vt:lpstr>
      <vt:lpstr>Slogans of “Sustainable Development” are such words and phrases as:</vt:lpstr>
      <vt:lpstr>Slide 128</vt:lpstr>
      <vt:lpstr>Slide 129</vt:lpstr>
      <vt:lpstr>John Maynard Keynes, The Economic Consequences of the Peace, pp. 235, 236</vt:lpstr>
      <vt:lpstr>Keynes, continues:</vt:lpstr>
      <vt:lpstr>Slide 132</vt:lpstr>
      <vt:lpstr>The EIGHT Deadly Signs on the Way to Hyperinflation:</vt:lpstr>
      <vt:lpstr>The EIGHT Deadly Signs on the Way to Hyperinflation:</vt:lpstr>
      <vt:lpstr>HYPERINFLATION:</vt:lpstr>
      <vt:lpstr>“America is Bankrupt.”</vt:lpstr>
      <vt:lpstr>1 John 4:4-6</vt:lpstr>
      <vt:lpstr>Slide 138</vt:lpstr>
      <vt:lpstr>Social Injustice:</vt:lpstr>
      <vt:lpstr>Slide 140</vt:lpstr>
      <vt:lpstr>Maurice Strong, Secretary General of the UN’s 1992 Rio Earth Summit:  </vt:lpstr>
      <vt:lpstr>David Horowitz, Barak Obama’s Rules for Revolution: The Alinsky Model</vt:lpstr>
      <vt:lpstr>Dedication page in Saul Alinsky’s book:  Rules For Radicals </vt:lpstr>
      <vt:lpstr>David Horowitz www.frontpagemag.com </vt:lpstr>
      <vt:lpstr>David Horowitz www.frontpagemag.com </vt:lpstr>
      <vt:lpstr>David Horowitz www.frontpagemag.com </vt:lpstr>
      <vt:lpstr>David Horowitz, www.frontpagemag.com </vt:lpstr>
      <vt:lpstr>Proverbs 27:12</vt:lpstr>
      <vt:lpstr>Ludwig von Mises, “Human Action,” 1966, p. 572</vt:lpstr>
      <vt:lpstr>Daniel Webster, 1823</vt:lpstr>
      <vt:lpstr>Question:</vt:lpstr>
      <vt:lpstr>Slide 152</vt:lpstr>
      <vt:lpstr>Slide 153</vt:lpstr>
      <vt:lpstr>An example of the socialist agenda of a two class society:</vt:lpstr>
      <vt:lpstr>USA Today continued:</vt:lpstr>
      <vt:lpstr>Slide 156</vt:lpstr>
      <vt:lpstr>Slide 157</vt:lpstr>
      <vt:lpstr>Slide 158</vt:lpstr>
      <vt:lpstr>Slide 159</vt:lpstr>
      <vt:lpstr>Slide 160</vt:lpstr>
      <vt:lpstr>Slide 161</vt:lpstr>
      <vt:lpstr>Hebrews 10:32-33   </vt:lpstr>
      <vt:lpstr>Hebrews 10:34 </vt:lpstr>
      <vt:lpstr>Hebrews 10:35-37</vt:lpstr>
      <vt:lpstr>1 Thessalonians 4:15-18</vt:lpstr>
      <vt:lpstr>Slide 166</vt:lpstr>
      <vt:lpstr>Slide 167</vt:lpstr>
      <vt:lpstr>Fr. John Corapi concludes:</vt:lpstr>
      <vt:lpstr>Slide 169</vt:lpstr>
      <vt:lpstr>Socialism is evil Walter E. Williams  July 28, 2004</vt:lpstr>
      <vt:lpstr>Walter Williams</vt:lpstr>
      <vt:lpstr>Walter Williams</vt:lpstr>
      <vt:lpstr>Walter Williams</vt:lpstr>
      <vt:lpstr>Walter Williams</vt:lpstr>
      <vt:lpstr>F. A. Hayek</vt:lpstr>
      <vt:lpstr>Socialism and the Welfare State</vt:lpstr>
      <vt:lpstr>Karl Marx</vt:lpstr>
      <vt:lpstr>V.I. Lenin</vt:lpstr>
      <vt:lpstr>Karl Marx</vt:lpstr>
      <vt:lpstr>Winston Churchill</vt:lpstr>
      <vt:lpstr>Fabian Socialist Society of Britain</vt:lpstr>
      <vt:lpstr>Slide 182</vt:lpstr>
      <vt:lpstr>Slide 183</vt:lpstr>
      <vt:lpstr>Slide 184</vt:lpstr>
      <vt:lpstr>1 Peter 4:12-14 </vt:lpstr>
      <vt:lpstr>Luke 6:22-23</vt:lpstr>
      <vt:lpstr>Slide 187</vt:lpstr>
      <vt:lpstr>Slide 188</vt:lpstr>
      <vt:lpstr>Dedication page in Saul Alinsky’s book:  Rules For Radicals </vt:lpstr>
      <vt:lpstr>Slide 190</vt:lpstr>
      <vt:lpstr>1 Corinthians 15:50-58</vt:lpstr>
      <vt:lpstr>Slide 192</vt:lpstr>
      <vt:lpstr>Slide 193</vt:lpstr>
      <vt:lpstr>We labor individually and corporately for our Lord.</vt:lpstr>
      <vt:lpstr>Slide 195</vt:lpstr>
      <vt:lpstr>Slide 196</vt:lpstr>
      <vt:lpstr>Slide 197</vt:lpstr>
      <vt:lpstr>Slide 198</vt:lpstr>
      <vt:lpstr>Slide 199</vt:lpstr>
      <vt:lpstr>Why has God uniquely blessed USA?</vt:lpstr>
      <vt:lpstr>Slide 201</vt:lpstr>
      <vt:lpstr>ExODUS 20:1-4</vt:lpstr>
      <vt:lpstr>Exodus 20:5-6</vt:lpstr>
      <vt:lpstr>Slide 204</vt:lpstr>
      <vt:lpstr>Slide 205</vt:lpstr>
      <vt:lpstr>The premise of Exodus 20:5:</vt:lpstr>
      <vt:lpstr>The mayflower compact:</vt:lpstr>
      <vt:lpstr>Slide 208</vt:lpstr>
      <vt:lpstr>Slide 209</vt:lpstr>
      <vt:lpstr>Slide 210</vt:lpstr>
      <vt:lpstr>Another biblical principle:</vt:lpstr>
      <vt:lpstr>Slide 212</vt:lpstr>
      <vt:lpstr>Jeremaih 30:20</vt:lpstr>
      <vt:lpstr>Slide 214</vt:lpstr>
      <vt:lpstr>Deuteronomy 32:9-10</vt:lpstr>
      <vt:lpstr>Zechariah 2:8</vt:lpstr>
      <vt:lpstr>The USA and israel—two friends</vt:lpstr>
      <vt:lpstr>Slide 218</vt:lpstr>
      <vt:lpstr>Slide 219</vt:lpstr>
      <vt:lpstr>When a nation attacks Israel in any way, the God of the “Apple of God’s Eye,” (Israel), Who is  our God responds!</vt:lpstr>
      <vt:lpstr>Slide 221</vt:lpstr>
      <vt:lpstr>Slide 222</vt:lpstr>
      <vt:lpstr>Slide 223</vt:lpstr>
      <vt:lpstr>Slide 224</vt:lpstr>
      <vt:lpstr>Slide 225</vt:lpstr>
      <vt:lpstr>Slide 226</vt:lpstr>
      <vt:lpstr>Slide 227</vt:lpstr>
      <vt:lpstr>Slide 228</vt:lpstr>
      <vt:lpstr>Slide 229</vt:lpstr>
      <vt:lpstr>Slide 230</vt:lpstr>
      <vt:lpstr>Slide 231</vt:lpstr>
      <vt:lpstr>Slide 232</vt:lpstr>
      <vt:lpstr>Slide 233</vt:lpstr>
      <vt:lpstr>Slide 234</vt:lpstr>
      <vt:lpstr>Slide 235</vt:lpstr>
      <vt:lpstr>Genesis 18:23-26</vt:lpstr>
      <vt:lpstr>Genesis 18:23</vt:lpstr>
      <vt:lpstr>God always judges sin….</vt:lpstr>
      <vt:lpstr>Slide 239</vt:lpstr>
      <vt:lpstr>2 Peter 2:6-9</vt:lpstr>
      <vt:lpstr>Slide 241</vt:lpstr>
      <vt:lpstr>Slide 242</vt:lpstr>
      <vt:lpstr>Slide 243</vt:lpstr>
      <vt:lpstr>Slide 244</vt:lpstr>
      <vt:lpstr>Acts 17:26</vt:lpstr>
      <vt:lpstr>Slide 246</vt:lpstr>
      <vt:lpstr>Ephesians 1:11</vt:lpstr>
      <vt:lpstr>Daniel 4:34-35</vt:lpstr>
      <vt:lpstr>Psalm 115:1-3</vt:lpstr>
      <vt:lpstr>Slide 250</vt:lpstr>
      <vt:lpstr>Romans 8:28</vt:lpstr>
      <vt:lpstr>Slide 252</vt:lpstr>
      <vt:lpstr>Slide 253</vt:lpstr>
      <vt:lpstr>Slide 254</vt:lpstr>
      <vt:lpstr>Slide 255</vt:lpstr>
      <vt:lpstr>Slide 256</vt:lpstr>
      <vt:lpstr>Slide 257</vt:lpstr>
      <vt:lpstr>Slide 258</vt:lpstr>
      <vt:lpstr>The existence of America until the rapture</vt:lpstr>
      <vt:lpstr>Revelation 22:12-14</vt:lpstr>
      <vt:lpstr>Revelation 22:16-17</vt:lpstr>
      <vt:lpstr>Revelation 22:20-21</vt:lpstr>
      <vt:lpstr>BIBLIOGRAPHY</vt:lpstr>
      <vt:lpstr>WORLDVIEW THINKING IN THE HISTORY OF THE U.S.A.</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Mal Couch</dc:title>
  <dc:creator> </dc:creator>
  <cp:lastModifiedBy> </cp:lastModifiedBy>
  <cp:revision>334</cp:revision>
  <dcterms:created xsi:type="dcterms:W3CDTF">2010-08-20T17:11:23Z</dcterms:created>
  <dcterms:modified xsi:type="dcterms:W3CDTF">2011-08-31T02:54:07Z</dcterms:modified>
</cp:coreProperties>
</file>