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ppt/notesSlides/notesSlide6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56" r:id="rId2"/>
    <p:sldId id="311" r:id="rId3"/>
    <p:sldId id="312" r:id="rId4"/>
    <p:sldId id="313" r:id="rId5"/>
    <p:sldId id="257" r:id="rId6"/>
    <p:sldId id="328" r:id="rId7"/>
    <p:sldId id="332" r:id="rId8"/>
    <p:sldId id="333" r:id="rId9"/>
    <p:sldId id="329" r:id="rId10"/>
    <p:sldId id="330" r:id="rId11"/>
    <p:sldId id="331" r:id="rId12"/>
    <p:sldId id="315" r:id="rId13"/>
    <p:sldId id="316" r:id="rId14"/>
    <p:sldId id="317" r:id="rId15"/>
    <p:sldId id="318" r:id="rId16"/>
    <p:sldId id="258" r:id="rId17"/>
    <p:sldId id="259" r:id="rId18"/>
    <p:sldId id="303" r:id="rId19"/>
    <p:sldId id="304" r:id="rId20"/>
    <p:sldId id="305" r:id="rId21"/>
    <p:sldId id="306" r:id="rId22"/>
    <p:sldId id="307" r:id="rId23"/>
    <p:sldId id="308" r:id="rId24"/>
    <p:sldId id="309" r:id="rId25"/>
    <p:sldId id="310" r:id="rId26"/>
    <p:sldId id="269" r:id="rId27"/>
    <p:sldId id="270" r:id="rId28"/>
    <p:sldId id="271" r:id="rId29"/>
    <p:sldId id="272" r:id="rId30"/>
    <p:sldId id="273" r:id="rId31"/>
    <p:sldId id="274" r:id="rId32"/>
    <p:sldId id="275" r:id="rId33"/>
    <p:sldId id="276" r:id="rId34"/>
    <p:sldId id="277" r:id="rId35"/>
    <p:sldId id="278" r:id="rId36"/>
    <p:sldId id="279" r:id="rId37"/>
    <p:sldId id="280" r:id="rId38"/>
    <p:sldId id="281" r:id="rId39"/>
    <p:sldId id="282" r:id="rId40"/>
    <p:sldId id="283" r:id="rId41"/>
    <p:sldId id="284" r:id="rId42"/>
    <p:sldId id="285" r:id="rId43"/>
    <p:sldId id="286" r:id="rId44"/>
    <p:sldId id="287" r:id="rId45"/>
    <p:sldId id="288" r:id="rId46"/>
    <p:sldId id="289" r:id="rId47"/>
    <p:sldId id="290" r:id="rId48"/>
    <p:sldId id="291" r:id="rId49"/>
    <p:sldId id="292" r:id="rId50"/>
    <p:sldId id="319" r:id="rId51"/>
    <p:sldId id="320" r:id="rId52"/>
    <p:sldId id="321" r:id="rId53"/>
    <p:sldId id="322" r:id="rId54"/>
    <p:sldId id="323" r:id="rId55"/>
    <p:sldId id="324" r:id="rId56"/>
    <p:sldId id="325" r:id="rId57"/>
    <p:sldId id="326" r:id="rId58"/>
    <p:sldId id="327" r:id="rId59"/>
    <p:sldId id="300" r:id="rId60"/>
    <p:sldId id="301" r:id="rId61"/>
    <p:sldId id="302" r:id="rId62"/>
    <p:sldId id="260" r:id="rId63"/>
    <p:sldId id="261" r:id="rId64"/>
    <p:sldId id="262" r:id="rId65"/>
    <p:sldId id="263" r:id="rId66"/>
    <p:sldId id="264" r:id="rId67"/>
    <p:sldId id="265" r:id="rId6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20"/>
    <p:restoredTop sz="94660"/>
  </p:normalViewPr>
  <p:slideViewPr>
    <p:cSldViewPr>
      <p:cViewPr varScale="1">
        <p:scale>
          <a:sx n="69" d="100"/>
          <a:sy n="69" d="100"/>
        </p:scale>
        <p:origin x="-156"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552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C85595-FC10-434F-A2E1-28CC19F18B25}" type="datetimeFigureOut">
              <a:rPr lang="en-US" smtClean="0"/>
              <a:pPr/>
              <a:t>7/14/2008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F56AFB-2A69-46D1-BBBA-4AE8A062E58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EF56AFB-2A69-46D1-BBBA-4AE8A062E58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5CBD64-0B74-4050-86F2-263CA44103E3}" type="datetimeFigureOut">
              <a:rPr lang="en-US" smtClean="0"/>
              <a:pPr/>
              <a:t>7/14/2008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B78BA-F307-434A-A3E1-A47D4A60EE4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5CBD64-0B74-4050-86F2-263CA44103E3}" type="datetimeFigureOut">
              <a:rPr lang="en-US" smtClean="0"/>
              <a:pPr/>
              <a:t>7/14/2008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B78BA-F307-434A-A3E1-A47D4A60EE4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5CBD64-0B74-4050-86F2-263CA44103E3}" type="datetimeFigureOut">
              <a:rPr lang="en-US" smtClean="0"/>
              <a:pPr/>
              <a:t>7/14/2008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B78BA-F307-434A-A3E1-A47D4A60EE4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5CBD64-0B74-4050-86F2-263CA44103E3}" type="datetimeFigureOut">
              <a:rPr lang="en-US" smtClean="0"/>
              <a:pPr/>
              <a:t>7/14/2008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B78BA-F307-434A-A3E1-A47D4A60EE4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5CBD64-0B74-4050-86F2-263CA44103E3}" type="datetimeFigureOut">
              <a:rPr lang="en-US" smtClean="0"/>
              <a:pPr/>
              <a:t>7/14/2008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B78BA-F307-434A-A3E1-A47D4A60EE4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5CBD64-0B74-4050-86F2-263CA44103E3}" type="datetimeFigureOut">
              <a:rPr lang="en-US" smtClean="0"/>
              <a:pPr/>
              <a:t>7/14/2008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BB78BA-F307-434A-A3E1-A47D4A60EE4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35CBD64-0B74-4050-86F2-263CA44103E3}" type="datetimeFigureOut">
              <a:rPr lang="en-US" smtClean="0"/>
              <a:pPr/>
              <a:t>7/14/2008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BB78BA-F307-434A-A3E1-A47D4A60EE4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35CBD64-0B74-4050-86F2-263CA44103E3}" type="datetimeFigureOut">
              <a:rPr lang="en-US" smtClean="0"/>
              <a:pPr/>
              <a:t>7/14/2008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BB78BA-F307-434A-A3E1-A47D4A60EE4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5CBD64-0B74-4050-86F2-263CA44103E3}" type="datetimeFigureOut">
              <a:rPr lang="en-US" smtClean="0"/>
              <a:pPr/>
              <a:t>7/14/2008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BB78BA-F307-434A-A3E1-A47D4A60EE4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5CBD64-0B74-4050-86F2-263CA44103E3}" type="datetimeFigureOut">
              <a:rPr lang="en-US" smtClean="0"/>
              <a:pPr/>
              <a:t>7/14/2008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BB78BA-F307-434A-A3E1-A47D4A60EE4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5CBD64-0B74-4050-86F2-263CA44103E3}" type="datetimeFigureOut">
              <a:rPr lang="en-US" smtClean="0"/>
              <a:pPr/>
              <a:t>7/14/2008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BB78BA-F307-434A-A3E1-A47D4A60EE4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5CBD64-0B74-4050-86F2-263CA44103E3}" type="datetimeFigureOut">
              <a:rPr lang="en-US" smtClean="0"/>
              <a:pPr/>
              <a:t>7/14/2008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BB78BA-F307-434A-A3E1-A47D4A60EE4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iblicaldiscipleship.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evolutionofacreationist.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honzl@msn.com"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honzl@msn.com"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1"/>
            <a:ext cx="7772400" cy="2457450"/>
          </a:xfrm>
        </p:spPr>
        <p:txBody>
          <a:bodyPr/>
          <a:lstStyle/>
          <a:p>
            <a:r>
              <a:rPr lang="en-US" dirty="0" smtClean="0"/>
              <a:t>MOVING TOWARD CATHOLICISM</a:t>
            </a:r>
            <a:br>
              <a:rPr lang="en-US" dirty="0" smtClean="0"/>
            </a:br>
            <a:r>
              <a:rPr lang="en-US" dirty="0" smtClean="0"/>
              <a:t>A Look at the Emerging Church</a:t>
            </a:r>
            <a:endParaRPr lang="en-US" dirty="0"/>
          </a:p>
        </p:txBody>
      </p:sp>
      <p:sp>
        <p:nvSpPr>
          <p:cNvPr id="3" name="Subtitle 2"/>
          <p:cNvSpPr>
            <a:spLocks noGrp="1"/>
          </p:cNvSpPr>
          <p:nvPr>
            <p:ph type="subTitle" idx="1"/>
          </p:nvPr>
        </p:nvSpPr>
        <p:spPr>
          <a:xfrm>
            <a:off x="1371600" y="3886200"/>
            <a:ext cx="6400800" cy="2362200"/>
          </a:xfrm>
        </p:spPr>
        <p:txBody>
          <a:bodyPr/>
          <a:lstStyle/>
          <a:p>
            <a:r>
              <a:rPr lang="en-US" dirty="0" smtClean="0"/>
              <a:t>Dr. Jobe Martin</a:t>
            </a:r>
          </a:p>
          <a:p>
            <a:r>
              <a:rPr lang="en-US" dirty="0" smtClean="0"/>
              <a:t>Biblical Discipleship Ministries</a:t>
            </a:r>
          </a:p>
          <a:p>
            <a:r>
              <a:rPr lang="en-US" dirty="0" smtClean="0">
                <a:hlinkClick r:id="rId3"/>
              </a:rPr>
              <a:t>www.biblicaldiscipleship.org</a:t>
            </a:r>
            <a:endParaRPr lang="en-US" dirty="0" smtClean="0"/>
          </a:p>
          <a:p>
            <a:r>
              <a:rPr lang="en-US" dirty="0" smtClean="0">
                <a:hlinkClick r:id="rId4"/>
              </a:rPr>
              <a:t>www.evolutionofacreationist.com</a:t>
            </a:r>
            <a:r>
              <a:rPr lang="en-US" dirty="0" smtClean="0"/>
              <a:t> </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Scot McKnight continues:</a:t>
            </a:r>
            <a:endParaRPr lang="en-US" dirty="0"/>
          </a:p>
        </p:txBody>
      </p:sp>
      <p:sp>
        <p:nvSpPr>
          <p:cNvPr id="3" name="Content Placeholder 2"/>
          <p:cNvSpPr>
            <a:spLocks noGrp="1"/>
          </p:cNvSpPr>
          <p:nvPr>
            <p:ph idx="1"/>
          </p:nvPr>
        </p:nvSpPr>
        <p:spPr>
          <a:xfrm>
            <a:off x="0" y="1600200"/>
            <a:ext cx="9144000" cy="5257800"/>
          </a:xfrm>
        </p:spPr>
        <p:txBody>
          <a:bodyPr/>
          <a:lstStyle/>
          <a:p>
            <a:r>
              <a:rPr lang="en-US" dirty="0" smtClean="0"/>
              <a:t>“Hence, a trademark feature of the emerging movement is that we believe all theology will remain a conversation about the Truth who is God in Christ through the Spirit, and about God’s story of redemption at work in the church. No systematic theology can be final. In this sense, the emerging movement is radically Reformed. It turns its chastened epistemology against itself, saying, “This is what I believe, but I could be wrong. What do you think? Let’s talk.” (see blog: Jesus Creed.org)</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3810000"/>
          </a:xfrm>
        </p:spPr>
        <p:txBody>
          <a:bodyPr/>
          <a:lstStyle/>
          <a:p>
            <a:r>
              <a:rPr lang="en-US" dirty="0" smtClean="0"/>
              <a:t>Brian </a:t>
            </a:r>
            <a:r>
              <a:rPr lang="en-US" dirty="0" err="1" smtClean="0"/>
              <a:t>McClaren</a:t>
            </a:r>
            <a:r>
              <a:rPr lang="en-US" dirty="0" smtClean="0"/>
              <a:t>, a pastor and a leader in the Emerging Church movement, was asked his position on homosexuality.</a:t>
            </a:r>
          </a:p>
          <a:p>
            <a:r>
              <a:rPr lang="en-US" dirty="0" err="1" smtClean="0"/>
              <a:t>McClaren</a:t>
            </a:r>
            <a:r>
              <a:rPr lang="en-US" dirty="0" smtClean="0"/>
              <a:t> responded that a five year conversation would be required and if there was no consensus, another five years of dialog would be necessary.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143000"/>
          </a:xfrm>
        </p:spPr>
        <p:txBody>
          <a:bodyPr>
            <a:normAutofit/>
          </a:bodyPr>
          <a:lstStyle/>
          <a:p>
            <a:r>
              <a:rPr lang="en-US" sz="5400" b="1" dirty="0" smtClean="0">
                <a:solidFill>
                  <a:srgbClr val="FFFF00"/>
                </a:solidFill>
                <a:effectLst>
                  <a:outerShdw blurRad="38100" dist="38100" dir="2700000" algn="tl">
                    <a:srgbClr val="000000">
                      <a:alpha val="43137"/>
                    </a:srgbClr>
                  </a:outerShdw>
                </a:effectLst>
              </a:rPr>
              <a:t>WHAT DOES THE BIBLE SAY?</a:t>
            </a:r>
            <a:endParaRPr lang="en-US" sz="5400" b="1" dirty="0">
              <a:solidFill>
                <a:srgbClr val="FFFF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990600"/>
            <a:ext cx="9144000" cy="1143000"/>
          </a:xfrm>
          <a:noFill/>
          <a:ln/>
        </p:spPr>
        <p:txBody>
          <a:bodyPr lIns="92075" tIns="46038" rIns="92075" bIns="46038"/>
          <a:lstStyle/>
          <a:p>
            <a:r>
              <a:rPr lang="en-US" sz="3200" b="1" u="sng" dirty="0" smtClean="0">
                <a:solidFill>
                  <a:srgbClr val="FF66FF"/>
                </a:solidFill>
              </a:rPr>
              <a:t>EMERGING CHURCH MORAL </a:t>
            </a:r>
            <a:r>
              <a:rPr lang="en-US" sz="3200" b="1" u="sng" dirty="0">
                <a:solidFill>
                  <a:srgbClr val="FF66FF"/>
                </a:solidFill>
              </a:rPr>
              <a:t>RELATIVISM</a:t>
            </a:r>
            <a:r>
              <a:rPr lang="en-US" sz="3200" b="1" dirty="0"/>
              <a:t>: </a:t>
            </a:r>
            <a:r>
              <a:rPr lang="en-US" sz="3200" b="1" dirty="0" smtClean="0"/>
              <a:t>HOMOSEXUAL </a:t>
            </a:r>
            <a:r>
              <a:rPr lang="en-US" sz="3200" b="1" dirty="0"/>
              <a:t>ITY IS AN ALTERNATIVE LIFESTYLE</a:t>
            </a:r>
          </a:p>
        </p:txBody>
      </p:sp>
      <p:sp>
        <p:nvSpPr>
          <p:cNvPr id="31747" name="Rectangle 3"/>
          <p:cNvSpPr>
            <a:spLocks noGrp="1" noChangeArrowheads="1"/>
          </p:cNvSpPr>
          <p:nvPr>
            <p:ph type="body" idx="1"/>
          </p:nvPr>
        </p:nvSpPr>
        <p:spPr>
          <a:xfrm>
            <a:off x="457200" y="2438400"/>
            <a:ext cx="8229600" cy="3048000"/>
          </a:xfrm>
          <a:noFill/>
          <a:ln/>
        </p:spPr>
        <p:txBody>
          <a:bodyPr lIns="92075" tIns="46038" rIns="92075" bIns="46038"/>
          <a:lstStyle/>
          <a:p>
            <a:pPr algn="ctr"/>
            <a:r>
              <a:rPr lang="en-US" b="1" dirty="0">
                <a:solidFill>
                  <a:srgbClr val="FFFF00"/>
                </a:solidFill>
                <a:effectLst>
                  <a:outerShdw blurRad="38100" dist="38100" dir="2700000" algn="tl">
                    <a:srgbClr val="FFFFFF"/>
                  </a:outerShdw>
                </a:effectLst>
              </a:rPr>
              <a:t>WHAT DOES THE GOD OF THE BIBLE SAY?</a:t>
            </a:r>
          </a:p>
          <a:p>
            <a:r>
              <a:rPr lang="en-US" b="1" i="1" dirty="0">
                <a:solidFill>
                  <a:srgbClr val="FF66FF"/>
                </a:solidFill>
                <a:effectLst>
                  <a:outerShdw blurRad="38100" dist="38100" dir="2700000" algn="tl">
                    <a:srgbClr val="FFFFFF"/>
                  </a:outerShdw>
                </a:effectLst>
              </a:rPr>
              <a:t>Genesis 13:13</a:t>
            </a:r>
            <a:r>
              <a:rPr lang="en-US" b="1" dirty="0"/>
              <a:t>, Homosexuality is sin and wickedness!</a:t>
            </a:r>
          </a:p>
          <a:p>
            <a:r>
              <a:rPr lang="en-US" b="1" i="1" dirty="0">
                <a:solidFill>
                  <a:srgbClr val="FF66FF"/>
                </a:solidFill>
                <a:effectLst>
                  <a:outerShdw blurRad="38100" dist="38100" dir="2700000" algn="tl">
                    <a:srgbClr val="FFFFFF"/>
                  </a:outerShdw>
                </a:effectLst>
              </a:rPr>
              <a:t>Genesis 18:20</a:t>
            </a:r>
            <a:r>
              <a:rPr lang="en-US" b="1" dirty="0"/>
              <a:t>, Homosexuality is grievous sin!</a:t>
            </a:r>
          </a:p>
          <a:p>
            <a:r>
              <a:rPr lang="en-US" b="1" i="1" dirty="0">
                <a:solidFill>
                  <a:srgbClr val="FF66FF"/>
                </a:solidFill>
                <a:effectLst>
                  <a:outerShdw blurRad="38100" dist="38100" dir="2700000" algn="tl">
                    <a:srgbClr val="FFFFFF"/>
                  </a:outerShdw>
                </a:effectLst>
              </a:rPr>
              <a:t>Genesis 19:7</a:t>
            </a:r>
            <a:r>
              <a:rPr lang="en-US" b="1" dirty="0"/>
              <a:t>, Homosexuality is wicked!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4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4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a:ln/>
        </p:spPr>
        <p:txBody>
          <a:bodyPr lIns="92075" tIns="46038" rIns="92075" bIns="46038"/>
          <a:lstStyle/>
          <a:p>
            <a:pPr algn="l">
              <a:buFontTx/>
              <a:buChar char="•"/>
            </a:pPr>
            <a:r>
              <a:rPr lang="en-US" sz="3200" b="1"/>
              <a:t> Leviticus 18:22, Homosexuality is an   	</a:t>
            </a:r>
            <a:r>
              <a:rPr lang="en-US" sz="3200" b="1">
                <a:solidFill>
                  <a:srgbClr val="FF66FF"/>
                </a:solidFill>
              </a:rPr>
              <a:t>abomination</a:t>
            </a:r>
            <a:r>
              <a:rPr lang="en-US" sz="3200" b="1"/>
              <a:t>. </a:t>
            </a:r>
          </a:p>
        </p:txBody>
      </p:sp>
      <p:sp>
        <p:nvSpPr>
          <p:cNvPr id="32771" name="Rectangle 3"/>
          <p:cNvSpPr>
            <a:spLocks noGrp="1" noChangeArrowheads="1"/>
          </p:cNvSpPr>
          <p:nvPr>
            <p:ph type="body" idx="1"/>
          </p:nvPr>
        </p:nvSpPr>
        <p:spPr>
          <a:noFill/>
          <a:ln/>
        </p:spPr>
        <p:txBody>
          <a:bodyPr lIns="92075" tIns="46038" rIns="92075" bIns="46038"/>
          <a:lstStyle/>
          <a:p>
            <a:r>
              <a:rPr lang="en-US" b="1" dirty="0"/>
              <a:t>Deuteronomy 23:17-18, Homosexuality is an </a:t>
            </a:r>
            <a:r>
              <a:rPr lang="en-US" b="1" dirty="0">
                <a:solidFill>
                  <a:srgbClr val="FF66FF"/>
                </a:solidFill>
                <a:effectLst>
                  <a:outerShdw blurRad="38100" dist="38100" dir="2700000" algn="tl">
                    <a:srgbClr val="FFFFFF"/>
                  </a:outerShdw>
                </a:effectLst>
              </a:rPr>
              <a:t>abomination</a:t>
            </a:r>
            <a:r>
              <a:rPr lang="en-US" b="1" dirty="0"/>
              <a:t> to the Lord of Hosts.</a:t>
            </a:r>
          </a:p>
          <a:p>
            <a:r>
              <a:rPr lang="en-US" b="1" dirty="0"/>
              <a:t>1 Kings 14:24, Homosexuality(sodomy) is an </a:t>
            </a:r>
            <a:r>
              <a:rPr lang="en-US" b="1" dirty="0">
                <a:solidFill>
                  <a:srgbClr val="FF66FF"/>
                </a:solidFill>
                <a:effectLst>
                  <a:outerShdw blurRad="38100" dist="38100" dir="2700000" algn="tl">
                    <a:srgbClr val="FFFFFF"/>
                  </a:outerShdw>
                </a:effectLst>
              </a:rPr>
              <a:t>abomination</a:t>
            </a:r>
            <a:r>
              <a:rPr lang="en-US" b="1" dirty="0"/>
              <a:t>.</a:t>
            </a:r>
          </a:p>
          <a:p>
            <a:r>
              <a:rPr lang="en-US" b="1" dirty="0"/>
              <a:t>Romans 1:24, Homosexuality </a:t>
            </a:r>
            <a:r>
              <a:rPr lang="en-US" b="1" u="sng" dirty="0"/>
              <a:t>dishonors your own body.</a:t>
            </a:r>
          </a:p>
          <a:p>
            <a:r>
              <a:rPr lang="en-US" b="1" dirty="0"/>
              <a:t>Romans1:26, Lesbianism is a </a:t>
            </a:r>
            <a:r>
              <a:rPr lang="en-US" b="1" dirty="0">
                <a:solidFill>
                  <a:srgbClr val="FF66FF"/>
                </a:solidFill>
                <a:effectLst>
                  <a:outerShdw blurRad="38100" dist="38100" dir="2700000" algn="tl">
                    <a:srgbClr val="FFFFFF"/>
                  </a:outerShdw>
                </a:effectLst>
              </a:rPr>
              <a:t>“vile affection.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a:ln/>
        </p:spPr>
        <p:txBody>
          <a:bodyPr lIns="92075" tIns="46038" rIns="92075" bIns="46038"/>
          <a:lstStyle/>
          <a:p>
            <a:pPr algn="l">
              <a:buFontTx/>
              <a:buChar char="•"/>
            </a:pPr>
            <a:r>
              <a:rPr lang="en-US" sz="3600" b="1"/>
              <a:t> Lesbianism </a:t>
            </a:r>
            <a:r>
              <a:rPr lang="en-US" sz="3600" b="1" u="sng"/>
              <a:t>“...is against nature.”</a:t>
            </a:r>
          </a:p>
        </p:txBody>
      </p:sp>
      <p:sp>
        <p:nvSpPr>
          <p:cNvPr id="33795" name="Rectangle 3"/>
          <p:cNvSpPr>
            <a:spLocks noGrp="1" noChangeArrowheads="1"/>
          </p:cNvSpPr>
          <p:nvPr>
            <p:ph type="body" idx="1"/>
          </p:nvPr>
        </p:nvSpPr>
        <p:spPr>
          <a:noFill/>
          <a:ln/>
        </p:spPr>
        <p:txBody>
          <a:bodyPr lIns="92075" tIns="46038" rIns="92075" bIns="46038"/>
          <a:lstStyle/>
          <a:p>
            <a:r>
              <a:rPr lang="en-US" b="1" dirty="0"/>
              <a:t>Romans 1:27, Homosexuality is </a:t>
            </a:r>
            <a:r>
              <a:rPr lang="en-US" b="1" dirty="0">
                <a:solidFill>
                  <a:srgbClr val="FF66FF"/>
                </a:solidFill>
                <a:effectLst>
                  <a:outerShdw blurRad="38100" dist="38100" dir="2700000" algn="tl">
                    <a:srgbClr val="FFFFFF"/>
                  </a:outerShdw>
                </a:effectLst>
              </a:rPr>
              <a:t>unseemly</a:t>
            </a:r>
          </a:p>
          <a:p>
            <a:r>
              <a:rPr lang="en-US" b="1" dirty="0"/>
              <a:t>Romans 1:28, Homosexuality is the fruit of a </a:t>
            </a:r>
            <a:r>
              <a:rPr lang="en-US" b="1" dirty="0">
                <a:solidFill>
                  <a:srgbClr val="FF66FF"/>
                </a:solidFill>
                <a:effectLst>
                  <a:outerShdw blurRad="38100" dist="38100" dir="2700000" algn="tl">
                    <a:srgbClr val="FFFFFF"/>
                  </a:outerShdw>
                </a:effectLst>
              </a:rPr>
              <a:t>“reprobate mind.”</a:t>
            </a:r>
          </a:p>
          <a:p>
            <a:r>
              <a:rPr lang="en-US" b="1" dirty="0"/>
              <a:t>1 Cor. 6:9, Effeminate (“male prostitutes” NIV) and abusers of </a:t>
            </a:r>
            <a:r>
              <a:rPr lang="en-US" b="1" dirty="0" smtClean="0"/>
              <a:t>themselves </a:t>
            </a:r>
            <a:r>
              <a:rPr lang="en-US" b="1" dirty="0"/>
              <a:t>with mankind (homosexuals NAS) </a:t>
            </a:r>
            <a:r>
              <a:rPr lang="en-US" b="1" u="sng" dirty="0">
                <a:solidFill>
                  <a:srgbClr val="FFFF00"/>
                </a:solidFill>
                <a:effectLst>
                  <a:outerShdw blurRad="38100" dist="38100" dir="2700000" algn="tl">
                    <a:srgbClr val="FFFFFF"/>
                  </a:outerShdw>
                </a:effectLst>
              </a:rPr>
              <a:t>“shall not inherit the kingdom of God”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28600" y="274638"/>
            <a:ext cx="8763000" cy="1143000"/>
          </a:xfrm>
          <a:noFill/>
          <a:ln/>
        </p:spPr>
        <p:txBody>
          <a:bodyPr lIns="92075" tIns="46038" rIns="92075" bIns="46038"/>
          <a:lstStyle/>
          <a:p>
            <a:r>
              <a:rPr lang="en-US" b="1" i="1" u="sng">
                <a:solidFill>
                  <a:srgbClr val="FFFF00"/>
                </a:solidFill>
              </a:rPr>
              <a:t>IDEAS HAVE CONSEQUENCES</a:t>
            </a:r>
          </a:p>
        </p:txBody>
      </p:sp>
      <p:sp>
        <p:nvSpPr>
          <p:cNvPr id="23555" name="Rectangle 3"/>
          <p:cNvSpPr>
            <a:spLocks noGrp="1" noChangeArrowheads="1"/>
          </p:cNvSpPr>
          <p:nvPr>
            <p:ph type="body" idx="1"/>
          </p:nvPr>
        </p:nvSpPr>
        <p:spPr>
          <a:xfrm>
            <a:off x="457200" y="1219200"/>
            <a:ext cx="8229600" cy="4914900"/>
          </a:xfrm>
          <a:noFill/>
          <a:ln/>
        </p:spPr>
        <p:txBody>
          <a:bodyPr lIns="92075" tIns="46038" rIns="92075" bIns="46038"/>
          <a:lstStyle/>
          <a:p>
            <a:r>
              <a:rPr lang="en-US" b="1" dirty="0"/>
              <a:t>Do not be taken captive by the erroneous ideas of unbiblical worldviews!!! 			</a:t>
            </a:r>
            <a:r>
              <a:rPr lang="en-US" b="1" i="1" dirty="0">
                <a:solidFill>
                  <a:srgbClr val="6699FF"/>
                </a:solidFill>
                <a:effectLst>
                  <a:outerShdw blurRad="38100" dist="38100" dir="2700000" algn="tl">
                    <a:srgbClr val="FFFFFF"/>
                  </a:outerShdw>
                </a:effectLst>
              </a:rPr>
              <a:t>Col. 2:8</a:t>
            </a:r>
            <a:endParaRPr lang="en-US" b="1" dirty="0">
              <a:solidFill>
                <a:srgbClr val="6699FF"/>
              </a:solidFill>
              <a:effectLst>
                <a:outerShdw blurRad="38100" dist="38100" dir="2700000" algn="tl">
                  <a:srgbClr val="FFFFFF"/>
                </a:outerShdw>
              </a:effectLst>
            </a:endParaRPr>
          </a:p>
          <a:p>
            <a:pPr algn="ctr"/>
            <a:r>
              <a:rPr lang="en-US" b="1" u="sng" dirty="0">
                <a:solidFill>
                  <a:srgbClr val="FFFF00"/>
                </a:solidFill>
                <a:effectLst>
                  <a:outerShdw blurRad="38100" dist="38100" dir="2700000" algn="tl">
                    <a:srgbClr val="FFFFFF"/>
                  </a:outerShdw>
                </a:effectLst>
              </a:rPr>
              <a:t>We must identify the enemy….and the enemy is always attractively disguised!!!!</a:t>
            </a:r>
          </a:p>
          <a:p>
            <a:r>
              <a:rPr lang="en-US" b="1" dirty="0"/>
              <a:t>“For such </a:t>
            </a:r>
            <a:r>
              <a:rPr lang="en-US" b="1" i="1" dirty="0"/>
              <a:t>are</a:t>
            </a:r>
            <a:r>
              <a:rPr lang="en-US" b="1" dirty="0"/>
              <a:t> false apostles, deceitful workers, transforming themselves into the apostles of Christ.  And no marvel; for Satan himself is transformed into an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p:spPr>
        <p:txBody>
          <a:bodyPr lIns="92075" tIns="46038" rIns="92075" bIns="46038"/>
          <a:lstStyle/>
          <a:p>
            <a:r>
              <a:rPr lang="en-US" sz="3600" b="1"/>
              <a:t>angel of light.”  (II Cor. 11:13,14)</a:t>
            </a:r>
          </a:p>
        </p:txBody>
      </p:sp>
      <p:sp>
        <p:nvSpPr>
          <p:cNvPr id="24579" name="Rectangle 3"/>
          <p:cNvSpPr>
            <a:spLocks noGrp="1" noChangeArrowheads="1"/>
          </p:cNvSpPr>
          <p:nvPr>
            <p:ph type="body" idx="1"/>
          </p:nvPr>
        </p:nvSpPr>
        <p:spPr>
          <a:noFill/>
          <a:ln/>
        </p:spPr>
        <p:txBody>
          <a:bodyPr lIns="92075" tIns="46038" rIns="92075" bIns="46038"/>
          <a:lstStyle/>
          <a:p>
            <a:pPr algn="ctr">
              <a:buNone/>
            </a:pPr>
            <a:r>
              <a:rPr lang="en-US" sz="3600" b="1" dirty="0">
                <a:effectLst>
                  <a:outerShdw blurRad="38100" dist="38100" dir="2700000" algn="tl">
                    <a:srgbClr val="000000">
                      <a:alpha val="43137"/>
                    </a:srgbClr>
                  </a:outerShdw>
                </a:effectLst>
              </a:rPr>
              <a:t>The world runs on ideas, and these ideas have godly or ungodly consequences.</a:t>
            </a:r>
          </a:p>
          <a:p>
            <a:pPr algn="ctr">
              <a:buNone/>
            </a:pPr>
            <a:r>
              <a:rPr lang="en-US" sz="4000" b="1" dirty="0">
                <a:solidFill>
                  <a:srgbClr val="FFFF00"/>
                </a:solidFill>
                <a:effectLst>
                  <a:outerShdw blurRad="38100" dist="38100" dir="2700000" algn="tl">
                    <a:srgbClr val="000000">
                      <a:alpha val="43137"/>
                    </a:srgbClr>
                  </a:outerShdw>
                </a:effectLst>
              </a:rPr>
              <a:t>“In the end, the sword is always conquered by the mind</a:t>
            </a:r>
            <a:r>
              <a:rPr lang="en-US" sz="4000" b="1" dirty="0" smtClean="0">
                <a:solidFill>
                  <a:srgbClr val="FFFF00"/>
                </a:solidFill>
                <a:effectLst>
                  <a:outerShdw blurRad="38100" dist="38100" dir="2700000" algn="tl">
                    <a:srgbClr val="000000">
                      <a:alpha val="43137"/>
                    </a:srgbClr>
                  </a:outerShdw>
                </a:effectLst>
              </a:rPr>
              <a:t>.”</a:t>
            </a:r>
          </a:p>
          <a:p>
            <a:pPr algn="ctr">
              <a:buNone/>
            </a:pPr>
            <a:r>
              <a:rPr lang="en-US" sz="4000" b="1" dirty="0" smtClean="0">
                <a:effectLst>
                  <a:outerShdw blurRad="38100" dist="38100" dir="2700000" algn="tl">
                    <a:srgbClr val="000000">
                      <a:alpha val="43137"/>
                    </a:srgbClr>
                  </a:outerShdw>
                </a:effectLst>
              </a:rPr>
              <a:t> </a:t>
            </a:r>
            <a:r>
              <a:rPr lang="en-US" sz="3600" b="1" i="1" dirty="0" err="1">
                <a:effectLst>
                  <a:outerShdw blurRad="38100" dist="38100" dir="2700000" algn="tl">
                    <a:srgbClr val="000000">
                      <a:alpha val="43137"/>
                    </a:srgbClr>
                  </a:outerShdw>
                </a:effectLst>
              </a:rPr>
              <a:t>Napolean</a:t>
            </a:r>
            <a:r>
              <a:rPr lang="en-US" sz="3600" b="1" i="1" dirty="0">
                <a:effectLst>
                  <a:outerShdw blurRad="38100" dist="38100" dir="2700000" algn="tl">
                    <a:srgbClr val="000000">
                      <a:alpha val="43137"/>
                    </a:srgbClr>
                  </a:outerShdw>
                </a:effectLst>
              </a:rPr>
              <a:t> </a:t>
            </a:r>
            <a:r>
              <a:rPr lang="en-US" sz="3600" b="1" i="1" dirty="0"/>
              <a:t>Bonaparte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noFill/>
          <a:ln/>
        </p:spPr>
        <p:txBody>
          <a:bodyPr lIns="92075" tIns="46038" rIns="92075" bIns="46038"/>
          <a:lstStyle/>
          <a:p>
            <a:r>
              <a:rPr lang="en-US" sz="4000" b="1"/>
              <a:t>HOW DID WE GET TO NOW?</a:t>
            </a:r>
          </a:p>
        </p:txBody>
      </p:sp>
      <p:sp>
        <p:nvSpPr>
          <p:cNvPr id="43011" name="Rectangle 3"/>
          <p:cNvSpPr>
            <a:spLocks noGrp="1" noChangeArrowheads="1"/>
          </p:cNvSpPr>
          <p:nvPr>
            <p:ph type="body" idx="1"/>
          </p:nvPr>
        </p:nvSpPr>
        <p:spPr>
          <a:noFill/>
          <a:ln/>
        </p:spPr>
        <p:txBody>
          <a:bodyPr lIns="92075" tIns="46038" rIns="92075" bIns="46038"/>
          <a:lstStyle/>
          <a:p>
            <a:r>
              <a:rPr lang="en-US" b="1" dirty="0">
                <a:solidFill>
                  <a:srgbClr val="FFFF00"/>
                </a:solidFill>
                <a:effectLst>
                  <a:outerShdw blurRad="38100" dist="38100" dir="2700000" algn="tl">
                    <a:srgbClr val="FFFFFF"/>
                  </a:outerShdw>
                </a:effectLst>
              </a:rPr>
              <a:t>Acts 17 to 1636</a:t>
            </a:r>
            <a:r>
              <a:rPr lang="en-US" b="1" dirty="0"/>
              <a:t> read </a:t>
            </a:r>
            <a:r>
              <a:rPr lang="en-US" b="1" i="1" dirty="0"/>
              <a:t>Faith and Freedom </a:t>
            </a:r>
            <a:r>
              <a:rPr lang="en-US" b="1" dirty="0"/>
              <a:t>by Ben Hart and </a:t>
            </a:r>
            <a:r>
              <a:rPr lang="en-US" b="1" i="1" dirty="0"/>
              <a:t>Understanding the Times, </a:t>
            </a:r>
            <a:r>
              <a:rPr lang="en-US" b="1" dirty="0"/>
              <a:t>by Dr. David </a:t>
            </a:r>
            <a:r>
              <a:rPr lang="en-US" b="1" dirty="0" err="1"/>
              <a:t>Noebel</a:t>
            </a:r>
            <a:endParaRPr lang="en-US" b="1" dirty="0"/>
          </a:p>
          <a:p>
            <a:r>
              <a:rPr lang="en-US" b="1" dirty="0">
                <a:solidFill>
                  <a:srgbClr val="FFFF00"/>
                </a:solidFill>
                <a:effectLst>
                  <a:outerShdw blurRad="38100" dist="38100" dir="2700000" algn="tl">
                    <a:srgbClr val="FFFFFF"/>
                  </a:outerShdw>
                </a:effectLst>
              </a:rPr>
              <a:t>1636</a:t>
            </a:r>
            <a:r>
              <a:rPr lang="en-US" b="1" dirty="0"/>
              <a:t>: John Harvard and Thomas </a:t>
            </a:r>
            <a:r>
              <a:rPr lang="en-US" b="1" dirty="0" err="1"/>
              <a:t>Sheppherd</a:t>
            </a:r>
            <a:r>
              <a:rPr lang="en-US" b="1" dirty="0"/>
              <a:t> founded </a:t>
            </a:r>
            <a:r>
              <a:rPr lang="en-US" b="1" u="sng" dirty="0"/>
              <a:t>Harvard University</a:t>
            </a:r>
            <a:r>
              <a:rPr lang="en-US" b="1" dirty="0"/>
              <a:t> as an </a:t>
            </a:r>
            <a:r>
              <a:rPr lang="en-US" b="1" dirty="0">
                <a:solidFill>
                  <a:srgbClr val="FF66FF"/>
                </a:solidFill>
                <a:effectLst>
                  <a:outerShdw blurRad="38100" dist="38100" dir="2700000" algn="tl">
                    <a:srgbClr val="FFFFFF"/>
                  </a:outerShdw>
                </a:effectLst>
              </a:rPr>
              <a:t>Evangelical Christian College</a:t>
            </a:r>
          </a:p>
          <a:p>
            <a:r>
              <a:rPr lang="en-US" b="1" dirty="0">
                <a:solidFill>
                  <a:srgbClr val="FFFF00"/>
                </a:solidFill>
                <a:effectLst>
                  <a:outerShdw blurRad="38100" dist="38100" dir="2700000" algn="tl">
                    <a:srgbClr val="FFFFFF"/>
                  </a:outerShdw>
                </a:effectLst>
              </a:rPr>
              <a:t>1691</a:t>
            </a:r>
            <a:r>
              <a:rPr lang="en-US" b="1" dirty="0"/>
              <a:t>: John Locke, </a:t>
            </a:r>
            <a:r>
              <a:rPr lang="en-US" b="1" i="1" dirty="0"/>
              <a:t>Essay on Human Understanding </a:t>
            </a:r>
            <a:r>
              <a:rPr lang="en-US" sz="2800" b="1" dirty="0"/>
              <a:t>(Root of French Revolution)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011">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01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011">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a:ln/>
        </p:spPr>
        <p:txBody>
          <a:bodyPr lIns="92075" tIns="46038" rIns="92075" bIns="46038"/>
          <a:lstStyle/>
          <a:p>
            <a:pPr algn="l">
              <a:buFontTx/>
              <a:buChar char="•"/>
            </a:pPr>
            <a:r>
              <a:rPr lang="en-US" sz="3200" b="1"/>
              <a:t> </a:t>
            </a:r>
            <a:r>
              <a:rPr lang="en-US" sz="3200" b="1">
                <a:solidFill>
                  <a:srgbClr val="FFFF00"/>
                </a:solidFill>
              </a:rPr>
              <a:t>1805</a:t>
            </a:r>
            <a:r>
              <a:rPr lang="en-US" sz="3200" b="1"/>
              <a:t>: </a:t>
            </a:r>
            <a:r>
              <a:rPr lang="en-US" sz="3200" b="1" u="sng"/>
              <a:t>Harvard</a:t>
            </a:r>
            <a:r>
              <a:rPr lang="en-US" sz="3200" b="1"/>
              <a:t> goes </a:t>
            </a:r>
            <a:r>
              <a:rPr lang="en-US" sz="3200" b="1">
                <a:solidFill>
                  <a:srgbClr val="6699FF"/>
                </a:solidFill>
              </a:rPr>
              <a:t>Unitarian</a:t>
            </a:r>
            <a:r>
              <a:rPr lang="en-US" sz="3200" b="1"/>
              <a:t> (Jesus is not God = denial of the Trinity)</a:t>
            </a:r>
          </a:p>
        </p:txBody>
      </p:sp>
      <p:sp>
        <p:nvSpPr>
          <p:cNvPr id="44035" name="Rectangle 3"/>
          <p:cNvSpPr>
            <a:spLocks noGrp="1" noChangeArrowheads="1"/>
          </p:cNvSpPr>
          <p:nvPr>
            <p:ph type="body" idx="1"/>
          </p:nvPr>
        </p:nvSpPr>
        <p:spPr>
          <a:noFill/>
          <a:ln/>
        </p:spPr>
        <p:txBody>
          <a:bodyPr lIns="92075" tIns="46038" rIns="92075" bIns="46038">
            <a:normAutofit lnSpcReduction="10000"/>
          </a:bodyPr>
          <a:lstStyle/>
          <a:p>
            <a:r>
              <a:rPr lang="en-US" b="1" dirty="0">
                <a:solidFill>
                  <a:srgbClr val="FFFF00"/>
                </a:solidFill>
                <a:effectLst>
                  <a:outerShdw blurRad="38100" dist="38100" dir="2700000" algn="tl">
                    <a:srgbClr val="FFFFFF"/>
                  </a:outerShdw>
                </a:effectLst>
              </a:rPr>
              <a:t>1839</a:t>
            </a:r>
            <a:r>
              <a:rPr lang="en-US" b="1" dirty="0"/>
              <a:t>: Horace Mann (a Unitarian) establishes government-sponsored education (</a:t>
            </a:r>
            <a:r>
              <a:rPr lang="en-US" b="1" u="sng" dirty="0"/>
              <a:t>Public Education</a:t>
            </a:r>
            <a:r>
              <a:rPr lang="en-US" b="1" dirty="0"/>
              <a:t>) in Mass.</a:t>
            </a:r>
          </a:p>
          <a:p>
            <a:r>
              <a:rPr lang="en-US" b="1" dirty="0">
                <a:solidFill>
                  <a:srgbClr val="FFFF00"/>
                </a:solidFill>
                <a:effectLst>
                  <a:outerShdw blurRad="38100" dist="38100" dir="2700000" algn="tl">
                    <a:srgbClr val="FFFFFF"/>
                  </a:outerShdw>
                </a:effectLst>
              </a:rPr>
              <a:t>1848</a:t>
            </a:r>
            <a:r>
              <a:rPr lang="en-US" b="1" dirty="0"/>
              <a:t>: Karl Marx publishes the </a:t>
            </a:r>
            <a:r>
              <a:rPr lang="en-US" b="1" i="1" dirty="0"/>
              <a:t>Political Economy. </a:t>
            </a:r>
            <a:r>
              <a:rPr lang="en-US" b="1" dirty="0"/>
              <a:t>Main idea is </a:t>
            </a:r>
            <a:r>
              <a:rPr lang="en-US" b="1" dirty="0">
                <a:solidFill>
                  <a:srgbClr val="FF66FF"/>
                </a:solidFill>
                <a:effectLst>
                  <a:outerShdw blurRad="38100" dist="38100" dir="2700000" algn="tl">
                    <a:srgbClr val="FFFFFF"/>
                  </a:outerShdw>
                </a:effectLst>
              </a:rPr>
              <a:t>Socialism</a:t>
            </a:r>
            <a:r>
              <a:rPr lang="en-US" b="1" dirty="0"/>
              <a:t> and </a:t>
            </a:r>
            <a:r>
              <a:rPr lang="en-US" b="1" dirty="0">
                <a:solidFill>
                  <a:srgbClr val="FF66FF"/>
                </a:solidFill>
                <a:effectLst>
                  <a:outerShdw blurRad="38100" dist="38100" dir="2700000" algn="tl">
                    <a:srgbClr val="FFFFFF"/>
                  </a:outerShdw>
                </a:effectLst>
              </a:rPr>
              <a:t>Private Property is Evil</a:t>
            </a:r>
            <a:r>
              <a:rPr lang="en-US" b="1" dirty="0"/>
              <a:t>. </a:t>
            </a:r>
          </a:p>
          <a:p>
            <a:r>
              <a:rPr lang="en-US" b="1" dirty="0">
                <a:solidFill>
                  <a:srgbClr val="FFFF00"/>
                </a:solidFill>
                <a:effectLst>
                  <a:outerShdw blurRad="38100" dist="38100" dir="2700000" algn="tl">
                    <a:srgbClr val="FFFFFF"/>
                  </a:outerShdw>
                </a:effectLst>
              </a:rPr>
              <a:t>1859</a:t>
            </a:r>
            <a:r>
              <a:rPr lang="en-US" b="1" dirty="0"/>
              <a:t>: Charles Darwin, </a:t>
            </a:r>
            <a:r>
              <a:rPr lang="en-US" b="1" i="1" dirty="0"/>
              <a:t> Origin of Species by Means of Natural Selection or the Preservation of Favored Races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03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03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0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1143000"/>
          </a:xfrm>
        </p:spPr>
        <p:txBody>
          <a:bodyPr>
            <a:normAutofit/>
          </a:bodyPr>
          <a:lstStyle/>
          <a:p>
            <a:r>
              <a:rPr lang="en-US" sz="5400" b="1" dirty="0" smtClean="0">
                <a:effectLst>
                  <a:outerShdw blurRad="38100" dist="38100" dir="2700000" algn="tl">
                    <a:srgbClr val="000000">
                      <a:alpha val="43137"/>
                    </a:srgbClr>
                  </a:outerShdw>
                </a:effectLst>
              </a:rPr>
              <a:t>PROVERBS 14:12</a:t>
            </a:r>
            <a:endParaRPr lang="en-US" sz="54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3048000"/>
            <a:ext cx="8229600" cy="2133600"/>
          </a:xfrm>
        </p:spPr>
        <p:txBody>
          <a:bodyPr>
            <a:normAutofit/>
          </a:bodyPr>
          <a:lstStyle/>
          <a:p>
            <a:pPr algn="ctr">
              <a:buNone/>
            </a:pPr>
            <a:r>
              <a:rPr lang="en-US" sz="4000" b="1" dirty="0" smtClean="0">
                <a:effectLst>
                  <a:outerShdw blurRad="38100" dist="38100" dir="2700000" algn="tl">
                    <a:srgbClr val="000000">
                      <a:alpha val="43137"/>
                    </a:srgbClr>
                  </a:outerShdw>
                </a:effectLst>
              </a:rPr>
              <a:t>   There is a way which seemeth right unto a man, but the end thereof are the ways of death.</a:t>
            </a:r>
            <a:endParaRPr lang="en-US" sz="4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52400"/>
            <a:ext cx="8229600" cy="1447800"/>
          </a:xfrm>
          <a:noFill/>
          <a:ln/>
        </p:spPr>
        <p:txBody>
          <a:bodyPr lIns="92075" tIns="46038" rIns="92075" bIns="46038"/>
          <a:lstStyle/>
          <a:p>
            <a:pPr>
              <a:buFontTx/>
              <a:buChar char="•"/>
            </a:pPr>
            <a:r>
              <a:rPr lang="en-US" sz="3600" b="1" i="1"/>
              <a:t> in the Struggle for Life = </a:t>
            </a:r>
            <a:r>
              <a:rPr lang="en-US" sz="4000" b="1" i="1">
                <a:solidFill>
                  <a:srgbClr val="FF66FF"/>
                </a:solidFill>
              </a:rPr>
              <a:t>(</a:t>
            </a:r>
            <a:r>
              <a:rPr lang="en-US" sz="4000" b="1" u="sng">
                <a:solidFill>
                  <a:srgbClr val="FF66FF"/>
                </a:solidFill>
              </a:rPr>
              <a:t>EVOLUTION = 1859!)</a:t>
            </a:r>
          </a:p>
        </p:txBody>
      </p:sp>
      <p:sp>
        <p:nvSpPr>
          <p:cNvPr id="45059" name="Rectangle 3"/>
          <p:cNvSpPr>
            <a:spLocks noGrp="1" noChangeArrowheads="1"/>
          </p:cNvSpPr>
          <p:nvPr>
            <p:ph type="body" idx="1"/>
          </p:nvPr>
        </p:nvSpPr>
        <p:spPr>
          <a:noFill/>
          <a:ln/>
        </p:spPr>
        <p:txBody>
          <a:bodyPr lIns="92075" tIns="46038" rIns="92075" bIns="46038"/>
          <a:lstStyle/>
          <a:p>
            <a:r>
              <a:rPr lang="en-US" b="1" dirty="0">
                <a:solidFill>
                  <a:srgbClr val="FFFF00"/>
                </a:solidFill>
                <a:effectLst>
                  <a:outerShdw blurRad="38100" dist="38100" dir="2700000" algn="tl">
                    <a:srgbClr val="FFFFFF"/>
                  </a:outerShdw>
                </a:effectLst>
              </a:rPr>
              <a:t>1859</a:t>
            </a:r>
            <a:r>
              <a:rPr lang="en-US" b="1" dirty="0"/>
              <a:t>: Marx and Engels,</a:t>
            </a:r>
            <a:r>
              <a:rPr lang="en-US" b="1" i="1" dirty="0"/>
              <a:t> Das Capitol =</a:t>
            </a:r>
            <a:r>
              <a:rPr lang="en-US" b="1" dirty="0"/>
              <a:t> (</a:t>
            </a:r>
            <a:r>
              <a:rPr lang="en-US" sz="2800" b="1" u="sng" dirty="0">
                <a:solidFill>
                  <a:srgbClr val="FF66FF"/>
                </a:solidFill>
                <a:effectLst>
                  <a:outerShdw blurRad="38100" dist="38100" dir="2700000" algn="tl">
                    <a:srgbClr val="FFFFFF"/>
                  </a:outerShdw>
                </a:effectLst>
              </a:rPr>
              <a:t>Socialism and abolition of private property</a:t>
            </a:r>
            <a:r>
              <a:rPr lang="en-US" sz="2800" b="1" dirty="0"/>
              <a:t>)</a:t>
            </a:r>
          </a:p>
          <a:p>
            <a:r>
              <a:rPr lang="en-US" b="1" dirty="0">
                <a:solidFill>
                  <a:srgbClr val="FFFF00"/>
                </a:solidFill>
                <a:effectLst>
                  <a:outerShdw blurRad="38100" dist="38100" dir="2700000" algn="tl">
                    <a:srgbClr val="FFFFFF"/>
                  </a:outerShdw>
                </a:effectLst>
              </a:rPr>
              <a:t>1859</a:t>
            </a:r>
            <a:r>
              <a:rPr lang="en-US" b="1" dirty="0"/>
              <a:t>: Richard Wagner,</a:t>
            </a:r>
            <a:r>
              <a:rPr lang="en-US" b="1" i="1" dirty="0"/>
              <a:t> Tristan and </a:t>
            </a:r>
            <a:r>
              <a:rPr lang="en-US" b="1" i="1" dirty="0" err="1"/>
              <a:t>Isolde</a:t>
            </a:r>
            <a:r>
              <a:rPr lang="en-US" b="1" i="1" dirty="0"/>
              <a:t> =</a:t>
            </a:r>
            <a:r>
              <a:rPr lang="en-US" b="1" dirty="0"/>
              <a:t> </a:t>
            </a:r>
            <a:r>
              <a:rPr lang="en-US" b="1" dirty="0">
                <a:solidFill>
                  <a:srgbClr val="FF66FF"/>
                </a:solidFill>
                <a:effectLst>
                  <a:outerShdw blurRad="38100" dist="38100" dir="2700000" algn="tl">
                    <a:srgbClr val="FFFFFF"/>
                  </a:outerShdw>
                </a:effectLst>
              </a:rPr>
              <a:t>(</a:t>
            </a:r>
            <a:r>
              <a:rPr lang="en-US" b="1" u="sng" dirty="0">
                <a:solidFill>
                  <a:srgbClr val="FF66FF"/>
                </a:solidFill>
                <a:effectLst>
                  <a:outerShdw blurRad="38100" dist="38100" dir="2700000" algn="tl">
                    <a:srgbClr val="FFFFFF"/>
                  </a:outerShdw>
                </a:effectLst>
              </a:rPr>
              <a:t>Immorality and Materialism</a:t>
            </a:r>
            <a:r>
              <a:rPr lang="en-US" b="1" dirty="0">
                <a:solidFill>
                  <a:srgbClr val="FF66FF"/>
                </a:solidFill>
                <a:effectLst>
                  <a:outerShdw blurRad="38100" dist="38100" dir="2700000" algn="tl">
                    <a:srgbClr val="FFFFFF"/>
                  </a:outerShdw>
                </a:effectLst>
              </a:rPr>
              <a:t>)</a:t>
            </a:r>
          </a:p>
          <a:p>
            <a:r>
              <a:rPr lang="en-US" b="1" dirty="0">
                <a:solidFill>
                  <a:srgbClr val="FFFF00"/>
                </a:solidFill>
                <a:effectLst>
                  <a:outerShdw blurRad="38100" dist="38100" dir="2700000" algn="tl">
                    <a:srgbClr val="FFFFFF"/>
                  </a:outerShdw>
                </a:effectLst>
              </a:rPr>
              <a:t>1860-1900</a:t>
            </a:r>
            <a:r>
              <a:rPr lang="en-US" b="1" dirty="0"/>
              <a:t>: </a:t>
            </a:r>
            <a:r>
              <a:rPr lang="en-US" b="1" dirty="0" err="1"/>
              <a:t>Nietzche</a:t>
            </a:r>
            <a:r>
              <a:rPr lang="en-US" b="1" dirty="0"/>
              <a:t>,</a:t>
            </a:r>
            <a:r>
              <a:rPr lang="en-US" b="1" dirty="0">
                <a:solidFill>
                  <a:schemeClr val="accent2"/>
                </a:solidFill>
                <a:effectLst>
                  <a:outerShdw blurRad="38100" dist="38100" dir="2700000" algn="tl">
                    <a:srgbClr val="FFFFFF"/>
                  </a:outerShdw>
                </a:effectLst>
              </a:rPr>
              <a:t> </a:t>
            </a:r>
            <a:r>
              <a:rPr lang="en-US" b="1" dirty="0">
                <a:solidFill>
                  <a:srgbClr val="FF66FF"/>
                </a:solidFill>
                <a:effectLst>
                  <a:outerShdw blurRad="38100" dist="38100" dir="2700000" algn="tl">
                    <a:srgbClr val="FFFFFF"/>
                  </a:outerShdw>
                </a:effectLst>
              </a:rPr>
              <a:t>(</a:t>
            </a:r>
            <a:r>
              <a:rPr lang="en-US" b="1" u="sng" dirty="0">
                <a:solidFill>
                  <a:srgbClr val="FF66FF"/>
                </a:solidFill>
                <a:effectLst>
                  <a:outerShdw blurRad="38100" dist="38100" dir="2700000" algn="tl">
                    <a:srgbClr val="FFFFFF"/>
                  </a:outerShdw>
                </a:effectLst>
              </a:rPr>
              <a:t>God is Dead, Nihilism: no meaning to life</a:t>
            </a:r>
            <a:r>
              <a:rPr lang="en-US" b="1" dirty="0">
                <a:solidFill>
                  <a:srgbClr val="FF66FF"/>
                </a:solidFill>
                <a:effectLst>
                  <a:outerShdw blurRad="38100" dist="38100" dir="2700000" algn="tl">
                    <a:srgbClr val="FFFFFF"/>
                  </a:outerShdw>
                </a:effectLst>
              </a:rPr>
              <a:t>)</a:t>
            </a:r>
            <a:r>
              <a:rPr lang="en-US" b="1" dirty="0">
                <a:solidFill>
                  <a:schemeClr val="accent2"/>
                </a:solidFill>
                <a:effectLst>
                  <a:outerShdw blurRad="38100" dist="38100" dir="2700000" algn="tl">
                    <a:srgbClr val="FFFFFF"/>
                  </a:outerShdw>
                </a:effectLst>
              </a:rPr>
              <a:t>  </a:t>
            </a:r>
          </a:p>
          <a:p>
            <a:r>
              <a:rPr lang="en-US" sz="3800" b="1" dirty="0">
                <a:solidFill>
                  <a:srgbClr val="FFFF00"/>
                </a:solidFill>
                <a:effectLst>
                  <a:outerShdw blurRad="38100" dist="38100" dir="2700000" algn="tl">
                    <a:srgbClr val="FFFFFF"/>
                  </a:outerShdw>
                </a:effectLst>
              </a:rPr>
              <a:t>IDEAS HAVE CONSEQUENCES!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a:ln/>
        </p:spPr>
        <p:txBody>
          <a:bodyPr lIns="92075" tIns="46038" rIns="92075" bIns="46038"/>
          <a:lstStyle/>
          <a:p>
            <a:pPr algn="l">
              <a:buFontTx/>
              <a:buChar char="•"/>
            </a:pPr>
            <a:r>
              <a:rPr lang="en-US" sz="3200" b="1">
                <a:solidFill>
                  <a:srgbClr val="FFFF00"/>
                </a:solidFill>
              </a:rPr>
              <a:t>1929</a:t>
            </a:r>
            <a:r>
              <a:rPr lang="en-US" sz="3200" b="1"/>
              <a:t>: First Humanist Church of N. Y. City   Established by Charles Francis Potter</a:t>
            </a:r>
          </a:p>
        </p:txBody>
      </p:sp>
      <p:sp>
        <p:nvSpPr>
          <p:cNvPr id="46083" name="Rectangle 3"/>
          <p:cNvSpPr>
            <a:spLocks noGrp="1" noChangeArrowheads="1"/>
          </p:cNvSpPr>
          <p:nvPr>
            <p:ph type="body" idx="1"/>
          </p:nvPr>
        </p:nvSpPr>
        <p:spPr>
          <a:xfrm>
            <a:off x="457200" y="1600200"/>
            <a:ext cx="8229600" cy="4876800"/>
          </a:xfrm>
          <a:noFill/>
          <a:ln/>
        </p:spPr>
        <p:txBody>
          <a:bodyPr lIns="92075" tIns="46038" rIns="92075" bIns="46038"/>
          <a:lstStyle/>
          <a:p>
            <a:r>
              <a:rPr lang="en-US" b="1" dirty="0">
                <a:solidFill>
                  <a:srgbClr val="FFFF00"/>
                </a:solidFill>
                <a:effectLst>
                  <a:outerShdw blurRad="38100" dist="38100" dir="2700000" algn="tl">
                    <a:srgbClr val="FFFFFF"/>
                  </a:outerShdw>
                </a:effectLst>
              </a:rPr>
              <a:t>1930</a:t>
            </a:r>
            <a:r>
              <a:rPr lang="en-US" b="1" dirty="0">
                <a:solidFill>
                  <a:schemeClr val="tx2"/>
                </a:solidFill>
                <a:effectLst>
                  <a:outerShdw blurRad="38100" dist="38100" dir="2700000" algn="tl">
                    <a:srgbClr val="FFFFFF"/>
                  </a:outerShdw>
                </a:effectLst>
              </a:rPr>
              <a:t>: John Dewey = Atheist, Humanist, Pres. of The League for Industrial Demo., Public Education = Secular Humanism</a:t>
            </a:r>
            <a:endParaRPr lang="en-US" b="1" i="1" dirty="0"/>
          </a:p>
          <a:p>
            <a:r>
              <a:rPr lang="en-US" b="1" dirty="0">
                <a:solidFill>
                  <a:srgbClr val="FFFF00"/>
                </a:solidFill>
                <a:effectLst>
                  <a:outerShdw blurRad="38100" dist="38100" dir="2700000" algn="tl">
                    <a:srgbClr val="FFFFFF"/>
                  </a:outerShdw>
                </a:effectLst>
              </a:rPr>
              <a:t>1933</a:t>
            </a:r>
            <a:r>
              <a:rPr lang="en-US" b="1" dirty="0"/>
              <a:t>: </a:t>
            </a:r>
            <a:r>
              <a:rPr lang="en-US" b="1" i="1" dirty="0"/>
              <a:t>Humanist Manifesto I</a:t>
            </a:r>
          </a:p>
          <a:p>
            <a:r>
              <a:rPr lang="en-US" b="1" dirty="0">
                <a:solidFill>
                  <a:srgbClr val="FFFF00"/>
                </a:solidFill>
                <a:effectLst>
                  <a:outerShdw blurRad="38100" dist="38100" dir="2700000" algn="tl">
                    <a:srgbClr val="FFFFFF"/>
                  </a:outerShdw>
                </a:effectLst>
              </a:rPr>
              <a:t>1934</a:t>
            </a:r>
            <a:r>
              <a:rPr lang="en-US" b="1" dirty="0"/>
              <a:t>: </a:t>
            </a:r>
            <a:r>
              <a:rPr lang="en-US" b="1" i="1" dirty="0"/>
              <a:t>A Common Faith, </a:t>
            </a:r>
            <a:r>
              <a:rPr lang="en-US" b="1" dirty="0"/>
              <a:t>John Dewey, Pub. by Yale U. Press = </a:t>
            </a:r>
            <a:r>
              <a:rPr lang="en-US" sz="4400" b="1" i="1" u="sng" dirty="0">
                <a:solidFill>
                  <a:srgbClr val="FFFF00"/>
                </a:solidFill>
                <a:effectLst>
                  <a:outerShdw blurRad="38100" dist="38100" dir="2700000" algn="tl">
                    <a:srgbClr val="FFFFFF"/>
                  </a:outerShdw>
                </a:effectLst>
              </a:rPr>
              <a:t>Humanism is a RELIGIOUS FAITH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08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08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08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noFill/>
          <a:ln/>
        </p:spPr>
        <p:txBody>
          <a:bodyPr lIns="92075" tIns="46038" rIns="92075" bIns="46038">
            <a:normAutofit fontScale="90000"/>
          </a:bodyPr>
          <a:lstStyle/>
          <a:p>
            <a:r>
              <a:rPr lang="en-US" sz="8000"/>
              <a:t>THE 1960’S</a:t>
            </a:r>
          </a:p>
        </p:txBody>
      </p:sp>
      <p:sp>
        <p:nvSpPr>
          <p:cNvPr id="47107" name="Rectangle 3"/>
          <p:cNvSpPr>
            <a:spLocks noGrp="1" noChangeArrowheads="1"/>
          </p:cNvSpPr>
          <p:nvPr>
            <p:ph type="body" idx="1"/>
          </p:nvPr>
        </p:nvSpPr>
        <p:spPr>
          <a:noFill/>
          <a:ln/>
        </p:spPr>
        <p:txBody>
          <a:bodyPr lIns="92075" tIns="46038" rIns="92075" bIns="46038"/>
          <a:lstStyle/>
          <a:p>
            <a:pPr algn="ctr"/>
            <a:r>
              <a:rPr lang="en-US" b="1" i="1" dirty="0"/>
              <a:t>Mad Magazine</a:t>
            </a:r>
            <a:r>
              <a:rPr lang="en-US" b="1" dirty="0"/>
              <a:t> and Johnny Carson: </a:t>
            </a:r>
            <a:r>
              <a:rPr lang="en-US" b="1" dirty="0">
                <a:solidFill>
                  <a:srgbClr val="FFFF00"/>
                </a:solidFill>
                <a:effectLst>
                  <a:outerShdw blurRad="38100" dist="38100" dir="2700000" algn="tl">
                    <a:srgbClr val="FFFFFF"/>
                  </a:outerShdw>
                </a:effectLst>
              </a:rPr>
              <a:t>There is nothing sacred!!!!</a:t>
            </a:r>
          </a:p>
          <a:p>
            <a:pPr algn="ctr"/>
            <a:r>
              <a:rPr lang="en-US" b="1" dirty="0"/>
              <a:t>Frank Sinatra: </a:t>
            </a:r>
            <a:r>
              <a:rPr lang="en-US" b="1" dirty="0">
                <a:solidFill>
                  <a:schemeClr val="tx2"/>
                </a:solidFill>
                <a:effectLst>
                  <a:outerShdw blurRad="38100" dist="38100" dir="2700000" algn="tl">
                    <a:srgbClr val="FFFFFF"/>
                  </a:outerShdw>
                </a:effectLst>
              </a:rPr>
              <a:t>“I did it my way.”</a:t>
            </a:r>
          </a:p>
          <a:p>
            <a:pPr algn="ctr"/>
            <a:r>
              <a:rPr lang="en-US" b="1" dirty="0"/>
              <a:t>Debbie Boone: </a:t>
            </a:r>
            <a:r>
              <a:rPr lang="en-US" b="1" dirty="0">
                <a:solidFill>
                  <a:srgbClr val="FF66FF"/>
                </a:solidFill>
                <a:effectLst>
                  <a:outerShdw blurRad="38100" dist="38100" dir="2700000" algn="tl">
                    <a:srgbClr val="FFFFFF"/>
                  </a:outerShdw>
                </a:effectLst>
              </a:rPr>
              <a:t>“How can it be wrong when it feels so right?”</a:t>
            </a:r>
          </a:p>
          <a:p>
            <a:pPr algn="ctr"/>
            <a:r>
              <a:rPr lang="en-US" b="1" i="1" dirty="0" err="1"/>
              <a:t>Invictus</a:t>
            </a:r>
            <a:r>
              <a:rPr lang="en-US" b="1" i="1" dirty="0"/>
              <a:t>:</a:t>
            </a:r>
            <a:r>
              <a:rPr lang="en-US" b="1" dirty="0"/>
              <a:t> </a:t>
            </a:r>
            <a:r>
              <a:rPr lang="en-US" b="1" dirty="0">
                <a:solidFill>
                  <a:srgbClr val="FFFF00"/>
                </a:solidFill>
                <a:effectLst>
                  <a:outerShdw blurRad="38100" dist="38100" dir="2700000" algn="tl">
                    <a:srgbClr val="FFFFFF"/>
                  </a:outerShdw>
                </a:effectLst>
              </a:rPr>
              <a:t>“I am the master of my fate,</a:t>
            </a:r>
            <a:r>
              <a:rPr lang="en-US" b="1" i="1" dirty="0">
                <a:solidFill>
                  <a:srgbClr val="FFFF00"/>
                </a:solidFill>
                <a:effectLst>
                  <a:outerShdw blurRad="38100" dist="38100" dir="2700000" algn="tl">
                    <a:srgbClr val="FFFFFF"/>
                  </a:outerShdw>
                </a:effectLst>
              </a:rPr>
              <a:t> </a:t>
            </a:r>
            <a:r>
              <a:rPr lang="en-US" b="1" dirty="0">
                <a:solidFill>
                  <a:srgbClr val="FFFF00"/>
                </a:solidFill>
                <a:effectLst>
                  <a:outerShdw blurRad="38100" dist="38100" dir="2700000" algn="tl">
                    <a:srgbClr val="FFFFFF"/>
                  </a:outerShdw>
                </a:effectLst>
              </a:rPr>
              <a:t>I am the captain of my soul.”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10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10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10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10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710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a:ln/>
        </p:spPr>
        <p:txBody>
          <a:bodyPr lIns="92075" tIns="46038" rIns="92075" bIns="46038"/>
          <a:lstStyle/>
          <a:p>
            <a:pPr algn="l"/>
            <a:r>
              <a:rPr lang="en-US" sz="3200" b="1"/>
              <a:t>1961: (Torcaso vs Watkins) Humanism a </a:t>
            </a:r>
            <a:r>
              <a:rPr lang="en-US" sz="3200" b="1" u="sng">
                <a:solidFill>
                  <a:srgbClr val="FFFF00"/>
                </a:solidFill>
              </a:rPr>
              <a:t>religion</a:t>
            </a:r>
            <a:r>
              <a:rPr lang="en-US" sz="3200" b="1"/>
              <a:t> protected by 1st amendment </a:t>
            </a:r>
            <a:r>
              <a:rPr lang="en-US" sz="3200" b="1">
                <a:solidFill>
                  <a:srgbClr val="FFFF00"/>
                </a:solidFill>
              </a:rPr>
              <a:t>(</a:t>
            </a:r>
            <a:r>
              <a:rPr lang="en-US" sz="2400" b="1">
                <a:solidFill>
                  <a:srgbClr val="FFFF00"/>
                </a:solidFill>
              </a:rPr>
              <a:t>501c 3</a:t>
            </a:r>
            <a:r>
              <a:rPr lang="en-US" sz="3200" b="1">
                <a:solidFill>
                  <a:srgbClr val="FFFF00"/>
                </a:solidFill>
              </a:rPr>
              <a:t>)</a:t>
            </a:r>
          </a:p>
        </p:txBody>
      </p:sp>
      <p:sp>
        <p:nvSpPr>
          <p:cNvPr id="48131" name="Rectangle 3"/>
          <p:cNvSpPr>
            <a:spLocks noGrp="1" noChangeArrowheads="1"/>
          </p:cNvSpPr>
          <p:nvPr>
            <p:ph type="body" idx="1"/>
          </p:nvPr>
        </p:nvSpPr>
        <p:spPr>
          <a:noFill/>
          <a:ln/>
        </p:spPr>
        <p:txBody>
          <a:bodyPr lIns="92075" tIns="46038" rIns="92075" bIns="46038"/>
          <a:lstStyle/>
          <a:p>
            <a:r>
              <a:rPr lang="en-US" sz="3000" b="1" dirty="0">
                <a:solidFill>
                  <a:schemeClr val="tx2"/>
                </a:solidFill>
                <a:effectLst>
                  <a:outerShdw blurRad="38100" dist="38100" dir="2700000" algn="tl">
                    <a:srgbClr val="FFFFFF"/>
                  </a:outerShdw>
                </a:effectLst>
              </a:rPr>
              <a:t>1962: (Engel </a:t>
            </a:r>
            <a:r>
              <a:rPr lang="en-US" sz="3000" b="1" dirty="0" err="1">
                <a:solidFill>
                  <a:schemeClr val="tx2"/>
                </a:solidFill>
                <a:effectLst>
                  <a:outerShdw blurRad="38100" dist="38100" dir="2700000" algn="tl">
                    <a:srgbClr val="FFFFFF"/>
                  </a:outerShdw>
                </a:effectLst>
              </a:rPr>
              <a:t>vs</a:t>
            </a:r>
            <a:r>
              <a:rPr lang="en-US" sz="3000" b="1" dirty="0">
                <a:solidFill>
                  <a:schemeClr val="tx2"/>
                </a:solidFill>
                <a:effectLst>
                  <a:outerShdw blurRad="38100" dist="38100" dir="2700000" algn="tl">
                    <a:srgbClr val="FFFFFF"/>
                  </a:outerShdw>
                </a:effectLst>
              </a:rPr>
              <a:t> Vitale) </a:t>
            </a:r>
            <a:r>
              <a:rPr lang="en-US" sz="3000" b="1" dirty="0">
                <a:solidFill>
                  <a:srgbClr val="FFFF00"/>
                </a:solidFill>
                <a:effectLst>
                  <a:outerShdw blurRad="38100" dist="38100" dir="2700000" algn="tl">
                    <a:srgbClr val="FFFFFF"/>
                  </a:outerShdw>
                </a:effectLst>
              </a:rPr>
              <a:t>Prayer banned</a:t>
            </a:r>
          </a:p>
          <a:p>
            <a:r>
              <a:rPr lang="en-US" sz="3000" b="1" dirty="0">
                <a:solidFill>
                  <a:schemeClr val="tx2"/>
                </a:solidFill>
                <a:effectLst>
                  <a:outerShdw blurRad="38100" dist="38100" dir="2700000" algn="tl">
                    <a:srgbClr val="FFFFFF"/>
                  </a:outerShdw>
                </a:effectLst>
              </a:rPr>
              <a:t>1963: (Abington </a:t>
            </a:r>
            <a:r>
              <a:rPr lang="en-US" sz="3000" b="1" dirty="0" err="1">
                <a:solidFill>
                  <a:schemeClr val="tx2"/>
                </a:solidFill>
                <a:effectLst>
                  <a:outerShdw blurRad="38100" dist="38100" dir="2700000" algn="tl">
                    <a:srgbClr val="FFFFFF"/>
                  </a:outerShdw>
                </a:effectLst>
              </a:rPr>
              <a:t>vs</a:t>
            </a:r>
            <a:r>
              <a:rPr lang="en-US" sz="3000" b="1" dirty="0">
                <a:solidFill>
                  <a:schemeClr val="tx2"/>
                </a:solidFill>
                <a:effectLst>
                  <a:outerShdw blurRad="38100" dist="38100" dir="2700000" algn="tl">
                    <a:srgbClr val="FFFFFF"/>
                  </a:outerShdw>
                </a:effectLst>
              </a:rPr>
              <a:t> </a:t>
            </a:r>
            <a:r>
              <a:rPr lang="en-US" sz="3000" b="1" dirty="0" err="1">
                <a:solidFill>
                  <a:schemeClr val="tx2"/>
                </a:solidFill>
                <a:effectLst>
                  <a:outerShdw blurRad="38100" dist="38100" dir="2700000" algn="tl">
                    <a:srgbClr val="FFFFFF"/>
                  </a:outerShdw>
                </a:effectLst>
              </a:rPr>
              <a:t>Schempp</a:t>
            </a:r>
            <a:r>
              <a:rPr lang="en-US" sz="3000" b="1" dirty="0">
                <a:solidFill>
                  <a:schemeClr val="tx2"/>
                </a:solidFill>
                <a:effectLst>
                  <a:outerShdw blurRad="38100" dist="38100" dir="2700000" algn="tl">
                    <a:srgbClr val="FFFFFF"/>
                  </a:outerShdw>
                </a:effectLst>
              </a:rPr>
              <a:t>) </a:t>
            </a:r>
            <a:r>
              <a:rPr lang="en-US" sz="3000" b="1" dirty="0">
                <a:solidFill>
                  <a:srgbClr val="FFFF00"/>
                </a:solidFill>
                <a:effectLst>
                  <a:outerShdw blurRad="38100" dist="38100" dir="2700000" algn="tl">
                    <a:srgbClr val="FFFFFF"/>
                  </a:outerShdw>
                </a:effectLst>
              </a:rPr>
              <a:t>Bible </a:t>
            </a:r>
            <a:r>
              <a:rPr lang="en-US" sz="3000" b="1" dirty="0" smtClean="0">
                <a:solidFill>
                  <a:srgbClr val="FFFF00"/>
                </a:solidFill>
                <a:effectLst>
                  <a:outerShdw blurRad="38100" dist="38100" dir="2700000" algn="tl">
                    <a:srgbClr val="FFFFFF"/>
                  </a:outerShdw>
                </a:effectLst>
              </a:rPr>
              <a:t>reading </a:t>
            </a:r>
            <a:r>
              <a:rPr lang="en-US" sz="3000" b="1" dirty="0">
                <a:solidFill>
                  <a:srgbClr val="FFFF00"/>
                </a:solidFill>
                <a:effectLst>
                  <a:outerShdw blurRad="38100" dist="38100" dir="2700000" algn="tl">
                    <a:srgbClr val="FFFFFF"/>
                  </a:outerShdw>
                </a:effectLst>
              </a:rPr>
              <a:t>forbidden</a:t>
            </a:r>
            <a:r>
              <a:rPr lang="en-US" sz="3000" b="1" dirty="0">
                <a:solidFill>
                  <a:schemeClr val="tx2"/>
                </a:solidFill>
                <a:effectLst>
                  <a:outerShdw blurRad="38100" dist="38100" dir="2700000" algn="tl">
                    <a:srgbClr val="FFFFFF"/>
                  </a:outerShdw>
                </a:effectLst>
              </a:rPr>
              <a:t> in schools. </a:t>
            </a:r>
            <a:endParaRPr lang="en-US" sz="3000" b="1" u="sng" dirty="0">
              <a:solidFill>
                <a:srgbClr val="FF0033"/>
              </a:solidFill>
              <a:effectLst>
                <a:outerShdw blurRad="38100" dist="38100" dir="2700000" algn="tl">
                  <a:srgbClr val="FFFFFF"/>
                </a:outerShdw>
              </a:effectLst>
            </a:endParaRPr>
          </a:p>
          <a:p>
            <a:r>
              <a:rPr lang="en-US" sz="3000" b="1" dirty="0">
                <a:solidFill>
                  <a:schemeClr val="tx2"/>
                </a:solidFill>
                <a:effectLst>
                  <a:outerShdw blurRad="38100" dist="38100" dir="2700000" algn="tl">
                    <a:srgbClr val="FFFFFF"/>
                  </a:outerShdw>
                </a:effectLst>
              </a:rPr>
              <a:t>1968: (Epperson </a:t>
            </a:r>
            <a:r>
              <a:rPr lang="en-US" sz="3000" b="1" dirty="0" err="1">
                <a:solidFill>
                  <a:schemeClr val="tx2"/>
                </a:solidFill>
                <a:effectLst>
                  <a:outerShdw blurRad="38100" dist="38100" dir="2700000" algn="tl">
                    <a:srgbClr val="FFFFFF"/>
                  </a:outerShdw>
                </a:effectLst>
              </a:rPr>
              <a:t>vs</a:t>
            </a:r>
            <a:r>
              <a:rPr lang="en-US" sz="3000" b="1" dirty="0">
                <a:solidFill>
                  <a:schemeClr val="tx2"/>
                </a:solidFill>
                <a:effectLst>
                  <a:outerShdw blurRad="38100" dist="38100" dir="2700000" algn="tl">
                    <a:srgbClr val="FFFFFF"/>
                  </a:outerShdw>
                </a:effectLst>
              </a:rPr>
              <a:t> Arkansas) Laws </a:t>
            </a:r>
            <a:r>
              <a:rPr lang="en-US" sz="3000" b="1" u="sng" dirty="0">
                <a:solidFill>
                  <a:srgbClr val="FFFF00"/>
                </a:solidFill>
                <a:effectLst>
                  <a:outerShdw blurRad="38100" dist="38100" dir="2700000" algn="tl">
                    <a:srgbClr val="FFFFFF"/>
                  </a:outerShdw>
                </a:effectLst>
              </a:rPr>
              <a:t>against</a:t>
            </a:r>
            <a:r>
              <a:rPr lang="en-US" sz="3000" b="1" dirty="0">
                <a:solidFill>
                  <a:schemeClr val="tx2"/>
                </a:solidFill>
                <a:effectLst>
                  <a:outerShdw blurRad="38100" dist="38100" dir="2700000" algn="tl">
                    <a:srgbClr val="FFFFFF"/>
                  </a:outerShdw>
                </a:effectLst>
              </a:rPr>
              <a:t> teaching Evolution now unconstitutional</a:t>
            </a:r>
          </a:p>
          <a:p>
            <a:r>
              <a:rPr lang="en-US" sz="3000" b="1" dirty="0">
                <a:solidFill>
                  <a:schemeClr val="tx2"/>
                </a:solidFill>
                <a:effectLst>
                  <a:outerShdw blurRad="38100" dist="38100" dir="2700000" algn="tl">
                    <a:srgbClr val="FFFFFF"/>
                  </a:outerShdw>
                </a:effectLst>
              </a:rPr>
              <a:t>1973: Humanist Manifesto 2 </a:t>
            </a:r>
            <a:r>
              <a:rPr lang="en-US" sz="3000" b="1" u="sng" dirty="0">
                <a:solidFill>
                  <a:srgbClr val="FFFF00"/>
                </a:solidFill>
                <a:effectLst>
                  <a:outerShdw blurRad="38100" dist="38100" dir="2700000" algn="tl">
                    <a:srgbClr val="FFFFFF"/>
                  </a:outerShdw>
                </a:effectLst>
              </a:rPr>
              <a:t>+Roe v Wade</a:t>
            </a:r>
            <a:endParaRPr lang="en-US" sz="3000" b="1" dirty="0">
              <a:solidFill>
                <a:srgbClr val="FFFF00"/>
              </a:solidFill>
              <a:effectLst>
                <a:outerShdw blurRad="38100" dist="38100" dir="2700000" algn="tl">
                  <a:srgbClr val="FFFFFF"/>
                </a:outerShdw>
              </a:effectLst>
            </a:endParaRPr>
          </a:p>
          <a:p>
            <a:r>
              <a:rPr lang="en-US" sz="3000" b="1" dirty="0">
                <a:solidFill>
                  <a:schemeClr val="tx2"/>
                </a:solidFill>
                <a:effectLst>
                  <a:outerShdw blurRad="38100" dist="38100" dir="2700000" algn="tl">
                    <a:srgbClr val="FFFFFF"/>
                  </a:outerShdw>
                </a:effectLst>
              </a:rPr>
              <a:t>1980: (Stone </a:t>
            </a:r>
            <a:r>
              <a:rPr lang="en-US" sz="3000" b="1" dirty="0" err="1">
                <a:solidFill>
                  <a:schemeClr val="tx2"/>
                </a:solidFill>
                <a:effectLst>
                  <a:outerShdw blurRad="38100" dist="38100" dir="2700000" algn="tl">
                    <a:srgbClr val="FFFFFF"/>
                  </a:outerShdw>
                </a:effectLst>
              </a:rPr>
              <a:t>vs</a:t>
            </a:r>
            <a:r>
              <a:rPr lang="en-US" sz="3000" b="1" dirty="0">
                <a:solidFill>
                  <a:schemeClr val="tx2"/>
                </a:solidFill>
                <a:effectLst>
                  <a:outerShdw blurRad="38100" dist="38100" dir="2700000" algn="tl">
                    <a:srgbClr val="FFFFFF"/>
                  </a:outerShdw>
                </a:effectLst>
              </a:rPr>
              <a:t> Graham) </a:t>
            </a:r>
            <a:r>
              <a:rPr lang="en-US" sz="3000" b="1" u="sng" dirty="0">
                <a:solidFill>
                  <a:srgbClr val="FFFF00"/>
                </a:solidFill>
                <a:effectLst>
                  <a:outerShdw blurRad="38100" dist="38100" dir="2700000" algn="tl">
                    <a:srgbClr val="FFFFFF"/>
                  </a:outerShdw>
                </a:effectLst>
              </a:rPr>
              <a:t>10 commandments out</a:t>
            </a:r>
            <a:r>
              <a:rPr lang="en-US" sz="3000" b="1" dirty="0">
                <a:solidFill>
                  <a:schemeClr val="tx2"/>
                </a:solidFill>
                <a:effectLst>
                  <a:outerShdw blurRad="38100" dist="38100" dir="2700000" algn="tl">
                    <a:srgbClr val="FFFFFF"/>
                  </a:outerShdw>
                </a:effectLst>
              </a:rPr>
              <a:t> of schools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31">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13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131">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131">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8131">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81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a:ln/>
        </p:spPr>
        <p:txBody>
          <a:bodyPr lIns="92075" tIns="46038" rIns="92075" bIns="46038"/>
          <a:lstStyle/>
          <a:p>
            <a:pPr algn="l"/>
            <a:r>
              <a:rPr lang="en-US" sz="3200" b="1">
                <a:solidFill>
                  <a:srgbClr val="FFFF00"/>
                </a:solidFill>
              </a:rPr>
              <a:t>1982</a:t>
            </a:r>
            <a:r>
              <a:rPr lang="en-US" sz="3200" b="1"/>
              <a:t>: (McLean vs Arkansas) Law mandating creation and evolution </a:t>
            </a:r>
            <a:r>
              <a:rPr lang="en-US" sz="3200" b="1">
                <a:solidFill>
                  <a:srgbClr val="FFFF00"/>
                </a:solidFill>
              </a:rPr>
              <a:t>banned</a:t>
            </a:r>
            <a:r>
              <a:rPr lang="en-US" sz="3200" b="1"/>
              <a:t> </a:t>
            </a:r>
          </a:p>
        </p:txBody>
      </p:sp>
      <p:sp>
        <p:nvSpPr>
          <p:cNvPr id="49155" name="Rectangle 3"/>
          <p:cNvSpPr>
            <a:spLocks noGrp="1" noChangeArrowheads="1"/>
          </p:cNvSpPr>
          <p:nvPr>
            <p:ph type="body" idx="1"/>
          </p:nvPr>
        </p:nvSpPr>
        <p:spPr>
          <a:xfrm>
            <a:off x="0" y="1371600"/>
            <a:ext cx="9144000" cy="4762500"/>
          </a:xfrm>
          <a:noFill/>
          <a:ln/>
        </p:spPr>
        <p:txBody>
          <a:bodyPr lIns="92075" tIns="46038" rIns="92075" bIns="46038"/>
          <a:lstStyle/>
          <a:p>
            <a:pPr algn="ctr">
              <a:buFont typeface="Wingdings" pitchFamily="2" charset="2"/>
              <a:buNone/>
            </a:pPr>
            <a:r>
              <a:rPr lang="en-US" b="1" dirty="0">
                <a:solidFill>
                  <a:srgbClr val="FFFF00"/>
                </a:solidFill>
                <a:effectLst>
                  <a:outerShdw blurRad="38100" dist="38100" dir="2700000" algn="tl">
                    <a:srgbClr val="FFFFFF"/>
                  </a:outerShdw>
                </a:effectLst>
              </a:rPr>
              <a:t>1987</a:t>
            </a:r>
            <a:r>
              <a:rPr lang="en-US" b="1" dirty="0"/>
              <a:t>: (</a:t>
            </a:r>
            <a:r>
              <a:rPr lang="en-US" b="1" dirty="0" err="1"/>
              <a:t>Aguillard</a:t>
            </a:r>
            <a:r>
              <a:rPr lang="en-US" b="1" dirty="0"/>
              <a:t> </a:t>
            </a:r>
            <a:r>
              <a:rPr lang="en-US" b="1" dirty="0" err="1"/>
              <a:t>vs</a:t>
            </a:r>
            <a:r>
              <a:rPr lang="en-US" b="1" dirty="0"/>
              <a:t> Edwards) </a:t>
            </a:r>
          </a:p>
          <a:p>
            <a:pPr algn="ctr">
              <a:buFont typeface="Wingdings" pitchFamily="2" charset="2"/>
              <a:buNone/>
            </a:pPr>
            <a:r>
              <a:rPr lang="en-US" sz="7200" b="1" i="1" u="sng" dirty="0">
                <a:solidFill>
                  <a:srgbClr val="FFFF00"/>
                </a:solidFill>
                <a:effectLst>
                  <a:outerShdw blurRad="38100" dist="38100" dir="2700000" algn="tl">
                    <a:srgbClr val="FFFFFF"/>
                  </a:outerShdw>
                </a:effectLst>
              </a:rPr>
              <a:t>God is out of USA!</a:t>
            </a:r>
          </a:p>
          <a:p>
            <a:pPr algn="ctr">
              <a:buFont typeface="Wingdings" pitchFamily="2" charset="2"/>
              <a:buNone/>
            </a:pPr>
            <a:r>
              <a:rPr lang="en-US" b="1" dirty="0">
                <a:solidFill>
                  <a:srgbClr val="FFFF00"/>
                </a:solidFill>
                <a:effectLst>
                  <a:outerShdw blurRad="38100" dist="38100" dir="2700000" algn="tl">
                    <a:srgbClr val="FFFFFF"/>
                  </a:outerShdw>
                </a:effectLst>
              </a:rPr>
              <a:t>2003</a:t>
            </a:r>
            <a:r>
              <a:rPr lang="en-US" b="1" dirty="0"/>
              <a:t>:TX law against sodomy overturned Homosexuality is in!! </a:t>
            </a:r>
          </a:p>
          <a:p>
            <a:pPr algn="ctr">
              <a:buFont typeface="Wingdings" pitchFamily="2" charset="2"/>
              <a:buNone/>
            </a:pPr>
            <a:r>
              <a:rPr lang="en-US" b="1" dirty="0">
                <a:solidFill>
                  <a:srgbClr val="FFFF00"/>
                </a:solidFill>
                <a:effectLst>
                  <a:outerShdw blurRad="38100" dist="38100" dir="2700000" algn="tl">
                    <a:srgbClr val="FFFFFF"/>
                  </a:outerShdw>
                </a:effectLst>
              </a:rPr>
              <a:t>2005</a:t>
            </a:r>
            <a:r>
              <a:rPr lang="en-US" b="1" dirty="0"/>
              <a:t>:Euthanasia is in (Florida-Terri </a:t>
            </a:r>
            <a:r>
              <a:rPr lang="en-US" b="1" dirty="0" err="1"/>
              <a:t>Schiavo</a:t>
            </a:r>
            <a:r>
              <a:rPr lang="en-US" b="1" dirty="0"/>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5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15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15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915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91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514600"/>
            <a:ext cx="8229600" cy="1143000"/>
          </a:xfrm>
        </p:spPr>
        <p:txBody>
          <a:bodyPr>
            <a:normAutofit/>
          </a:bodyPr>
          <a:lstStyle/>
          <a:p>
            <a:r>
              <a:rPr lang="en-US" sz="6000" b="1" dirty="0" smtClean="0">
                <a:effectLst>
                  <a:outerShdw blurRad="38100" dist="38100" dir="2700000" algn="tl">
                    <a:srgbClr val="000000">
                      <a:alpha val="43137"/>
                    </a:srgbClr>
                  </a:outerShdw>
                </a:effectLst>
              </a:rPr>
              <a:t>POSTMODERNISM IS IN!</a:t>
            </a:r>
            <a:endParaRPr lang="en-US" sz="6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0"/>
            <a:ext cx="8229600" cy="1371600"/>
          </a:xfrm>
        </p:spPr>
        <p:txBody>
          <a:bodyPr/>
          <a:lstStyle/>
          <a:p>
            <a:r>
              <a:rPr lang="en-US" sz="3600"/>
              <a:t>DECONSTRUCTIONISM IS A PART OF POSTMODERNISM</a:t>
            </a:r>
          </a:p>
        </p:txBody>
      </p:sp>
      <p:sp>
        <p:nvSpPr>
          <p:cNvPr id="56323" name="Rectangle 3"/>
          <p:cNvSpPr>
            <a:spLocks noGrp="1" noChangeArrowheads="1"/>
          </p:cNvSpPr>
          <p:nvPr>
            <p:ph type="body" idx="1"/>
          </p:nvPr>
        </p:nvSpPr>
        <p:spPr>
          <a:xfrm>
            <a:off x="0" y="1600200"/>
            <a:ext cx="9144000" cy="5257800"/>
          </a:xfrm>
        </p:spPr>
        <p:txBody>
          <a:bodyPr/>
          <a:lstStyle/>
          <a:p>
            <a:r>
              <a:rPr lang="en-US" dirty="0"/>
              <a:t>Postmodernism is a worldview.</a:t>
            </a:r>
          </a:p>
          <a:p>
            <a:r>
              <a:rPr lang="en-US" dirty="0"/>
              <a:t>Postmodernists believe that truth is created by the life story of the individual.</a:t>
            </a:r>
          </a:p>
          <a:p>
            <a:r>
              <a:rPr lang="en-US" dirty="0"/>
              <a:t>A Postmodernist might say, “I have my truth and you have your truth.”</a:t>
            </a:r>
          </a:p>
          <a:p>
            <a:r>
              <a:rPr lang="en-US" dirty="0"/>
              <a:t>In other words in a certain sense you create  your own reality. </a:t>
            </a:r>
            <a:r>
              <a:rPr lang="en-US" dirty="0">
                <a:solidFill>
                  <a:srgbClr val="FFFF00"/>
                </a:solidFill>
                <a:effectLst>
                  <a:outerShdw blurRad="38100" dist="38100" dir="2700000" algn="tl">
                    <a:srgbClr val="FFFFFF"/>
                  </a:outerShdw>
                </a:effectLst>
              </a:rPr>
              <a:t>No absolute </a:t>
            </a:r>
            <a:r>
              <a:rPr lang="en-US" dirty="0" smtClean="0">
                <a:solidFill>
                  <a:srgbClr val="FFFF00"/>
                </a:solidFill>
                <a:effectLst>
                  <a:outerShdw blurRad="38100" dist="38100" dir="2700000" algn="tl">
                    <a:srgbClr val="FFFFFF"/>
                  </a:outerShdw>
                </a:effectLst>
              </a:rPr>
              <a:t>Truth, just conversations about </a:t>
            </a:r>
            <a:r>
              <a:rPr lang="en-US" dirty="0" err="1" smtClean="0">
                <a:solidFill>
                  <a:srgbClr val="FFFF00"/>
                </a:solidFill>
                <a:effectLst>
                  <a:outerShdw blurRad="38100" dist="38100" dir="2700000" algn="tl">
                    <a:srgbClr val="FFFFFF"/>
                  </a:outerShdw>
                </a:effectLst>
              </a:rPr>
              <a:t>percieved</a:t>
            </a:r>
            <a:r>
              <a:rPr lang="en-US" dirty="0" smtClean="0">
                <a:solidFill>
                  <a:srgbClr val="FFFF00"/>
                </a:solidFill>
                <a:effectLst>
                  <a:outerShdw blurRad="38100" dist="38100" dir="2700000" algn="tl">
                    <a:srgbClr val="FFFFFF"/>
                  </a:outerShdw>
                </a:effectLst>
              </a:rPr>
              <a:t> truth.</a:t>
            </a:r>
            <a:endParaRPr lang="en-US" dirty="0">
              <a:solidFill>
                <a:srgbClr val="FFFF00"/>
              </a:solidFill>
              <a:effectLst>
                <a:outerShdw blurRad="38100" dist="38100" dir="2700000" algn="tl">
                  <a:srgbClr val="FFFFFF"/>
                </a:outerShdw>
              </a:effectLst>
            </a:endParaRPr>
          </a:p>
          <a:p>
            <a:r>
              <a:rPr lang="en-US" dirty="0"/>
              <a:t>Quite similar to New Age in this respect.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3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63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type="body" idx="1"/>
          </p:nvPr>
        </p:nvSpPr>
        <p:spPr>
          <a:xfrm>
            <a:off x="0" y="0"/>
            <a:ext cx="9144000" cy="6858000"/>
          </a:xfrm>
        </p:spPr>
        <p:txBody>
          <a:bodyPr/>
          <a:lstStyle/>
          <a:p>
            <a:r>
              <a:rPr lang="en-US" dirty="0"/>
              <a:t>Humanists, Marxists, etc., say: “God is dead,” or “Man is God.”</a:t>
            </a:r>
          </a:p>
          <a:p>
            <a:r>
              <a:rPr lang="en-US" dirty="0"/>
              <a:t>Postmodernists agree with Humanists and Marxists that God is “dead,” but go one step farther and say of any piece of literature, art or music “The author is dead!”</a:t>
            </a:r>
          </a:p>
          <a:p>
            <a:r>
              <a:rPr lang="en-US" dirty="0"/>
              <a:t>If the author is a product of his/her time, culture, language, etc., and he/she is dead—then it is impossible for the reader of their  text to get into their head and understand their intentions.</a:t>
            </a:r>
          </a:p>
          <a:p>
            <a:pPr algn="ctr"/>
            <a:r>
              <a:rPr lang="en-US" b="1" dirty="0">
                <a:solidFill>
                  <a:srgbClr val="FFFF00"/>
                </a:solidFill>
                <a:effectLst>
                  <a:outerShdw blurRad="38100" dist="38100" dir="2700000" algn="tl">
                    <a:srgbClr val="FFFFFF"/>
                  </a:outerShdw>
                </a:effectLst>
              </a:rPr>
              <a:t>There is then no authoritative interpretation of any text. The meaning is determined by the reader of the text</a:t>
            </a:r>
            <a:r>
              <a:rPr lang="en-US" b="1" dirty="0" smtClean="0">
                <a:solidFill>
                  <a:srgbClr val="FFFF00"/>
                </a:solidFill>
                <a:effectLst>
                  <a:outerShdw blurRad="38100" dist="38100" dir="2700000" algn="tl">
                    <a:srgbClr val="FFFFFF"/>
                  </a:outerShdw>
                </a:effectLst>
              </a:rPr>
              <a:t>! The Bible is what it means to you.</a:t>
            </a:r>
            <a:r>
              <a:rPr lang="en-US" dirty="0" smtClean="0"/>
              <a:t> </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29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29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29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0" y="277813"/>
            <a:ext cx="9144000" cy="1143000"/>
          </a:xfrm>
        </p:spPr>
        <p:txBody>
          <a:bodyPr/>
          <a:lstStyle/>
          <a:p>
            <a:r>
              <a:rPr lang="en-US" sz="4000" dirty="0"/>
              <a:t>Bill </a:t>
            </a:r>
            <a:r>
              <a:rPr lang="en-US" sz="4000" dirty="0" err="1"/>
              <a:t>Honsberger</a:t>
            </a:r>
            <a:r>
              <a:rPr lang="en-US" sz="4000" dirty="0"/>
              <a:t>, honzl@msn.com says:</a:t>
            </a:r>
          </a:p>
        </p:txBody>
      </p:sp>
      <p:sp>
        <p:nvSpPr>
          <p:cNvPr id="83971" name="Rectangle 3"/>
          <p:cNvSpPr>
            <a:spLocks noGrp="1" noChangeArrowheads="1"/>
          </p:cNvSpPr>
          <p:nvPr>
            <p:ph type="body" idx="1"/>
          </p:nvPr>
        </p:nvSpPr>
        <p:spPr>
          <a:xfrm>
            <a:off x="457200" y="1600200"/>
            <a:ext cx="8229600" cy="5029200"/>
          </a:xfrm>
        </p:spPr>
        <p:txBody>
          <a:bodyPr/>
          <a:lstStyle/>
          <a:p>
            <a:pPr algn="ctr">
              <a:buNone/>
            </a:pPr>
            <a:r>
              <a:rPr lang="en-US" dirty="0"/>
              <a:t>“What then replaces the author’s intent, unknowable to us all? Well what is left is different versions of what is called “reader” response theory. What this means is that the reader of the text brings to the text their community’s values, language games, experiences, ethical concerns or lack thereof</a:t>
            </a:r>
            <a:r>
              <a:rPr lang="en-US" dirty="0" smtClean="0"/>
              <a:t>…. </a:t>
            </a:r>
            <a:r>
              <a:rPr lang="en-US" dirty="0" smtClean="0">
                <a:solidFill>
                  <a:srgbClr val="FFFF00"/>
                </a:solidFill>
                <a:effectLst>
                  <a:outerShdw blurRad="38100" dist="38100" dir="2700000" algn="tl">
                    <a:srgbClr val="000000">
                      <a:alpha val="43137"/>
                    </a:srgbClr>
                  </a:outerShdw>
                </a:effectLst>
              </a:rPr>
              <a:t>[This is beginning to sound like the Emerging Church.]</a:t>
            </a:r>
            <a:endParaRPr lang="en-US" dirty="0">
              <a:solidFill>
                <a:srgbClr val="FFFF00"/>
              </a:solidFill>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0" y="0"/>
            <a:ext cx="9144000" cy="762000"/>
          </a:xfrm>
        </p:spPr>
        <p:txBody>
          <a:bodyPr/>
          <a:lstStyle/>
          <a:p>
            <a:r>
              <a:rPr lang="en-US" sz="4000"/>
              <a:t>Bill Honsberger, </a:t>
            </a:r>
            <a:r>
              <a:rPr lang="en-US" sz="4000">
                <a:hlinkClick r:id="rId3"/>
              </a:rPr>
              <a:t>honzl@msn.com</a:t>
            </a:r>
            <a:r>
              <a:rPr lang="en-US" sz="4000"/>
              <a:t> says:</a:t>
            </a:r>
          </a:p>
        </p:txBody>
      </p:sp>
      <p:sp>
        <p:nvSpPr>
          <p:cNvPr id="84995" name="Rectangle 3"/>
          <p:cNvSpPr>
            <a:spLocks noGrp="1" noChangeArrowheads="1"/>
          </p:cNvSpPr>
          <p:nvPr>
            <p:ph type="body" idx="1"/>
          </p:nvPr>
        </p:nvSpPr>
        <p:spPr>
          <a:xfrm>
            <a:off x="0" y="914400"/>
            <a:ext cx="9144000" cy="5943600"/>
          </a:xfrm>
        </p:spPr>
        <p:txBody>
          <a:bodyPr/>
          <a:lstStyle/>
          <a:p>
            <a:r>
              <a:rPr lang="en-US"/>
              <a:t>The question then for example is not “What was the Apostle Paul trying to say when he speaks about propitiation in Romans 3?”, but rather “What do I/we think Paul was saying based on our community’s values and concerns. So one might answer (and they have) that as a lesbian, feminist community our understanding of the Bible is based on our values and understanding and we say that Paul is a homophobic, sexist, patriarchal evil white man, who was seeking power over us with his claims to ‘truth’.” </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a:bodyPr>
          <a:lstStyle/>
          <a:p>
            <a:r>
              <a:rPr lang="en-US" sz="6000" b="1" dirty="0" smtClean="0">
                <a:effectLst>
                  <a:outerShdw blurRad="38100" dist="38100" dir="2700000" algn="tl">
                    <a:srgbClr val="000000">
                      <a:alpha val="43137"/>
                    </a:srgbClr>
                  </a:outerShdw>
                </a:effectLst>
              </a:rPr>
              <a:t>2 CORINTHIANS 11:3</a:t>
            </a:r>
            <a:endParaRPr lang="en-US" sz="60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2209800"/>
            <a:ext cx="8229600" cy="3429000"/>
          </a:xfrm>
        </p:spPr>
        <p:txBody>
          <a:bodyPr>
            <a:normAutofit/>
          </a:bodyPr>
          <a:lstStyle/>
          <a:p>
            <a:pPr algn="ctr">
              <a:buNone/>
            </a:pPr>
            <a:r>
              <a:rPr lang="en-US" sz="4000" b="1" baseline="30000" dirty="0" smtClean="0">
                <a:effectLst>
                  <a:outerShdw blurRad="38100" dist="38100" dir="2700000" algn="tl">
                    <a:srgbClr val="000000">
                      <a:alpha val="43137"/>
                    </a:srgbClr>
                  </a:outerShdw>
                </a:effectLst>
              </a:rPr>
              <a:t>3</a:t>
            </a:r>
            <a:r>
              <a:rPr lang="en-US" sz="4000" b="1" dirty="0" smtClean="0">
                <a:effectLst>
                  <a:outerShdw blurRad="38100" dist="38100" dir="2700000" algn="tl">
                    <a:srgbClr val="000000">
                      <a:alpha val="43137"/>
                    </a:srgbClr>
                  </a:outerShdw>
                </a:effectLst>
              </a:rPr>
              <a:t> But I fear, lest by any means, as the serpent beguiled Eve through his </a:t>
            </a:r>
            <a:r>
              <a:rPr lang="en-US" sz="4000" b="1" dirty="0" err="1" smtClean="0">
                <a:effectLst>
                  <a:outerShdw blurRad="38100" dist="38100" dir="2700000" algn="tl">
                    <a:srgbClr val="000000">
                      <a:alpha val="43137"/>
                    </a:srgbClr>
                  </a:outerShdw>
                </a:effectLst>
              </a:rPr>
              <a:t>subtilty</a:t>
            </a:r>
            <a:r>
              <a:rPr lang="en-US" sz="4000" b="1" dirty="0" smtClean="0">
                <a:effectLst>
                  <a:outerShdw blurRad="38100" dist="38100" dir="2700000" algn="tl">
                    <a:srgbClr val="000000">
                      <a:alpha val="43137"/>
                    </a:srgbClr>
                  </a:outerShdw>
                </a:effectLst>
              </a:rPr>
              <a:t>, so your minds should be corrupted from the simplicity that is in Christ.</a:t>
            </a:r>
            <a:endParaRPr lang="en-US" sz="4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0" y="0"/>
            <a:ext cx="9144000" cy="762000"/>
          </a:xfrm>
        </p:spPr>
        <p:txBody>
          <a:bodyPr/>
          <a:lstStyle/>
          <a:p>
            <a:r>
              <a:rPr lang="en-US" sz="4000"/>
              <a:t>Bill Honsberger, </a:t>
            </a:r>
            <a:r>
              <a:rPr lang="en-US" sz="4000">
                <a:hlinkClick r:id="rId3"/>
              </a:rPr>
              <a:t>honzl@msn.com</a:t>
            </a:r>
            <a:r>
              <a:rPr lang="en-US" sz="4000"/>
              <a:t> says:</a:t>
            </a:r>
          </a:p>
        </p:txBody>
      </p:sp>
      <p:sp>
        <p:nvSpPr>
          <p:cNvPr id="86019" name="Rectangle 3"/>
          <p:cNvSpPr>
            <a:spLocks noGrp="1" noChangeArrowheads="1"/>
          </p:cNvSpPr>
          <p:nvPr>
            <p:ph type="body" idx="1"/>
          </p:nvPr>
        </p:nvSpPr>
        <p:spPr>
          <a:xfrm>
            <a:off x="0" y="838200"/>
            <a:ext cx="9144000" cy="6019800"/>
          </a:xfrm>
        </p:spPr>
        <p:txBody>
          <a:bodyPr/>
          <a:lstStyle/>
          <a:p>
            <a:r>
              <a:rPr lang="en-US" dirty="0"/>
              <a:t>I think there is a direct connection between Nietzsche’s death of God and the Pomo writers death of the author. In both cases there is a denial of any authority (no truth giver) which or who sits above that of the autonomous human (the singular man in Existentialism and the community of humans in </a:t>
            </a:r>
            <a:r>
              <a:rPr lang="en-US" dirty="0" err="1"/>
              <a:t>PostModern</a:t>
            </a:r>
            <a:r>
              <a:rPr lang="en-US" dirty="0"/>
              <a:t> circles) and therefore all we are left with is the much tamer opinion or perspective. This is easily </a:t>
            </a:r>
            <a:r>
              <a:rPr lang="en-US" dirty="0" smtClean="0"/>
              <a:t>dismissed </a:t>
            </a:r>
            <a:r>
              <a:rPr lang="en-US" dirty="0"/>
              <a:t>since all have perspectives and no </a:t>
            </a:r>
            <a:r>
              <a:rPr lang="en-US" dirty="0" smtClean="0"/>
              <a:t>perspective </a:t>
            </a:r>
            <a:r>
              <a:rPr lang="en-US" dirty="0"/>
              <a:t>is any closer to an alleged “truth” than any other.</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fontScale="90000"/>
          </a:bodyPr>
          <a:lstStyle/>
          <a:p>
            <a:r>
              <a:rPr lang="en-US" sz="4000" b="1"/>
              <a:t>THE BIBLE IS OBJECTIVE, CERTAIN TRUE TRUTH!</a:t>
            </a:r>
          </a:p>
        </p:txBody>
      </p:sp>
      <p:sp>
        <p:nvSpPr>
          <p:cNvPr id="63491" name="Rectangle 3"/>
          <p:cNvSpPr>
            <a:spLocks noGrp="1" noChangeArrowheads="1"/>
          </p:cNvSpPr>
          <p:nvPr>
            <p:ph type="body" idx="1"/>
          </p:nvPr>
        </p:nvSpPr>
        <p:spPr/>
        <p:txBody>
          <a:bodyPr/>
          <a:lstStyle/>
          <a:p>
            <a:r>
              <a:rPr lang="en-US" dirty="0"/>
              <a:t>Postmodernists claim that there is no objective, certain, clear, authoritative truth.</a:t>
            </a:r>
          </a:p>
          <a:p>
            <a:r>
              <a:rPr lang="en-US" dirty="0"/>
              <a:t>Notice that they must use words that are clearly understood and objective and authoritative to make their claim.</a:t>
            </a:r>
          </a:p>
          <a:p>
            <a:r>
              <a:rPr lang="en-US" dirty="0"/>
              <a:t>Postmodernists disconnect from reality.</a:t>
            </a:r>
          </a:p>
          <a:p>
            <a:r>
              <a:rPr lang="en-US" dirty="0"/>
              <a:t>The ultimate end of postmodern thought is that the Bible has no meaning of its own.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34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4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34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381000" y="0"/>
            <a:ext cx="8229600" cy="2084388"/>
          </a:xfrm>
        </p:spPr>
        <p:txBody>
          <a:bodyPr/>
          <a:lstStyle/>
          <a:p>
            <a:r>
              <a:rPr lang="en-US" sz="4000">
                <a:solidFill>
                  <a:srgbClr val="FFFF00"/>
                </a:solidFill>
              </a:rPr>
              <a:t>POSTMODERNISM PENETRATES CHRISTIANITY VIA: THE “EMERGING CHURCH.”</a:t>
            </a:r>
          </a:p>
        </p:txBody>
      </p:sp>
      <p:sp>
        <p:nvSpPr>
          <p:cNvPr id="70659" name="Rectangle 3"/>
          <p:cNvSpPr>
            <a:spLocks noGrp="1" noChangeArrowheads="1"/>
          </p:cNvSpPr>
          <p:nvPr>
            <p:ph type="body" idx="1"/>
          </p:nvPr>
        </p:nvSpPr>
        <p:spPr>
          <a:xfrm>
            <a:off x="0" y="2133600"/>
            <a:ext cx="9144000" cy="4191000"/>
          </a:xfrm>
        </p:spPr>
        <p:txBody>
          <a:bodyPr/>
          <a:lstStyle/>
          <a:p>
            <a:r>
              <a:rPr lang="en-US" dirty="0"/>
              <a:t>The “Emerging Church” movement claims to be exiting “Modernism.”</a:t>
            </a:r>
          </a:p>
          <a:p>
            <a:pPr algn="ctr"/>
            <a:r>
              <a:rPr lang="en-US" dirty="0"/>
              <a:t>Modernism is seen as a synonym for the Enlightenment thought of 17</a:t>
            </a:r>
            <a:r>
              <a:rPr lang="en-US" baseline="30000" dirty="0"/>
              <a:t>th</a:t>
            </a:r>
            <a:r>
              <a:rPr lang="en-US" dirty="0"/>
              <a:t> -19</a:t>
            </a:r>
            <a:r>
              <a:rPr lang="en-US" baseline="30000" dirty="0"/>
              <a:t>th</a:t>
            </a:r>
            <a:r>
              <a:rPr lang="en-US" dirty="0"/>
              <a:t> century Europe.</a:t>
            </a:r>
          </a:p>
          <a:p>
            <a:r>
              <a:rPr lang="en-US" dirty="0"/>
              <a:t>Enlightenment, now called “Modernism” has been an “obstacle to church growth,” so says the “evangelists” of the Emerging church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6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6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type="body" idx="1"/>
          </p:nvPr>
        </p:nvSpPr>
        <p:spPr>
          <a:xfrm>
            <a:off x="0" y="533400"/>
            <a:ext cx="9144000" cy="6324600"/>
          </a:xfrm>
        </p:spPr>
        <p:txBody>
          <a:bodyPr/>
          <a:lstStyle/>
          <a:p>
            <a:r>
              <a:rPr lang="en-US" dirty="0"/>
              <a:t>The Emerging Church claims that Modernism (European Enlightenment Thought) was concerned with:</a:t>
            </a:r>
          </a:p>
          <a:p>
            <a:pPr lvl="1"/>
            <a:r>
              <a:rPr lang="en-US" dirty="0"/>
              <a:t>Truth</a:t>
            </a:r>
          </a:p>
          <a:p>
            <a:pPr lvl="1"/>
            <a:r>
              <a:rPr lang="en-US" dirty="0"/>
              <a:t>Certainty</a:t>
            </a:r>
          </a:p>
          <a:p>
            <a:pPr lvl="1"/>
            <a:r>
              <a:rPr lang="en-US" dirty="0"/>
              <a:t>Individualism</a:t>
            </a:r>
          </a:p>
          <a:p>
            <a:pPr lvl="1"/>
            <a:r>
              <a:rPr lang="en-US" dirty="0"/>
              <a:t>Colonialism</a:t>
            </a:r>
          </a:p>
          <a:p>
            <a:pPr lvl="1"/>
            <a:r>
              <a:rPr lang="en-US" dirty="0"/>
              <a:t>Objectivity</a:t>
            </a:r>
          </a:p>
          <a:p>
            <a:pPr lvl="1"/>
            <a:r>
              <a:rPr lang="en-US" dirty="0"/>
              <a:t>Ethical absolutes</a:t>
            </a:r>
          </a:p>
          <a:p>
            <a:pPr lvl="1"/>
            <a:r>
              <a:rPr lang="en-US" dirty="0"/>
              <a:t>And a host of other “evils.”</a:t>
            </a:r>
          </a:p>
          <a:p>
            <a:pPr lvl="1" algn="ctr">
              <a:buFontTx/>
              <a:buNone/>
            </a:pPr>
            <a:r>
              <a:rPr lang="en-US" sz="3400" b="1" dirty="0">
                <a:solidFill>
                  <a:srgbClr val="FFFF00"/>
                </a:solidFill>
                <a:effectLst>
                  <a:outerShdw blurRad="38100" dist="38100" dir="2700000" algn="tl">
                    <a:srgbClr val="FFFFFF"/>
                  </a:outerShdw>
                </a:effectLst>
              </a:rPr>
              <a:t>Postmodernism rejects all of the above!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6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6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68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68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68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68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68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68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type="body" idx="1"/>
          </p:nvPr>
        </p:nvSpPr>
        <p:spPr>
          <a:xfrm>
            <a:off x="457200" y="457200"/>
            <a:ext cx="8229600" cy="5673725"/>
          </a:xfrm>
        </p:spPr>
        <p:txBody>
          <a:bodyPr/>
          <a:lstStyle/>
          <a:p>
            <a:r>
              <a:rPr lang="en-US" dirty="0"/>
              <a:t>The cure for the problems in The Church (of historical Christianity), according to prominent “Emerging Church” writers, is to adapt to and accept the worldview and values of the predominant postmodern culture.</a:t>
            </a:r>
          </a:p>
          <a:p>
            <a:r>
              <a:rPr lang="en-US" dirty="0"/>
              <a:t>In other words, to minister to the postmodern culture we Christians must, to a great extent, live out the postmodern value system ourselves. We must become “…all things to all people.”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0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t>HANG ON A MINUTE….</a:t>
            </a:r>
          </a:p>
        </p:txBody>
      </p:sp>
      <p:sp>
        <p:nvSpPr>
          <p:cNvPr id="73731" name="Rectangle 3"/>
          <p:cNvSpPr>
            <a:spLocks noGrp="1" noChangeArrowheads="1"/>
          </p:cNvSpPr>
          <p:nvPr>
            <p:ph type="body" idx="1"/>
          </p:nvPr>
        </p:nvSpPr>
        <p:spPr>
          <a:xfrm>
            <a:off x="0" y="1600200"/>
            <a:ext cx="9144000" cy="4343400"/>
          </a:xfrm>
        </p:spPr>
        <p:txBody>
          <a:bodyPr/>
          <a:lstStyle/>
          <a:p>
            <a:pPr algn="ctr">
              <a:buFont typeface="Wingdings" pitchFamily="2" charset="2"/>
              <a:buNone/>
            </a:pPr>
            <a:r>
              <a:rPr lang="en-US" b="1" u="sng" dirty="0">
                <a:solidFill>
                  <a:srgbClr val="FFFF00"/>
                </a:solidFill>
                <a:effectLst>
                  <a:outerShdw blurRad="38100" dist="38100" dir="2700000" algn="tl">
                    <a:srgbClr val="FFFFFF"/>
                  </a:outerShdw>
                </a:effectLst>
              </a:rPr>
              <a:t>1 Corinthians 9:22</a:t>
            </a:r>
          </a:p>
          <a:p>
            <a:pPr>
              <a:buFont typeface="Wingdings" pitchFamily="2" charset="2"/>
              <a:buNone/>
            </a:pPr>
            <a:r>
              <a:rPr lang="en-US" dirty="0"/>
              <a:t>   “To the weak became I as weak, that I might gain the weak: I am made all things to all </a:t>
            </a:r>
            <a:r>
              <a:rPr lang="en-US" i="1" dirty="0"/>
              <a:t>men</a:t>
            </a:r>
            <a:r>
              <a:rPr lang="en-US" dirty="0"/>
              <a:t>, that I might by all means save some.”</a:t>
            </a:r>
          </a:p>
          <a:p>
            <a:pPr algn="ctr">
              <a:buFont typeface="Wingdings" pitchFamily="2" charset="2"/>
              <a:buNone/>
            </a:pPr>
            <a:r>
              <a:rPr lang="en-US" dirty="0"/>
              <a:t>    </a:t>
            </a:r>
            <a:r>
              <a:rPr lang="en-US" dirty="0">
                <a:solidFill>
                  <a:srgbClr val="FFFF00"/>
                </a:solidFill>
                <a:effectLst>
                  <a:outerShdw blurRad="38100" dist="38100" dir="2700000" algn="tl">
                    <a:srgbClr val="FFFFFF"/>
                  </a:outerShdw>
                </a:effectLst>
              </a:rPr>
              <a:t>Is the Apostle Paul saying in this verse that he would live out the Postmodern lifestyle to win postmodernists to the Gospel?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7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373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dirty="0" smtClean="0"/>
              <a:t>“I </a:t>
            </a:r>
            <a:r>
              <a:rPr lang="en-US" dirty="0"/>
              <a:t>am made all things to all </a:t>
            </a:r>
            <a:r>
              <a:rPr lang="en-US" i="1" dirty="0"/>
              <a:t>men</a:t>
            </a:r>
            <a:r>
              <a:rPr lang="en-US" dirty="0" smtClean="0"/>
              <a:t>,”</a:t>
            </a:r>
            <a:endParaRPr lang="en-US" dirty="0"/>
          </a:p>
        </p:txBody>
      </p:sp>
      <p:sp>
        <p:nvSpPr>
          <p:cNvPr id="74755" name="Rectangle 3"/>
          <p:cNvSpPr>
            <a:spLocks noGrp="1" noChangeArrowheads="1"/>
          </p:cNvSpPr>
          <p:nvPr>
            <p:ph type="body" idx="1"/>
          </p:nvPr>
        </p:nvSpPr>
        <p:spPr>
          <a:xfrm>
            <a:off x="0" y="1600200"/>
            <a:ext cx="9144000" cy="5257800"/>
          </a:xfrm>
        </p:spPr>
        <p:txBody>
          <a:bodyPr/>
          <a:lstStyle/>
          <a:p>
            <a:r>
              <a:rPr lang="en-US" dirty="0"/>
              <a:t>Is Paul saying, “I will become an alcoholic to minister to alcoholics?”</a:t>
            </a:r>
          </a:p>
          <a:p>
            <a:r>
              <a:rPr lang="en-US" dirty="0"/>
              <a:t>“I will become a drug addict to minister to drug addicts.”</a:t>
            </a:r>
          </a:p>
          <a:p>
            <a:r>
              <a:rPr lang="en-US" dirty="0"/>
              <a:t>“I will become a fornicator to minister to fornicators.”</a:t>
            </a:r>
          </a:p>
          <a:p>
            <a:r>
              <a:rPr lang="en-US" dirty="0"/>
              <a:t>“I will become a heretic to minister to heretics.”</a:t>
            </a:r>
          </a:p>
          <a:p>
            <a:pPr algn="ctr"/>
            <a:r>
              <a:rPr lang="en-US" b="1" dirty="0">
                <a:solidFill>
                  <a:srgbClr val="FFFF00"/>
                </a:solidFill>
                <a:effectLst>
                  <a:outerShdw blurRad="38100" dist="38100" dir="2700000" algn="tl">
                    <a:srgbClr val="FFFFFF"/>
                  </a:outerShdw>
                </a:effectLst>
              </a:rPr>
              <a:t>“I will deny the absolute Truth of the Bible to minister to Postmodernists.”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47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47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47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47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type="body" idx="1"/>
          </p:nvPr>
        </p:nvSpPr>
        <p:spPr>
          <a:xfrm>
            <a:off x="0" y="457200"/>
            <a:ext cx="9144000" cy="6172200"/>
          </a:xfrm>
        </p:spPr>
        <p:txBody>
          <a:bodyPr/>
          <a:lstStyle/>
          <a:p>
            <a:pPr algn="ctr">
              <a:lnSpc>
                <a:spcPct val="90000"/>
              </a:lnSpc>
              <a:buNone/>
            </a:pPr>
            <a:r>
              <a:rPr lang="en-US" dirty="0"/>
              <a:t>It is unfortunate that the phrase “all things to all men” (1 Cor. 9:22) has been used and abused by the world and made to mean what Paul did not intend for it to mean. Paul was not a chameleon who changed his message and methods with each new situation. Nor was Paul a compromiser who adjusted his message to please his audience. He was an ambassador, not a politician! </a:t>
            </a:r>
            <a:r>
              <a:rPr lang="en-US" dirty="0" err="1"/>
              <a:t>Wiersbe</a:t>
            </a:r>
            <a:r>
              <a:rPr lang="en-US" dirty="0"/>
              <a:t>, W. W. 1996, c1989. </a:t>
            </a:r>
            <a:r>
              <a:rPr lang="en-US" i="1" dirty="0"/>
              <a:t>The Bible Exposition Commentary</a:t>
            </a:r>
            <a:r>
              <a:rPr lang="en-US" dirty="0"/>
              <a:t>. "An exposition of the New Testament comprising the entire 'BE' series"--</a:t>
            </a:r>
            <a:r>
              <a:rPr lang="en-US" dirty="0" err="1"/>
              <a:t>Jkt</a:t>
            </a:r>
            <a:r>
              <a:rPr lang="en-US" dirty="0"/>
              <a:t>. Victor Books: Wheaton, Ill.</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0"/>
            <a:ext cx="8229600" cy="914400"/>
          </a:xfrm>
        </p:spPr>
        <p:txBody>
          <a:bodyPr/>
          <a:lstStyle/>
          <a:p>
            <a:r>
              <a:rPr lang="en-US"/>
              <a:t>1 Corinthians 8:8-13</a:t>
            </a:r>
          </a:p>
        </p:txBody>
      </p:sp>
      <p:sp>
        <p:nvSpPr>
          <p:cNvPr id="76803" name="Rectangle 3"/>
          <p:cNvSpPr>
            <a:spLocks noGrp="1" noChangeArrowheads="1"/>
          </p:cNvSpPr>
          <p:nvPr>
            <p:ph type="body" idx="1"/>
          </p:nvPr>
        </p:nvSpPr>
        <p:spPr>
          <a:xfrm>
            <a:off x="0" y="914400"/>
            <a:ext cx="9144000" cy="5943600"/>
          </a:xfrm>
        </p:spPr>
        <p:txBody>
          <a:bodyPr/>
          <a:lstStyle/>
          <a:p>
            <a:pPr algn="ctr">
              <a:lnSpc>
                <a:spcPct val="90000"/>
              </a:lnSpc>
              <a:buNone/>
            </a:pPr>
            <a:r>
              <a:rPr lang="en-US" sz="2800" dirty="0"/>
              <a:t>But meat commendeth us not to God: for neither, if we eat, are we the better; neither, if we eat not, are we the worse.  9 But take heed lest by any means this liberty of yours become a </a:t>
            </a:r>
            <a:r>
              <a:rPr lang="en-US" sz="2800" dirty="0" err="1"/>
              <a:t>stumblingblock</a:t>
            </a:r>
            <a:r>
              <a:rPr lang="en-US" sz="2800" dirty="0"/>
              <a:t> to them that are weak.  10 For if any man see thee which hast knowledge sit at meat in the idol’s temple, shall not the conscience of him which is weak be emboldened to eat those things which are offered to idols; 11 And through thy knowledge shall the weak brother perish, for whom Christ died? 12 But when ye sin so against the brethren, and wound their weak conscience, ye sin against Christ. 13 Wherefore, if meat make my brother to offend, I will eat no flesh while the world </a:t>
            </a:r>
            <a:r>
              <a:rPr lang="en-US" sz="2800" dirty="0" err="1"/>
              <a:t>standeth</a:t>
            </a:r>
            <a:r>
              <a:rPr lang="en-US" sz="2800" dirty="0"/>
              <a:t>, lest I make my brother to offend.</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type="body" idx="1"/>
          </p:nvPr>
        </p:nvSpPr>
        <p:spPr>
          <a:xfrm>
            <a:off x="0" y="152400"/>
            <a:ext cx="9144000" cy="6705600"/>
          </a:xfrm>
        </p:spPr>
        <p:txBody>
          <a:bodyPr/>
          <a:lstStyle/>
          <a:p>
            <a:pPr algn="ctr">
              <a:lnSpc>
                <a:spcPct val="90000"/>
              </a:lnSpc>
              <a:buNone/>
            </a:pPr>
            <a:r>
              <a:rPr lang="en-US"/>
              <a:t>The primary purpose of Paul’s not taking full advantage of his Christian liberty was </a:t>
            </a:r>
            <a:r>
              <a:rPr lang="en-US" b="1"/>
              <a:t>that</a:t>
            </a:r>
            <a:r>
              <a:rPr lang="en-US"/>
              <a:t> [he] </a:t>
            </a:r>
            <a:r>
              <a:rPr lang="en-US" b="1"/>
              <a:t>might win the more</a:t>
            </a:r>
            <a:r>
              <a:rPr lang="en-US"/>
              <a:t>. </a:t>
            </a:r>
            <a:r>
              <a:rPr lang="en-US" dirty="0"/>
              <a:t>He deeply believed that “he who is wise wins souls” (Prov. 11:30) and was willing to do anything and to sacrifice anything to win people to Jesus Christ. As far as his rights were concerned he </a:t>
            </a:r>
            <a:r>
              <a:rPr lang="en-US" b="1" dirty="0"/>
              <a:t>was free from all men</a:t>
            </a:r>
            <a:r>
              <a:rPr lang="en-US" dirty="0"/>
              <a:t>, but because of his love for all men he would gladly limit those rights for their sakes. He had, figuratively, become </a:t>
            </a:r>
            <a:r>
              <a:rPr lang="en-US" b="1" dirty="0"/>
              <a:t>a slave to all</a:t>
            </a:r>
            <a:r>
              <a:rPr lang="en-US" dirty="0"/>
              <a:t>. He would modify his habits, his preferences, his entire life–style if any of those things caused someone to stumble, to be offended, or to be hindered from faith in the Lord. </a:t>
            </a:r>
            <a:r>
              <a:rPr lang="en-US" sz="2400" dirty="0">
                <a:solidFill>
                  <a:schemeClr val="tx2"/>
                </a:solidFill>
                <a:effectLst>
                  <a:outerShdw blurRad="38100" dist="38100" dir="2700000" algn="tl">
                    <a:srgbClr val="FFFFFF"/>
                  </a:outerShdw>
                </a:effectLst>
              </a:rPr>
              <a:t>MacArthur, J. 1996, c1984. </a:t>
            </a:r>
            <a:r>
              <a:rPr lang="en-US" sz="2400" i="1" dirty="0">
                <a:solidFill>
                  <a:schemeClr val="tx2"/>
                </a:solidFill>
                <a:effectLst>
                  <a:outerShdw blurRad="38100" dist="38100" dir="2700000" algn="tl">
                    <a:srgbClr val="FFFFFF"/>
                  </a:outerShdw>
                </a:effectLst>
              </a:rPr>
              <a:t>1 Corinthians</a:t>
            </a:r>
            <a:r>
              <a:rPr lang="en-US" sz="2400" dirty="0">
                <a:solidFill>
                  <a:schemeClr val="tx2"/>
                </a:solidFill>
                <a:effectLst>
                  <a:outerShdw blurRad="38100" dist="38100" dir="2700000" algn="tl">
                    <a:srgbClr val="FFFFFF"/>
                  </a:outerShdw>
                </a:effectLst>
              </a:rPr>
              <a:t>. Includes indexes. Moody Press: Chicago</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447800"/>
            <a:ext cx="8229600" cy="1143000"/>
          </a:xfrm>
        </p:spPr>
        <p:txBody>
          <a:bodyPr>
            <a:normAutofit/>
          </a:bodyPr>
          <a:lstStyle/>
          <a:p>
            <a:r>
              <a:rPr lang="en-US" sz="6000" b="1" dirty="0" smtClean="0">
                <a:effectLst>
                  <a:outerShdw blurRad="38100" dist="38100" dir="2700000" algn="tl">
                    <a:srgbClr val="000000">
                      <a:alpha val="43137"/>
                    </a:srgbClr>
                  </a:outerShdw>
                </a:effectLst>
              </a:rPr>
              <a:t>GENESIS 3:1</a:t>
            </a:r>
            <a:endParaRPr lang="en-US" sz="60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2743200"/>
            <a:ext cx="9144000" cy="2819400"/>
          </a:xfrm>
        </p:spPr>
        <p:txBody>
          <a:bodyPr/>
          <a:lstStyle/>
          <a:p>
            <a:pPr algn="ctr">
              <a:buNone/>
            </a:pPr>
            <a:r>
              <a:rPr lang="en-US" sz="4000" b="1" baseline="30000" dirty="0" smtClean="0">
                <a:effectLst>
                  <a:outerShdw blurRad="38100" dist="38100" dir="2700000" algn="tl">
                    <a:srgbClr val="000000">
                      <a:alpha val="43137"/>
                    </a:srgbClr>
                  </a:outerShdw>
                </a:effectLst>
              </a:rPr>
              <a:t>1</a:t>
            </a:r>
            <a:r>
              <a:rPr lang="en-US" sz="4000" b="1" dirty="0" smtClean="0">
                <a:effectLst>
                  <a:outerShdw blurRad="38100" dist="38100" dir="2700000" algn="tl">
                    <a:srgbClr val="000000">
                      <a:alpha val="43137"/>
                    </a:srgbClr>
                  </a:outerShdw>
                </a:effectLst>
              </a:rPr>
              <a:t> Now the serpent was more </a:t>
            </a:r>
            <a:r>
              <a:rPr lang="en-US" sz="4000" b="1" dirty="0" err="1" smtClean="0">
                <a:effectLst>
                  <a:outerShdw blurRad="38100" dist="38100" dir="2700000" algn="tl">
                    <a:srgbClr val="000000">
                      <a:alpha val="43137"/>
                    </a:srgbClr>
                  </a:outerShdw>
                </a:effectLst>
              </a:rPr>
              <a:t>subtil</a:t>
            </a:r>
            <a:r>
              <a:rPr lang="en-US" sz="4000" b="1" dirty="0" smtClean="0">
                <a:effectLst>
                  <a:outerShdw blurRad="38100" dist="38100" dir="2700000" algn="tl">
                    <a:srgbClr val="000000">
                      <a:alpha val="43137"/>
                    </a:srgbClr>
                  </a:outerShdw>
                </a:effectLst>
              </a:rPr>
              <a:t> than any beast of the field which the LORD God had made. And he said unto the woman, Yea, hath God said,…? </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0" y="277813"/>
            <a:ext cx="9144000" cy="1143000"/>
          </a:xfrm>
        </p:spPr>
        <p:txBody>
          <a:bodyPr/>
          <a:lstStyle/>
          <a:p>
            <a:r>
              <a:rPr lang="en-US"/>
              <a:t>“I am made all things to all </a:t>
            </a:r>
            <a:r>
              <a:rPr lang="en-US" i="1"/>
              <a:t>men</a:t>
            </a:r>
            <a:r>
              <a:rPr lang="en-US"/>
              <a:t>,”</a:t>
            </a:r>
          </a:p>
        </p:txBody>
      </p:sp>
      <p:sp>
        <p:nvSpPr>
          <p:cNvPr id="78851" name="Rectangle 3"/>
          <p:cNvSpPr>
            <a:spLocks noGrp="1" noChangeArrowheads="1"/>
          </p:cNvSpPr>
          <p:nvPr>
            <p:ph type="body" idx="1"/>
          </p:nvPr>
        </p:nvSpPr>
        <p:spPr>
          <a:xfrm>
            <a:off x="152400" y="1600200"/>
            <a:ext cx="8991600" cy="4530725"/>
          </a:xfrm>
        </p:spPr>
        <p:txBody>
          <a:bodyPr/>
          <a:lstStyle/>
          <a:p>
            <a:r>
              <a:rPr lang="en-US" dirty="0"/>
              <a:t>What Paul means by this statement is that he will voluntarily restrain himself from certain freedoms he has in Christ so as to not offend a weaker brother!</a:t>
            </a:r>
          </a:p>
          <a:p>
            <a:r>
              <a:rPr lang="en-US" dirty="0"/>
              <a:t>He is not saying that he would become a Postmodernist in order to witness to a Postmodernist!</a:t>
            </a:r>
          </a:p>
          <a:p>
            <a:r>
              <a:rPr lang="en-US" dirty="0">
                <a:solidFill>
                  <a:srgbClr val="FFFF00"/>
                </a:solidFill>
                <a:effectLst>
                  <a:outerShdw blurRad="38100" dist="38100" dir="2700000" algn="tl">
                    <a:srgbClr val="FFFFFF"/>
                  </a:outerShdw>
                </a:effectLst>
              </a:rPr>
              <a:t>Paul would not support the Emerging Church.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277813"/>
            <a:ext cx="8229600" cy="941387"/>
          </a:xfrm>
        </p:spPr>
        <p:txBody>
          <a:bodyPr/>
          <a:lstStyle/>
          <a:p>
            <a:r>
              <a:rPr lang="en-US">
                <a:solidFill>
                  <a:srgbClr val="FFFF00"/>
                </a:solidFill>
              </a:rPr>
              <a:t>POSTMODERNISTS CLAIM:</a:t>
            </a:r>
          </a:p>
        </p:txBody>
      </p:sp>
      <p:sp>
        <p:nvSpPr>
          <p:cNvPr id="79875" name="Rectangle 3"/>
          <p:cNvSpPr>
            <a:spLocks noGrp="1" noChangeArrowheads="1"/>
          </p:cNvSpPr>
          <p:nvPr>
            <p:ph type="body" idx="1"/>
          </p:nvPr>
        </p:nvSpPr>
        <p:spPr>
          <a:xfrm>
            <a:off x="0" y="1295400"/>
            <a:ext cx="9144000" cy="5257800"/>
          </a:xfrm>
        </p:spPr>
        <p:txBody>
          <a:bodyPr/>
          <a:lstStyle/>
          <a:p>
            <a:pPr algn="ctr">
              <a:lnSpc>
                <a:spcPct val="90000"/>
              </a:lnSpc>
            </a:pPr>
            <a:r>
              <a:rPr lang="en-US" dirty="0"/>
              <a:t>There are no “truths” which apply to all of us.</a:t>
            </a:r>
          </a:p>
          <a:p>
            <a:pPr algn="ctr">
              <a:lnSpc>
                <a:spcPct val="90000"/>
              </a:lnSpc>
            </a:pPr>
            <a:r>
              <a:rPr lang="en-US" dirty="0"/>
              <a:t>There are no absolute moral standards.</a:t>
            </a:r>
          </a:p>
          <a:p>
            <a:pPr algn="ctr">
              <a:lnSpc>
                <a:spcPct val="90000"/>
              </a:lnSpc>
            </a:pPr>
            <a:r>
              <a:rPr lang="en-US" dirty="0"/>
              <a:t>There are no absolute ethical concerns.</a:t>
            </a:r>
          </a:p>
          <a:p>
            <a:pPr algn="ctr">
              <a:lnSpc>
                <a:spcPct val="90000"/>
              </a:lnSpc>
            </a:pPr>
            <a:r>
              <a:rPr lang="en-US" dirty="0"/>
              <a:t>There is no God.</a:t>
            </a:r>
          </a:p>
          <a:p>
            <a:pPr algn="ctr">
              <a:lnSpc>
                <a:spcPct val="90000"/>
              </a:lnSpc>
            </a:pPr>
            <a:r>
              <a:rPr lang="en-US" dirty="0"/>
              <a:t>There are personal opinions.</a:t>
            </a:r>
          </a:p>
          <a:p>
            <a:pPr algn="ctr">
              <a:lnSpc>
                <a:spcPct val="90000"/>
              </a:lnSpc>
            </a:pPr>
            <a:r>
              <a:rPr lang="en-US" dirty="0"/>
              <a:t>There are personal perspectives.</a:t>
            </a:r>
          </a:p>
          <a:p>
            <a:pPr algn="ctr">
              <a:lnSpc>
                <a:spcPct val="90000"/>
              </a:lnSpc>
            </a:pPr>
            <a:r>
              <a:rPr lang="en-US" dirty="0"/>
              <a:t>See the writings of Nietzsche, Derrida, </a:t>
            </a:r>
            <a:r>
              <a:rPr lang="en-US" dirty="0" err="1"/>
              <a:t>Lyotard</a:t>
            </a:r>
            <a:r>
              <a:rPr lang="en-US" dirty="0"/>
              <a:t>, </a:t>
            </a:r>
            <a:r>
              <a:rPr lang="en-US" dirty="0" err="1"/>
              <a:t>Ricouer</a:t>
            </a:r>
            <a:r>
              <a:rPr lang="en-US" dirty="0"/>
              <a:t>, Foucault, </a:t>
            </a:r>
            <a:r>
              <a:rPr lang="en-US" dirty="0" err="1"/>
              <a:t>Rorty</a:t>
            </a:r>
            <a:r>
              <a:rPr lang="en-US" dirty="0"/>
              <a:t>, </a:t>
            </a:r>
            <a:r>
              <a:rPr lang="en-US" dirty="0" err="1"/>
              <a:t>Baudrillard</a:t>
            </a:r>
            <a:r>
              <a:rPr lang="en-US" dirty="0"/>
              <a:t>, etc.</a:t>
            </a:r>
          </a:p>
          <a:p>
            <a:pPr algn="ctr">
              <a:lnSpc>
                <a:spcPct val="90000"/>
              </a:lnSpc>
            </a:pPr>
            <a:r>
              <a:rPr lang="en-US" dirty="0">
                <a:solidFill>
                  <a:srgbClr val="FFFF00"/>
                </a:solidFill>
                <a:effectLst>
                  <a:outerShdw blurRad="38100" dist="38100" dir="2700000" algn="tl">
                    <a:srgbClr val="FFFFFF"/>
                  </a:outerShdw>
                </a:effectLst>
              </a:rPr>
              <a:t>Most Postmodernist thinkers are/were disillusioned Marxists.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8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8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98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987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987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987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98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1"/>
          </p:nvPr>
        </p:nvSpPr>
        <p:spPr>
          <a:xfrm>
            <a:off x="0" y="228600"/>
            <a:ext cx="9144000" cy="6477000"/>
          </a:xfrm>
        </p:spPr>
        <p:txBody>
          <a:bodyPr/>
          <a:lstStyle/>
          <a:p>
            <a:r>
              <a:rPr lang="en-US" dirty="0"/>
              <a:t>Disillusioned Marxists became </a:t>
            </a:r>
            <a:r>
              <a:rPr lang="en-US" dirty="0" err="1"/>
              <a:t>PostModernists</a:t>
            </a:r>
            <a:r>
              <a:rPr lang="en-US" dirty="0"/>
              <a:t> and now gain strength through Multiculturalism and its stepchild, Political Correctness, which is rightly labeled, “</a:t>
            </a:r>
            <a:r>
              <a:rPr lang="en-US" b="1" dirty="0">
                <a:solidFill>
                  <a:srgbClr val="FFFF00"/>
                </a:solidFill>
                <a:effectLst>
                  <a:outerShdw blurRad="38100" dist="38100" dir="2700000" algn="tl">
                    <a:srgbClr val="FFFFFF"/>
                  </a:outerShdw>
                </a:effectLst>
              </a:rPr>
              <a:t>Cultural Marxism</a:t>
            </a:r>
            <a:r>
              <a:rPr lang="en-US" dirty="0"/>
              <a:t>”.</a:t>
            </a:r>
          </a:p>
          <a:p>
            <a:pPr algn="ctr"/>
            <a:r>
              <a:rPr lang="en-US" dirty="0"/>
              <a:t>Marx and Lenin taught that, given the chance, European workers would overthrow capitalist governments and replace them with communism.</a:t>
            </a:r>
          </a:p>
          <a:p>
            <a:pPr algn="ctr"/>
            <a:r>
              <a:rPr lang="en-US" dirty="0"/>
              <a:t>But after the Russian revolution of 1917 the Western European workers did not support the Communist revolution or ideas.</a:t>
            </a:r>
          </a:p>
          <a:p>
            <a:pPr algn="ctr"/>
            <a:r>
              <a:rPr lang="en-US" b="1" dirty="0">
                <a:solidFill>
                  <a:srgbClr val="FFFF00"/>
                </a:solidFill>
                <a:effectLst>
                  <a:outerShdw blurRad="38100" dist="38100" dir="2700000" algn="tl">
                    <a:srgbClr val="FFFFFF"/>
                  </a:outerShdw>
                </a:effectLst>
              </a:rPr>
              <a:t>Why not?</a:t>
            </a:r>
          </a:p>
          <a:p>
            <a:endParaRPr lang="en-US" b="1" dirty="0">
              <a:solidFill>
                <a:srgbClr val="FFFF00"/>
              </a:solidFill>
              <a:effectLst>
                <a:outerShdw blurRad="38100" dist="38100" dir="2700000" algn="tl">
                  <a:srgbClr val="FFFFFF"/>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70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70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70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noChangeArrowheads="1"/>
          </p:cNvSpPr>
          <p:nvPr>
            <p:ph type="body" idx="1"/>
          </p:nvPr>
        </p:nvSpPr>
        <p:spPr>
          <a:xfrm>
            <a:off x="0" y="228600"/>
            <a:ext cx="9144000" cy="6477000"/>
          </a:xfrm>
        </p:spPr>
        <p:txBody>
          <a:bodyPr/>
          <a:lstStyle/>
          <a:p>
            <a:r>
              <a:rPr lang="en-US" dirty="0"/>
              <a:t>Christianity and its moral and ethical absolutes was the roadblock to the expansion of Marxism.</a:t>
            </a:r>
          </a:p>
          <a:p>
            <a:r>
              <a:rPr lang="en-US" dirty="0"/>
              <a:t>This roadblock was noticed by two Marxist theorists in 1919: Italian, Antonio </a:t>
            </a:r>
            <a:r>
              <a:rPr lang="en-US" dirty="0" err="1"/>
              <a:t>Gramsci</a:t>
            </a:r>
            <a:r>
              <a:rPr lang="en-US" dirty="0"/>
              <a:t> and Hungarian, Georg </a:t>
            </a:r>
            <a:r>
              <a:rPr lang="en-US" dirty="0" err="1"/>
              <a:t>Lukacs</a:t>
            </a:r>
            <a:r>
              <a:rPr lang="en-US" dirty="0"/>
              <a:t>.</a:t>
            </a:r>
          </a:p>
          <a:p>
            <a:r>
              <a:rPr lang="en-US" dirty="0">
                <a:solidFill>
                  <a:srgbClr val="FFFF00"/>
                </a:solidFill>
                <a:effectLst>
                  <a:outerShdw blurRad="38100" dist="38100" dir="2700000" algn="tl">
                    <a:srgbClr val="FFFFFF"/>
                  </a:outerShdw>
                </a:effectLst>
              </a:rPr>
              <a:t>These two men decided that the spread of Communism could only be accomplished if Western Christian culture was destroyed.</a:t>
            </a:r>
          </a:p>
          <a:p>
            <a:r>
              <a:rPr lang="en-US" dirty="0"/>
              <a:t>So </a:t>
            </a:r>
            <a:r>
              <a:rPr lang="en-US" dirty="0" err="1"/>
              <a:t>Lukacs</a:t>
            </a:r>
            <a:r>
              <a:rPr lang="en-US" dirty="0"/>
              <a:t> introduced sex education into the public schools of Hungary,1919, believing that if children knew more about sex their lust for it would overpower their Christian morals!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80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80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80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type="body" idx="1"/>
          </p:nvPr>
        </p:nvSpPr>
        <p:spPr>
          <a:xfrm>
            <a:off x="0" y="152400"/>
            <a:ext cx="9144000" cy="6705600"/>
          </a:xfrm>
        </p:spPr>
        <p:txBody>
          <a:bodyPr/>
          <a:lstStyle/>
          <a:p>
            <a:r>
              <a:rPr lang="en-US" dirty="0"/>
              <a:t>So </a:t>
            </a:r>
            <a:r>
              <a:rPr lang="en-US" dirty="0" err="1"/>
              <a:t>Gramsci</a:t>
            </a:r>
            <a:r>
              <a:rPr lang="en-US" dirty="0"/>
              <a:t> and </a:t>
            </a:r>
            <a:r>
              <a:rPr lang="en-US" dirty="0" err="1"/>
              <a:t>Lukacs</a:t>
            </a:r>
            <a:r>
              <a:rPr lang="en-US" dirty="0"/>
              <a:t> laid the groundwork to change communism from </a:t>
            </a:r>
            <a:r>
              <a:rPr lang="en-US" b="1" u="sng" dirty="0">
                <a:solidFill>
                  <a:srgbClr val="FFFF00"/>
                </a:solidFill>
              </a:rPr>
              <a:t>economic</a:t>
            </a:r>
            <a:r>
              <a:rPr lang="en-US" dirty="0"/>
              <a:t> terms (ownership of private property is evil) into </a:t>
            </a:r>
            <a:r>
              <a:rPr lang="en-US" b="1" u="sng" dirty="0">
                <a:solidFill>
                  <a:srgbClr val="FFFF00"/>
                </a:solidFill>
              </a:rPr>
              <a:t>cultural</a:t>
            </a:r>
            <a:r>
              <a:rPr lang="en-US" dirty="0"/>
              <a:t> terms. (tolerance, sex </a:t>
            </a:r>
            <a:r>
              <a:rPr lang="en-US" dirty="0" err="1"/>
              <a:t>ed</a:t>
            </a:r>
            <a:r>
              <a:rPr lang="en-US" dirty="0"/>
              <a:t>, </a:t>
            </a:r>
            <a:r>
              <a:rPr lang="en-US" dirty="0" smtClean="0"/>
              <a:t>individual freedom, </a:t>
            </a:r>
            <a:r>
              <a:rPr lang="en-US" dirty="0"/>
              <a:t>etc.)</a:t>
            </a:r>
          </a:p>
          <a:p>
            <a:r>
              <a:rPr lang="en-US" dirty="0"/>
              <a:t>Then in 1923 at Frankfurt University in Germany the Institute for Social Research was established=The Frankfurt School.</a:t>
            </a:r>
          </a:p>
          <a:p>
            <a:r>
              <a:rPr lang="en-US" dirty="0"/>
              <a:t>The Frankfurt School moved to New York City in 1933 when Hitler came to power.</a:t>
            </a:r>
          </a:p>
          <a:p>
            <a:r>
              <a:rPr lang="en-US" dirty="0"/>
              <a:t>Theorists like Wilhelm Reich, Eric Fromm, Max </a:t>
            </a:r>
            <a:r>
              <a:rPr lang="en-US" dirty="0" err="1"/>
              <a:t>Horkheimer</a:t>
            </a:r>
            <a:r>
              <a:rPr lang="en-US" dirty="0"/>
              <a:t>, Herbert Marcuse, etc.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90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90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90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3"/>
          <p:cNvSpPr>
            <a:spLocks noGrp="1" noChangeArrowheads="1"/>
          </p:cNvSpPr>
          <p:nvPr>
            <p:ph type="body" idx="1"/>
          </p:nvPr>
        </p:nvSpPr>
        <p:spPr>
          <a:xfrm>
            <a:off x="0" y="152400"/>
            <a:ext cx="9144000" cy="6629400"/>
          </a:xfrm>
        </p:spPr>
        <p:txBody>
          <a:bodyPr/>
          <a:lstStyle/>
          <a:p>
            <a:pPr>
              <a:lnSpc>
                <a:spcPct val="90000"/>
              </a:lnSpc>
            </a:pPr>
            <a:r>
              <a:rPr lang="en-US" dirty="0"/>
              <a:t>The Frankfurt School invented “Critical Theory” which had the goal of demonizing all traditional institutions such as family, fatherhood, patriotism, Bible-believing churches, etc.</a:t>
            </a:r>
          </a:p>
          <a:p>
            <a:pPr>
              <a:lnSpc>
                <a:spcPct val="90000"/>
              </a:lnSpc>
            </a:pPr>
            <a:r>
              <a:rPr lang="en-US" dirty="0"/>
              <a:t>The Frankfurt School published “Studies in Prejudice” which taught that anyone who believes in traditional Western Christian culture is prejudiced, a “racist” or “sexist” or “fascist” or is mentally unstable.</a:t>
            </a:r>
          </a:p>
          <a:p>
            <a:pPr>
              <a:lnSpc>
                <a:spcPct val="90000"/>
              </a:lnSpc>
            </a:pPr>
            <a:r>
              <a:rPr lang="en-US" dirty="0"/>
              <a:t>Mixing Freud with Marx, they perfected the technique of psychological conditioning—thus, for example, TV shows </a:t>
            </a:r>
            <a:r>
              <a:rPr lang="en-US" dirty="0" smtClean="0"/>
              <a:t>fornication, etc. as normal</a:t>
            </a:r>
            <a:r>
              <a:rPr lang="en-US" dirty="0"/>
              <a:t>.</a:t>
            </a:r>
          </a:p>
          <a:p>
            <a:pPr>
              <a:lnSpc>
                <a:spcPct val="90000"/>
              </a:lnSpc>
            </a:pPr>
            <a:r>
              <a:rPr lang="en-US" dirty="0" smtClean="0"/>
              <a:t>TV shows Christians as </a:t>
            </a:r>
            <a:r>
              <a:rPr lang="en-US" dirty="0"/>
              <a:t>crazy, </a:t>
            </a:r>
            <a:r>
              <a:rPr lang="en-US" dirty="0" smtClean="0"/>
              <a:t>intolerant, bigoted, hypocritical fools.</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Grp="1" noChangeArrowheads="1"/>
          </p:cNvSpPr>
          <p:nvPr>
            <p:ph type="body" idx="1"/>
          </p:nvPr>
        </p:nvSpPr>
        <p:spPr>
          <a:xfrm>
            <a:off x="0" y="838200"/>
            <a:ext cx="9144000" cy="6019800"/>
          </a:xfrm>
        </p:spPr>
        <p:txBody>
          <a:bodyPr/>
          <a:lstStyle/>
          <a:p>
            <a:pPr algn="ctr">
              <a:buFont typeface="Wingdings" pitchFamily="2" charset="2"/>
              <a:buNone/>
            </a:pPr>
            <a:r>
              <a:rPr lang="en-US" dirty="0"/>
              <a:t>For example see: </a:t>
            </a:r>
            <a:r>
              <a:rPr lang="en-US" i="1" dirty="0"/>
              <a:t>The Humanist</a:t>
            </a:r>
            <a:r>
              <a:rPr lang="en-US" dirty="0"/>
              <a:t> magazine, Nov/Dec 1987</a:t>
            </a:r>
          </a:p>
          <a:p>
            <a:r>
              <a:rPr lang="en-US" dirty="0"/>
              <a:t>Featured cover article: “Christianity and Mental Health: A Psychotherapist looks at how Christianity may harm mental health,” by Dr. Wendell Watters.</a:t>
            </a:r>
          </a:p>
          <a:p>
            <a:r>
              <a:rPr lang="en-US" dirty="0"/>
              <a:t>The picture on the cover is of a church with a </a:t>
            </a:r>
            <a:r>
              <a:rPr lang="en-US" dirty="0" smtClean="0"/>
              <a:t>person (minister?) </a:t>
            </a:r>
            <a:r>
              <a:rPr lang="en-US" dirty="0"/>
              <a:t>on the psychiatrist’s couch and an all-wise-looking psychiatrist doing the </a:t>
            </a:r>
            <a:r>
              <a:rPr lang="en-US" dirty="0" err="1"/>
              <a:t>counselling</a:t>
            </a:r>
            <a:r>
              <a:rPr lang="en-US" dirty="0"/>
              <a:t>. </a:t>
            </a:r>
            <a:endParaRPr lang="en-US" dirty="0" smtClean="0"/>
          </a:p>
          <a:p>
            <a:r>
              <a:rPr lang="en-US" dirty="0" smtClean="0"/>
              <a:t>If you are a Christian you must be insane!</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31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31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31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0"/>
            <a:ext cx="9144000" cy="6858000"/>
          </a:xfrm>
        </p:spPr>
        <p:txBody>
          <a:bodyPr/>
          <a:lstStyle/>
          <a:p>
            <a:r>
              <a:rPr lang="en-US" dirty="0"/>
              <a:t>Herbert Marcuse, working with Hollywood friends, became a leading “evangelist” of Cultural Marxism (Political Correctness) especially on the university campuses of USA.</a:t>
            </a:r>
          </a:p>
          <a:p>
            <a:r>
              <a:rPr lang="en-US" dirty="0"/>
              <a:t>“In his book </a:t>
            </a:r>
            <a:r>
              <a:rPr lang="en-US" i="1" dirty="0"/>
              <a:t>Eros and Civilization,</a:t>
            </a:r>
            <a:r>
              <a:rPr lang="en-US" dirty="0"/>
              <a:t> he argued that by freeing sex from any restraints, we could elevate the pleasure principle over the reality principle and create a society with no work, only play (Marcuse coined the phrase, “Make love, not war”). Marcuse also argued for what he called “liberating tolerance,” which he defined as tolerance for all ideas coming from the Left and intolerance for any ideas coming from the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113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type="body" idx="1"/>
          </p:nvPr>
        </p:nvSpPr>
        <p:spPr>
          <a:xfrm>
            <a:off x="0" y="152400"/>
            <a:ext cx="9144000" cy="6705600"/>
          </a:xfrm>
        </p:spPr>
        <p:txBody>
          <a:bodyPr/>
          <a:lstStyle/>
          <a:p>
            <a:r>
              <a:rPr lang="en-US" smtClean="0"/>
              <a:t>right</a:t>
            </a:r>
            <a:r>
              <a:rPr lang="en-US" dirty="0"/>
              <a:t>. In the late 1960’s Marcuse became the chief “guru” of the New Left, and he injected the cultural Marxism of the Frankfurt School into the baby boom generation, to the point where it is now America’s state ideology.</a:t>
            </a:r>
          </a:p>
          <a:p>
            <a:r>
              <a:rPr lang="en-US" dirty="0"/>
              <a:t>The next conservatism should unmask </a:t>
            </a:r>
            <a:r>
              <a:rPr lang="en-US" dirty="0" err="1" smtClean="0"/>
              <a:t>Multicul</a:t>
            </a:r>
            <a:r>
              <a:rPr lang="en-US" dirty="0" smtClean="0"/>
              <a:t>- </a:t>
            </a:r>
            <a:r>
              <a:rPr lang="en-US" dirty="0" err="1"/>
              <a:t>turalism</a:t>
            </a:r>
            <a:r>
              <a:rPr lang="en-US" dirty="0"/>
              <a:t> and Political Correctness and tell the American people what they really are: cultural Marxism. Its goal remains that </a:t>
            </a:r>
            <a:r>
              <a:rPr lang="en-US" dirty="0" err="1"/>
              <a:t>Lukacs</a:t>
            </a:r>
            <a:r>
              <a:rPr lang="en-US" dirty="0"/>
              <a:t> and </a:t>
            </a:r>
            <a:r>
              <a:rPr lang="en-US" dirty="0" err="1"/>
              <a:t>Gramsci</a:t>
            </a:r>
            <a:r>
              <a:rPr lang="en-US" dirty="0"/>
              <a:t> set in 1919: destroying Western culture and the Christian religion. [see: Wm. Lind, “Cultural Marxism” </a:t>
            </a:r>
            <a:r>
              <a:rPr lang="en-US" i="1" dirty="0"/>
              <a:t>The Schwarz Report, </a:t>
            </a:r>
            <a:r>
              <a:rPr lang="en-US" dirty="0"/>
              <a:t>vol. 46, No. 4, p 4. www.schwarzreport.org]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6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t>PSALM 19:7-9</a:t>
            </a:r>
          </a:p>
        </p:txBody>
      </p:sp>
      <p:sp>
        <p:nvSpPr>
          <p:cNvPr id="64515" name="Rectangle 3"/>
          <p:cNvSpPr>
            <a:spLocks noGrp="1" noChangeArrowheads="1"/>
          </p:cNvSpPr>
          <p:nvPr>
            <p:ph type="body" idx="1"/>
          </p:nvPr>
        </p:nvSpPr>
        <p:spPr/>
        <p:txBody>
          <a:bodyPr/>
          <a:lstStyle/>
          <a:p>
            <a:pPr>
              <a:lnSpc>
                <a:spcPct val="90000"/>
              </a:lnSpc>
            </a:pPr>
            <a:r>
              <a:rPr lang="en-US"/>
              <a:t>The law of the Lord is perfect, converting the soul; the testimony of the Lord is sure, making wise the simple.</a:t>
            </a:r>
          </a:p>
          <a:p>
            <a:pPr>
              <a:lnSpc>
                <a:spcPct val="90000"/>
              </a:lnSpc>
            </a:pPr>
            <a:r>
              <a:rPr lang="en-US"/>
              <a:t>The statutes of the Lord are right, rejoicing the heart; the commandment of the Lord is pure enlightening the eyes.</a:t>
            </a:r>
          </a:p>
          <a:p>
            <a:pPr>
              <a:lnSpc>
                <a:spcPct val="90000"/>
              </a:lnSpc>
            </a:pPr>
            <a:r>
              <a:rPr lang="en-US"/>
              <a:t>The fear of the Lord is clean, enduring forever; the judgments of the Lord are true and righteous altogether.</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057400"/>
            <a:ext cx="8229600" cy="3429000"/>
          </a:xfrm>
        </p:spPr>
        <p:txBody>
          <a:bodyPr/>
          <a:lstStyle/>
          <a:p>
            <a:r>
              <a:rPr lang="en-US" b="1" dirty="0" smtClean="0">
                <a:effectLst>
                  <a:outerShdw blurRad="38100" dist="38100" dir="2700000" algn="tl">
                    <a:srgbClr val="000000">
                      <a:alpha val="43137"/>
                    </a:srgbClr>
                  </a:outerShdw>
                </a:effectLst>
              </a:rPr>
              <a:t>A BIT OF HISTORY</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(As I see it.)</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(With some notable exceptions)</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2057400"/>
          </a:xfrm>
        </p:spPr>
        <p:txBody>
          <a:bodyPr>
            <a:normAutofit fontScale="90000"/>
          </a:bodyPr>
          <a:lstStyle/>
          <a:p>
            <a:r>
              <a:rPr lang="en-US" dirty="0" smtClean="0"/>
              <a:t>Christianity Today, November 13, 2006</a:t>
            </a:r>
            <a:br>
              <a:rPr lang="en-US" dirty="0" smtClean="0"/>
            </a:br>
            <a:r>
              <a:rPr lang="en-US" dirty="0" smtClean="0"/>
              <a:t>“A Guide to the Christian Practice of Contemplation.” </a:t>
            </a:r>
            <a:endParaRPr lang="en-US" dirty="0"/>
          </a:p>
        </p:txBody>
      </p:sp>
      <p:sp>
        <p:nvSpPr>
          <p:cNvPr id="3" name="Content Placeholder 2"/>
          <p:cNvSpPr>
            <a:spLocks noGrp="1"/>
          </p:cNvSpPr>
          <p:nvPr>
            <p:ph idx="1"/>
          </p:nvPr>
        </p:nvSpPr>
        <p:spPr>
          <a:xfrm>
            <a:off x="457200" y="2743200"/>
            <a:ext cx="8229600" cy="3200400"/>
          </a:xfrm>
        </p:spPr>
        <p:txBody>
          <a:bodyPr/>
          <a:lstStyle/>
          <a:p>
            <a:r>
              <a:rPr lang="en-US" dirty="0" smtClean="0"/>
              <a:t>“The bright evangelical mind, always so active and in pursuit, must leap great hurdles of spiritual and intellectual activity to shut itself down and be still. Theologian Martin Laird offers a roadmap to this practice of silence and God-awareness with warmth and reason.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Like many trained in Christian contemplative practice, Laird is a Roman Catholic of the order of Saint Augustine, those charged by Pope John Paul II, to be teachers of the interior life. Laird, an associate professor in theology and religious studies at Villanova University obeys the charge with grace and clear instruction. In his compact primer he charts the path leading to silent surrender and watchfulness before God. As such, the book’s great contribution might be its reminder that in our noisy, chaotic thinking world, God is not somebody we need to flag down or acquire. God is the ground of our being. Laird’s book defines how to sink back into God’s ground physically with breathing, mentally with prayer words, and spiritually with interior surrender.        				     </a:t>
            </a:r>
            <a:r>
              <a:rPr lang="en-US" i="1" dirty="0" smtClean="0"/>
              <a:t>Christianity Today</a:t>
            </a:r>
            <a:endParaRPr lang="en-US" i="1"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Through anecdote, Scripture and classic wisdom, Laird illuminates a Christian path into the silent land. An able guide, he makes the trip more than worth the journey. </a:t>
            </a:r>
          </a:p>
          <a:p>
            <a:r>
              <a:rPr lang="en-US" i="1" dirty="0" smtClean="0"/>
              <a:t>Christianity Today </a:t>
            </a:r>
            <a:r>
              <a:rPr lang="en-US" dirty="0" smtClean="0"/>
              <a:t>reviews Martin Laird’s book: </a:t>
            </a:r>
            <a:r>
              <a:rPr lang="en-US" i="1" dirty="0" smtClean="0"/>
              <a:t>Into the Silent Land</a:t>
            </a:r>
            <a:r>
              <a:rPr lang="en-US" dirty="0" smtClean="0"/>
              <a:t>.</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Christianity Today </a:t>
            </a:r>
            <a:r>
              <a:rPr lang="en-US" dirty="0" smtClean="0"/>
              <a:t>is Pro-Catholic.</a:t>
            </a:r>
            <a:endParaRPr lang="en-US" dirty="0"/>
          </a:p>
        </p:txBody>
      </p:sp>
      <p:sp>
        <p:nvSpPr>
          <p:cNvPr id="3" name="Content Placeholder 2"/>
          <p:cNvSpPr>
            <a:spLocks noGrp="1"/>
          </p:cNvSpPr>
          <p:nvPr>
            <p:ph idx="1"/>
          </p:nvPr>
        </p:nvSpPr>
        <p:spPr>
          <a:xfrm>
            <a:off x="457200" y="1600200"/>
            <a:ext cx="8229600" cy="5105400"/>
          </a:xfrm>
        </p:spPr>
        <p:txBody>
          <a:bodyPr>
            <a:normAutofit lnSpcReduction="10000"/>
          </a:bodyPr>
          <a:lstStyle/>
          <a:p>
            <a:r>
              <a:rPr lang="en-US" dirty="0" smtClean="0"/>
              <a:t>The Emerging Church is rapidly moving toward the “Mother Catholic Church.”</a:t>
            </a:r>
          </a:p>
          <a:p>
            <a:r>
              <a:rPr lang="en-US" dirty="0" smtClean="0"/>
              <a:t>Communion is now called the Eucharist.</a:t>
            </a:r>
          </a:p>
          <a:p>
            <a:r>
              <a:rPr lang="en-US" dirty="0" smtClean="0"/>
              <a:t>Incense is burned to enhance worship.</a:t>
            </a:r>
          </a:p>
          <a:p>
            <a:r>
              <a:rPr lang="en-US" dirty="0" smtClean="0"/>
              <a:t>Stained glass is projected for mood.</a:t>
            </a:r>
          </a:p>
          <a:p>
            <a:r>
              <a:rPr lang="en-US" dirty="0" smtClean="0"/>
              <a:t>Lights are dimmed.</a:t>
            </a:r>
          </a:p>
          <a:p>
            <a:r>
              <a:rPr lang="en-US" dirty="0" smtClean="0"/>
              <a:t>Candles are lit.</a:t>
            </a:r>
          </a:p>
          <a:p>
            <a:r>
              <a:rPr lang="en-US" dirty="0" smtClean="0"/>
              <a:t>The Bible is de-emphasized.</a:t>
            </a:r>
          </a:p>
          <a:p>
            <a:r>
              <a:rPr lang="en-US" dirty="0" smtClean="0"/>
              <a:t>Techniques of Pagan mysticism are promoted.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EXAMPLE:</a:t>
            </a:r>
            <a:endParaRPr lang="en-US" dirty="0"/>
          </a:p>
        </p:txBody>
      </p:sp>
      <p:sp>
        <p:nvSpPr>
          <p:cNvPr id="3" name="Content Placeholder 2"/>
          <p:cNvSpPr>
            <a:spLocks noGrp="1"/>
          </p:cNvSpPr>
          <p:nvPr>
            <p:ph idx="1"/>
          </p:nvPr>
        </p:nvSpPr>
        <p:spPr/>
        <p:txBody>
          <a:bodyPr/>
          <a:lstStyle/>
          <a:p>
            <a:r>
              <a:rPr lang="en-US" dirty="0" smtClean="0"/>
              <a:t>A friend of ours was associate pastor at a large Baptist church. </a:t>
            </a:r>
          </a:p>
          <a:p>
            <a:r>
              <a:rPr lang="en-US" dirty="0" smtClean="0"/>
              <a:t>This friend taught a weekly Bible study, but was asked by the senior pastor to cancel the Bible study— “Bible study is confusing and upsetting to people.”</a:t>
            </a:r>
          </a:p>
          <a:p>
            <a:r>
              <a:rPr lang="en-US" dirty="0" smtClean="0"/>
              <a:t>Our friend resigned his position.</a:t>
            </a:r>
          </a:p>
          <a:p>
            <a:r>
              <a:rPr lang="en-US" dirty="0" smtClean="0"/>
              <a:t>The Emerging Church ideas had penetrated!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1143000"/>
          </a:xfrm>
        </p:spPr>
        <p:txBody>
          <a:bodyPr/>
          <a:lstStyle/>
          <a:p>
            <a:r>
              <a:rPr lang="en-US" dirty="0" smtClean="0"/>
              <a:t>HEBREWS 13:8-9</a:t>
            </a:r>
            <a:endParaRPr lang="en-US" dirty="0"/>
          </a:p>
        </p:txBody>
      </p:sp>
      <p:sp>
        <p:nvSpPr>
          <p:cNvPr id="3" name="Content Placeholder 2"/>
          <p:cNvSpPr>
            <a:spLocks noGrp="1"/>
          </p:cNvSpPr>
          <p:nvPr>
            <p:ph idx="1"/>
          </p:nvPr>
        </p:nvSpPr>
        <p:spPr>
          <a:xfrm>
            <a:off x="457200" y="3200400"/>
            <a:ext cx="8229600" cy="1600200"/>
          </a:xfrm>
        </p:spPr>
        <p:txBody>
          <a:bodyPr/>
          <a:lstStyle/>
          <a:p>
            <a:pPr algn="ctr">
              <a:buNone/>
            </a:pPr>
            <a:r>
              <a:rPr lang="en-US" baseline="30000" dirty="0" smtClean="0"/>
              <a:t>8</a:t>
            </a:r>
            <a:r>
              <a:rPr lang="en-US" dirty="0" smtClean="0"/>
              <a:t> Jesus Christ the same yesterday, and to day, and for ever. </a:t>
            </a:r>
            <a:r>
              <a:rPr lang="en-US" baseline="30000" dirty="0" smtClean="0"/>
              <a:t>9</a:t>
            </a:r>
            <a:r>
              <a:rPr lang="en-US" dirty="0" smtClean="0"/>
              <a:t> Be not carried about with divers and strange doctrines.</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GALATIANS 6:7-8</a:t>
            </a:r>
            <a:endParaRPr lang="en-US" dirty="0"/>
          </a:p>
        </p:txBody>
      </p:sp>
      <p:sp>
        <p:nvSpPr>
          <p:cNvPr id="3" name="Content Placeholder 2"/>
          <p:cNvSpPr>
            <a:spLocks noGrp="1"/>
          </p:cNvSpPr>
          <p:nvPr>
            <p:ph idx="1"/>
          </p:nvPr>
        </p:nvSpPr>
        <p:spPr/>
        <p:txBody>
          <a:bodyPr/>
          <a:lstStyle/>
          <a:p>
            <a:pPr algn="ctr">
              <a:buNone/>
            </a:pPr>
            <a:r>
              <a:rPr lang="en-US" baseline="30000" dirty="0" smtClean="0"/>
              <a:t>7</a:t>
            </a:r>
            <a:r>
              <a:rPr lang="en-US" dirty="0" smtClean="0"/>
              <a:t> Be not deceived; God is not mocked: for whatsoever a man </a:t>
            </a:r>
            <a:r>
              <a:rPr lang="en-US" dirty="0" err="1" smtClean="0"/>
              <a:t>soweth</a:t>
            </a:r>
            <a:r>
              <a:rPr lang="en-US" dirty="0" smtClean="0"/>
              <a:t>, that shall he also reap. </a:t>
            </a:r>
            <a:r>
              <a:rPr lang="en-US" baseline="30000" dirty="0" smtClean="0"/>
              <a:t>8</a:t>
            </a:r>
            <a:r>
              <a:rPr lang="en-US" dirty="0" smtClean="0"/>
              <a:t> For he that </a:t>
            </a:r>
            <a:r>
              <a:rPr lang="en-US" dirty="0" err="1" smtClean="0"/>
              <a:t>soweth</a:t>
            </a:r>
            <a:r>
              <a:rPr lang="en-US" dirty="0" smtClean="0"/>
              <a:t> to his flesh shall of the flesh reap corruption; but he that </a:t>
            </a:r>
            <a:r>
              <a:rPr lang="en-US" dirty="0" err="1" smtClean="0"/>
              <a:t>soweth</a:t>
            </a:r>
            <a:r>
              <a:rPr lang="en-US" dirty="0" smtClean="0"/>
              <a:t> to the Spirit shall of the Spirit reap life everlasting.</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0"/>
            <a:ext cx="8229600" cy="1143000"/>
          </a:xfrm>
        </p:spPr>
        <p:txBody>
          <a:bodyPr/>
          <a:lstStyle/>
          <a:p>
            <a:r>
              <a:rPr lang="en-US" dirty="0" smtClean="0"/>
              <a:t>ACTS 4:12</a:t>
            </a:r>
            <a:endParaRPr lang="en-US" dirty="0"/>
          </a:p>
        </p:txBody>
      </p:sp>
      <p:sp>
        <p:nvSpPr>
          <p:cNvPr id="3" name="Content Placeholder 2"/>
          <p:cNvSpPr>
            <a:spLocks noGrp="1"/>
          </p:cNvSpPr>
          <p:nvPr>
            <p:ph idx="1"/>
          </p:nvPr>
        </p:nvSpPr>
        <p:spPr>
          <a:xfrm>
            <a:off x="457200" y="2971800"/>
            <a:ext cx="8229600" cy="2286000"/>
          </a:xfrm>
        </p:spPr>
        <p:txBody>
          <a:bodyPr/>
          <a:lstStyle/>
          <a:p>
            <a:pPr algn="ctr">
              <a:buNone/>
            </a:pPr>
            <a:r>
              <a:rPr lang="en-US" dirty="0" smtClean="0"/>
              <a:t>Speaking of the Lord Jesus, the Bible says: </a:t>
            </a:r>
            <a:r>
              <a:rPr lang="en-US" baseline="30000" dirty="0" smtClean="0"/>
              <a:t>12</a:t>
            </a:r>
            <a:r>
              <a:rPr lang="en-US" dirty="0" smtClean="0"/>
              <a:t> Neither is there salvation in any other: for there is none other name under heaven given among men, whereby we must be saved.</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1143000"/>
          </a:xfrm>
        </p:spPr>
        <p:txBody>
          <a:bodyPr/>
          <a:lstStyle/>
          <a:p>
            <a:r>
              <a:rPr lang="en-US" dirty="0" smtClean="0"/>
              <a:t>JOHN 14:6</a:t>
            </a:r>
            <a:endParaRPr lang="en-US" dirty="0"/>
          </a:p>
        </p:txBody>
      </p:sp>
      <p:sp>
        <p:nvSpPr>
          <p:cNvPr id="3" name="Content Placeholder 2"/>
          <p:cNvSpPr>
            <a:spLocks noGrp="1"/>
          </p:cNvSpPr>
          <p:nvPr>
            <p:ph idx="1"/>
          </p:nvPr>
        </p:nvSpPr>
        <p:spPr>
          <a:xfrm>
            <a:off x="457200" y="3200400"/>
            <a:ext cx="8229600" cy="1981200"/>
          </a:xfrm>
        </p:spPr>
        <p:txBody>
          <a:bodyPr/>
          <a:lstStyle/>
          <a:p>
            <a:pPr algn="ctr">
              <a:buNone/>
            </a:pPr>
            <a:r>
              <a:rPr lang="en-US" baseline="30000" dirty="0" smtClean="0"/>
              <a:t>6</a:t>
            </a:r>
            <a:r>
              <a:rPr lang="en-US" dirty="0" smtClean="0"/>
              <a:t> Jesus saith unto him, I am the way, the truth, and the life: no man cometh unto the Father, but by me.</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noFill/>
          <a:ln/>
        </p:spPr>
        <p:txBody>
          <a:bodyPr lIns="92075" tIns="46038" rIns="92075" bIns="46038"/>
          <a:lstStyle/>
          <a:p>
            <a:r>
              <a:rPr lang="en-US" b="1" i="1" u="sng">
                <a:solidFill>
                  <a:srgbClr val="FFFF00"/>
                </a:solidFill>
              </a:rPr>
              <a:t>FAMILIES OF AMERICA:</a:t>
            </a:r>
          </a:p>
        </p:txBody>
      </p:sp>
      <p:sp>
        <p:nvSpPr>
          <p:cNvPr id="50179" name="Rectangle 3"/>
          <p:cNvSpPr>
            <a:spLocks noGrp="1" noChangeArrowheads="1"/>
          </p:cNvSpPr>
          <p:nvPr>
            <p:ph type="body" idx="1"/>
          </p:nvPr>
        </p:nvSpPr>
        <p:spPr>
          <a:noFill/>
          <a:ln/>
        </p:spPr>
        <p:txBody>
          <a:bodyPr lIns="92075" tIns="46038" rIns="92075" bIns="46038"/>
          <a:lstStyle/>
          <a:p>
            <a:pPr algn="ctr"/>
            <a:r>
              <a:rPr lang="en-US" sz="3600" b="1"/>
              <a:t>WE MUST </a:t>
            </a:r>
            <a:r>
              <a:rPr lang="en-US" sz="3600" b="1">
                <a:solidFill>
                  <a:srgbClr val="FFFF00"/>
                </a:solidFill>
                <a:effectLst>
                  <a:outerShdw blurRad="38100" dist="38100" dir="2700000" algn="tl">
                    <a:srgbClr val="FFFFFF"/>
                  </a:outerShdw>
                </a:effectLst>
              </a:rPr>
              <a:t>REPENT</a:t>
            </a:r>
            <a:r>
              <a:rPr lang="en-US" sz="3600" b="1"/>
              <a:t> OF OUR SINFUL AND REBELLIOUS WAYS </a:t>
            </a:r>
            <a:r>
              <a:rPr lang="en-US" sz="3600" b="1">
                <a:solidFill>
                  <a:srgbClr val="FF66FF"/>
                </a:solidFill>
                <a:effectLst>
                  <a:outerShdw blurRad="38100" dist="38100" dir="2700000" algn="tl">
                    <a:srgbClr val="FFFFFF"/>
                  </a:outerShdw>
                </a:effectLst>
              </a:rPr>
              <a:t>(ABORTION AND HOMOSEXUALITY TO NAME TWO) </a:t>
            </a:r>
            <a:r>
              <a:rPr lang="en-US" sz="3600" b="1"/>
              <a:t>or our country will be destroyed by the Holy and Righteous Lord Jesus Christ who gave up His life to cleanse us of all sin.</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810000"/>
          </a:xfrm>
        </p:spPr>
        <p:txBody>
          <a:bodyPr/>
          <a:lstStyle/>
          <a:p>
            <a:r>
              <a:rPr lang="en-US" b="1" dirty="0" smtClean="0">
                <a:effectLst>
                  <a:outerShdw blurRad="38100" dist="38100" dir="2700000" algn="tl">
                    <a:srgbClr val="000000">
                      <a:alpha val="43137"/>
                    </a:srgbClr>
                  </a:outerShdw>
                </a:effectLst>
              </a:rPr>
              <a:t>1. Christian Orthodoxy</a:t>
            </a:r>
          </a:p>
          <a:p>
            <a:r>
              <a:rPr lang="en-US" b="1" dirty="0" smtClean="0">
                <a:effectLst>
                  <a:outerShdw blurRad="38100" dist="38100" dir="2700000" algn="tl">
                    <a:srgbClr val="000000">
                      <a:alpha val="43137"/>
                    </a:srgbClr>
                  </a:outerShdw>
                </a:effectLst>
              </a:rPr>
              <a:t>2. </a:t>
            </a:r>
            <a:r>
              <a:rPr lang="en-US" b="1" dirty="0" err="1" smtClean="0">
                <a:effectLst>
                  <a:outerShdw blurRad="38100" dist="38100" dir="2700000" algn="tl">
                    <a:srgbClr val="000000">
                      <a:alpha val="43137"/>
                    </a:srgbClr>
                  </a:outerShdw>
                </a:effectLst>
              </a:rPr>
              <a:t>Pentacostal</a:t>
            </a:r>
            <a:r>
              <a:rPr lang="en-US" b="1" dirty="0" smtClean="0">
                <a:effectLst>
                  <a:outerShdw blurRad="38100" dist="38100" dir="2700000" algn="tl">
                    <a:srgbClr val="000000">
                      <a:alpha val="43137"/>
                    </a:srgbClr>
                  </a:outerShdw>
                </a:effectLst>
              </a:rPr>
              <a:t> Movement</a:t>
            </a:r>
          </a:p>
          <a:p>
            <a:r>
              <a:rPr lang="en-US" b="1" dirty="0" smtClean="0">
                <a:effectLst>
                  <a:outerShdw blurRad="38100" dist="38100" dir="2700000" algn="tl">
                    <a:srgbClr val="000000">
                      <a:alpha val="43137"/>
                    </a:srgbClr>
                  </a:outerShdw>
                </a:effectLst>
              </a:rPr>
              <a:t>3. Charismatic Movement</a:t>
            </a:r>
          </a:p>
          <a:p>
            <a:r>
              <a:rPr lang="en-US" b="1" dirty="0" smtClean="0">
                <a:effectLst>
                  <a:outerShdw blurRad="38100" dist="38100" dir="2700000" algn="tl">
                    <a:srgbClr val="000000">
                      <a:alpha val="43137"/>
                    </a:srgbClr>
                  </a:outerShdw>
                </a:effectLst>
              </a:rPr>
              <a:t>4. Fellowship Church Movement</a:t>
            </a:r>
          </a:p>
          <a:p>
            <a:r>
              <a:rPr lang="en-US" b="1" dirty="0" smtClean="0">
                <a:effectLst>
                  <a:outerShdw blurRad="38100" dist="38100" dir="2700000" algn="tl">
                    <a:srgbClr val="000000">
                      <a:alpha val="43137"/>
                    </a:srgbClr>
                  </a:outerShdw>
                </a:effectLst>
              </a:rPr>
              <a:t>5. Seeker-Friendly Movement</a:t>
            </a:r>
          </a:p>
          <a:p>
            <a:r>
              <a:rPr lang="en-US" b="1" dirty="0" smtClean="0">
                <a:effectLst>
                  <a:outerShdw blurRad="38100" dist="38100" dir="2700000" algn="tl">
                    <a:srgbClr val="000000">
                      <a:alpha val="43137"/>
                    </a:srgbClr>
                  </a:outerShdw>
                </a:effectLst>
              </a:rPr>
              <a:t>6. Emerging Church Movement</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t>ROMANS 5:8</a:t>
            </a:r>
          </a:p>
        </p:txBody>
      </p:sp>
      <p:sp>
        <p:nvSpPr>
          <p:cNvPr id="57347" name="Rectangle 3"/>
          <p:cNvSpPr>
            <a:spLocks noGrp="1" noChangeArrowheads="1"/>
          </p:cNvSpPr>
          <p:nvPr>
            <p:ph type="body" idx="1"/>
          </p:nvPr>
        </p:nvSpPr>
        <p:spPr/>
        <p:txBody>
          <a:bodyPr/>
          <a:lstStyle/>
          <a:p>
            <a:pPr algn="ctr"/>
            <a:r>
              <a:rPr lang="en-US" sz="4800"/>
              <a:t>“But God commendeth His love toward us, in that while we were yet sinners, Christ died for us.”</a:t>
            </a: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ROMANS 10:9</a:t>
            </a:r>
          </a:p>
        </p:txBody>
      </p:sp>
      <p:sp>
        <p:nvSpPr>
          <p:cNvPr id="58371" name="Rectangle 3"/>
          <p:cNvSpPr>
            <a:spLocks noGrp="1" noChangeArrowheads="1"/>
          </p:cNvSpPr>
          <p:nvPr>
            <p:ph type="body" idx="1"/>
          </p:nvPr>
        </p:nvSpPr>
        <p:spPr/>
        <p:txBody>
          <a:bodyPr/>
          <a:lstStyle/>
          <a:p>
            <a:pPr algn="ctr"/>
            <a:r>
              <a:rPr lang="en-US" sz="4800"/>
              <a:t>“That if thou shalt confess with thy mouth the Lord Jesus, and shalt believe in thine heart that God hath raised Him from the dead, thou shalt be saved.”</a:t>
            </a: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lIns="92075" tIns="46038" rIns="92075" bIns="46038">
            <a:normAutofit fontScale="90000"/>
          </a:bodyPr>
          <a:lstStyle/>
          <a:p>
            <a:r>
              <a:rPr lang="en-US" sz="3600" b="1"/>
              <a:t>THE CYCLES WHEREIN CIVILIZATIONS RISE AND FALL</a:t>
            </a:r>
          </a:p>
        </p:txBody>
      </p:sp>
      <p:sp>
        <p:nvSpPr>
          <p:cNvPr id="25603" name="Rectangle 3"/>
          <p:cNvSpPr>
            <a:spLocks noGrp="1" noChangeArrowheads="1"/>
          </p:cNvSpPr>
          <p:nvPr>
            <p:ph type="body" idx="1"/>
          </p:nvPr>
        </p:nvSpPr>
        <p:spPr>
          <a:xfrm>
            <a:off x="0" y="1600200"/>
            <a:ext cx="9144000" cy="5257800"/>
          </a:xfrm>
          <a:noFill/>
          <a:ln/>
        </p:spPr>
        <p:txBody>
          <a:bodyPr lIns="92075" tIns="46038" rIns="92075" bIns="46038"/>
          <a:lstStyle/>
          <a:p>
            <a:r>
              <a:rPr lang="en-US" b="1"/>
              <a:t>“From </a:t>
            </a:r>
            <a:r>
              <a:rPr lang="en-US" b="1" i="1" u="sng">
                <a:solidFill>
                  <a:srgbClr val="FFFF00"/>
                </a:solidFill>
                <a:effectLst>
                  <a:outerShdw blurRad="38100" dist="38100" dir="2700000" algn="tl">
                    <a:srgbClr val="FFFFFF"/>
                  </a:outerShdw>
                </a:effectLst>
              </a:rPr>
              <a:t>bondage</a:t>
            </a:r>
            <a:r>
              <a:rPr lang="en-US" b="1"/>
              <a:t>, comes spiritual faith.</a:t>
            </a:r>
          </a:p>
          <a:p>
            <a:r>
              <a:rPr lang="en-US" b="1"/>
              <a:t>From spiritual faith, comes courage.</a:t>
            </a:r>
          </a:p>
          <a:p>
            <a:r>
              <a:rPr lang="en-US" b="1"/>
              <a:t>From courage, comes liberty. </a:t>
            </a:r>
          </a:p>
          <a:p>
            <a:r>
              <a:rPr lang="en-US" b="1"/>
              <a:t>From liberty, comes abundance.</a:t>
            </a:r>
          </a:p>
          <a:p>
            <a:r>
              <a:rPr lang="en-US" b="1"/>
              <a:t>From abundance, comes complacency. </a:t>
            </a:r>
          </a:p>
          <a:p>
            <a:r>
              <a:rPr lang="en-US" b="1"/>
              <a:t>From complacency, comes apathy.</a:t>
            </a:r>
          </a:p>
          <a:p>
            <a:r>
              <a:rPr lang="en-US" b="1"/>
              <a:t>From apathy, comes dependency.</a:t>
            </a:r>
          </a:p>
          <a:p>
            <a:r>
              <a:rPr lang="en-US" b="1"/>
              <a:t>From dependency, comes </a:t>
            </a:r>
            <a:r>
              <a:rPr lang="en-US" b="1" i="1" u="sng">
                <a:solidFill>
                  <a:srgbClr val="FFFF00"/>
                </a:solidFill>
                <a:effectLst>
                  <a:outerShdw blurRad="38100" dist="38100" dir="2700000" algn="tl">
                    <a:srgbClr val="FFFFFF"/>
                  </a:outerShdw>
                </a:effectLst>
              </a:rPr>
              <a:t>bondage</a:t>
            </a:r>
            <a:r>
              <a:rPr lang="en-US" b="1"/>
              <a:t>.”</a:t>
            </a:r>
          </a:p>
        </p:txBody>
      </p:sp>
      <p:sp>
        <p:nvSpPr>
          <p:cNvPr id="25604" name="Line 4"/>
          <p:cNvSpPr>
            <a:spLocks noChangeShapeType="1"/>
          </p:cNvSpPr>
          <p:nvPr/>
        </p:nvSpPr>
        <p:spPr bwMode="auto">
          <a:xfrm>
            <a:off x="2971800" y="2133600"/>
            <a:ext cx="3352800" cy="3657600"/>
          </a:xfrm>
          <a:prstGeom prst="line">
            <a:avLst/>
          </a:prstGeom>
          <a:noFill/>
          <a:ln w="28575">
            <a:solidFill>
              <a:schemeClr val="tx1"/>
            </a:solidFill>
            <a:round/>
            <a:headEnd type="none" w="sm" len="sm"/>
            <a:tailEnd type="triangle" w="sm" len="sm"/>
          </a:ln>
          <a:effectLst/>
        </p:spPr>
        <p:txBody>
          <a:bodyPr/>
          <a:lstStyle/>
          <a:p>
            <a:endParaRPr lang="en-US"/>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p:spPr>
        <p:txBody>
          <a:bodyPr lIns="92075" tIns="46038" rIns="92075" bIns="46038">
            <a:normAutofit fontScale="90000"/>
          </a:bodyPr>
          <a:lstStyle/>
          <a:p>
            <a:r>
              <a:rPr lang="en-US" sz="3600" b="1"/>
              <a:t>A CIVILIZATION IS ROOTED IN A </a:t>
            </a:r>
            <a:r>
              <a:rPr lang="en-US" sz="3600" b="1" u="sng">
                <a:solidFill>
                  <a:srgbClr val="FFFF00"/>
                </a:solidFill>
              </a:rPr>
              <a:t>WORLDVIEW</a:t>
            </a:r>
          </a:p>
        </p:txBody>
      </p:sp>
      <p:sp>
        <p:nvSpPr>
          <p:cNvPr id="26627" name="Rectangle 3"/>
          <p:cNvSpPr>
            <a:spLocks noGrp="1" noChangeArrowheads="1"/>
          </p:cNvSpPr>
          <p:nvPr>
            <p:ph type="body" idx="1"/>
          </p:nvPr>
        </p:nvSpPr>
        <p:spPr>
          <a:noFill/>
          <a:ln/>
        </p:spPr>
        <p:txBody>
          <a:bodyPr lIns="92075" tIns="46038" rIns="92075" bIns="46038"/>
          <a:lstStyle/>
          <a:p>
            <a:r>
              <a:rPr lang="en-US" b="1"/>
              <a:t>A worldview is the sum total of the </a:t>
            </a:r>
            <a:r>
              <a:rPr lang="en-US" sz="3600" b="1" u="sng">
                <a:solidFill>
                  <a:srgbClr val="FF66FF"/>
                </a:solidFill>
                <a:effectLst>
                  <a:outerShdw blurRad="38100" dist="38100" dir="2700000" algn="tl">
                    <a:srgbClr val="FFFFFF"/>
                  </a:outerShdw>
                </a:effectLst>
              </a:rPr>
              <a:t>ideas</a:t>
            </a:r>
            <a:r>
              <a:rPr lang="en-US" b="1"/>
              <a:t> (assumptions) which function as its base.</a:t>
            </a:r>
          </a:p>
          <a:p>
            <a:r>
              <a:rPr lang="en-US" b="1"/>
              <a:t>The </a:t>
            </a:r>
            <a:r>
              <a:rPr lang="en-US" sz="3600" b="1" u="sng">
                <a:solidFill>
                  <a:srgbClr val="FF66FF"/>
                </a:solidFill>
                <a:effectLst>
                  <a:outerShdw blurRad="38100" dist="38100" dir="2700000" algn="tl">
                    <a:srgbClr val="FFFFFF"/>
                  </a:outerShdw>
                </a:effectLst>
              </a:rPr>
              <a:t>ideas</a:t>
            </a:r>
            <a:r>
              <a:rPr lang="en-US" b="1"/>
              <a:t> (assumptions) which make up a </a:t>
            </a:r>
            <a:r>
              <a:rPr lang="en-US" b="1" u="sng">
                <a:solidFill>
                  <a:srgbClr val="FFFF00"/>
                </a:solidFill>
                <a:effectLst>
                  <a:outerShdw blurRad="38100" dist="38100" dir="2700000" algn="tl">
                    <a:srgbClr val="FFFFFF"/>
                  </a:outerShdw>
                </a:effectLst>
              </a:rPr>
              <a:t>worldview reach into every area of life</a:t>
            </a:r>
            <a:r>
              <a:rPr lang="en-US" b="1"/>
              <a:t>: Theology,  Philosophy,  Ethics,  Science, Psychology,  Sociology,  Law,  Politics, Economics, History, Art and Music. </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p:spPr>
        <p:txBody>
          <a:bodyPr lIns="92075" tIns="46038" rIns="92075" bIns="46038"/>
          <a:lstStyle/>
          <a:p>
            <a:r>
              <a:rPr lang="en-US" sz="4000" b="1">
                <a:solidFill>
                  <a:srgbClr val="FFFF00"/>
                </a:solidFill>
              </a:rPr>
              <a:t>WORLDVIEW = A SYSTEM OF BELIEFS</a:t>
            </a:r>
          </a:p>
        </p:txBody>
      </p:sp>
      <p:sp>
        <p:nvSpPr>
          <p:cNvPr id="27651" name="Rectangle 3"/>
          <p:cNvSpPr>
            <a:spLocks noGrp="1" noChangeArrowheads="1"/>
          </p:cNvSpPr>
          <p:nvPr>
            <p:ph type="body" idx="1"/>
          </p:nvPr>
        </p:nvSpPr>
        <p:spPr>
          <a:noFill/>
          <a:ln/>
        </p:spPr>
        <p:txBody>
          <a:bodyPr lIns="92075" tIns="46038" rIns="92075" bIns="46038"/>
          <a:lstStyle/>
          <a:p>
            <a:r>
              <a:rPr lang="en-US" sz="3400" b="1"/>
              <a:t>Your worldview is your system of </a:t>
            </a:r>
            <a:r>
              <a:rPr lang="en-US" sz="3400" b="1" u="sng">
                <a:solidFill>
                  <a:srgbClr val="FFFF00"/>
                </a:solidFill>
                <a:effectLst>
                  <a:outerShdw blurRad="38100" dist="38100" dir="2700000" algn="tl">
                    <a:srgbClr val="FFFFFF"/>
                  </a:outerShdw>
                </a:effectLst>
              </a:rPr>
              <a:t>beliefs</a:t>
            </a:r>
            <a:r>
              <a:rPr lang="en-US" sz="3400" b="1"/>
              <a:t>.</a:t>
            </a:r>
          </a:p>
          <a:p>
            <a:r>
              <a:rPr lang="en-US" sz="3400" b="1"/>
              <a:t>Your worldview (beliefs) establishes your </a:t>
            </a:r>
            <a:r>
              <a:rPr lang="en-US" sz="3400" b="1" u="sng">
                <a:solidFill>
                  <a:srgbClr val="FFFF00"/>
                </a:solidFill>
                <a:effectLst>
                  <a:outerShdw blurRad="38100" dist="38100" dir="2700000" algn="tl">
                    <a:srgbClr val="FFFFFF"/>
                  </a:outerShdw>
                </a:effectLst>
              </a:rPr>
              <a:t>values</a:t>
            </a:r>
            <a:r>
              <a:rPr lang="en-US" sz="3400" b="1"/>
              <a:t>.</a:t>
            </a:r>
          </a:p>
          <a:p>
            <a:r>
              <a:rPr lang="en-US" sz="3400" b="1"/>
              <a:t>Your values determine your </a:t>
            </a:r>
            <a:r>
              <a:rPr lang="en-US" sz="3400" b="1" u="sng">
                <a:solidFill>
                  <a:srgbClr val="FFFF00"/>
                </a:solidFill>
                <a:effectLst>
                  <a:outerShdw blurRad="38100" dist="38100" dir="2700000" algn="tl">
                    <a:srgbClr val="FFFFFF"/>
                  </a:outerShdw>
                </a:effectLst>
              </a:rPr>
              <a:t>behavior</a:t>
            </a:r>
            <a:r>
              <a:rPr lang="en-US" sz="3400" b="1"/>
              <a:t>.</a:t>
            </a:r>
          </a:p>
          <a:p>
            <a:r>
              <a:rPr lang="en-US" sz="3400" b="1" u="sng"/>
              <a:t>“For as he thinketh in his heart, so is he.”</a:t>
            </a:r>
            <a:r>
              <a:rPr lang="en-US" sz="3400" b="1"/>
              <a:t>  		       Proverbs 23:7a </a:t>
            </a:r>
            <a:r>
              <a:rPr lang="en-US" sz="3000" b="1"/>
              <a:t>KJV</a:t>
            </a:r>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p:spPr>
        <p:txBody>
          <a:bodyPr lIns="92075" tIns="46038" rIns="92075" bIns="46038"/>
          <a:lstStyle/>
          <a:p>
            <a:r>
              <a:rPr lang="en-US" sz="3400" b="1">
                <a:solidFill>
                  <a:srgbClr val="FF66FF"/>
                </a:solidFill>
              </a:rPr>
              <a:t>EXAMPLE</a:t>
            </a:r>
            <a:r>
              <a:rPr lang="en-US" sz="3400" b="1">
                <a:solidFill>
                  <a:schemeClr val="accent2"/>
                </a:solidFill>
              </a:rPr>
              <a:t>:</a:t>
            </a:r>
            <a:r>
              <a:rPr lang="en-US" sz="3400" b="1"/>
              <a:t> ETHICS OF HUMANISTS IS </a:t>
            </a:r>
            <a:r>
              <a:rPr lang="en-US" sz="3400" b="1">
                <a:solidFill>
                  <a:srgbClr val="FFFF00"/>
                </a:solidFill>
              </a:rPr>
              <a:t>MORAL RELATIVISM</a:t>
            </a:r>
          </a:p>
        </p:txBody>
      </p:sp>
      <p:sp>
        <p:nvSpPr>
          <p:cNvPr id="28675" name="Rectangle 3"/>
          <p:cNvSpPr>
            <a:spLocks noGrp="1" noChangeArrowheads="1"/>
          </p:cNvSpPr>
          <p:nvPr>
            <p:ph type="body" idx="1"/>
          </p:nvPr>
        </p:nvSpPr>
        <p:spPr>
          <a:noFill/>
          <a:ln/>
        </p:spPr>
        <p:txBody>
          <a:bodyPr lIns="92075" tIns="46038" rIns="92075" bIns="46038"/>
          <a:lstStyle/>
          <a:p>
            <a:r>
              <a:rPr lang="en-US" b="1">
                <a:solidFill>
                  <a:srgbClr val="FFFF00"/>
                </a:solidFill>
                <a:effectLst>
                  <a:outerShdw blurRad="38100" dist="38100" dir="2700000" algn="tl">
                    <a:srgbClr val="FFFFFF"/>
                  </a:outerShdw>
                </a:effectLst>
              </a:rPr>
              <a:t>“Moral Relativism”</a:t>
            </a:r>
            <a:r>
              <a:rPr lang="en-US" b="1">
                <a:solidFill>
                  <a:srgbClr val="FF0033"/>
                </a:solidFill>
                <a:effectLst>
                  <a:outerShdw blurRad="38100" dist="38100" dir="2700000" algn="tl">
                    <a:srgbClr val="FFFFFF"/>
                  </a:outerShdw>
                </a:effectLst>
              </a:rPr>
              <a:t> </a:t>
            </a:r>
            <a:r>
              <a:rPr lang="en-US" b="1"/>
              <a:t>is the idea of the Humanists that there are </a:t>
            </a:r>
            <a:r>
              <a:rPr lang="en-US" sz="2800" b="1" u="sng">
                <a:solidFill>
                  <a:srgbClr val="FFFF00"/>
                </a:solidFill>
                <a:effectLst>
                  <a:outerShdw blurRad="38100" dist="38100" dir="2700000" algn="tl">
                    <a:srgbClr val="FFFFFF"/>
                  </a:outerShdw>
                </a:effectLst>
              </a:rPr>
              <a:t>NO ABSOLUTES</a:t>
            </a:r>
          </a:p>
          <a:p>
            <a:r>
              <a:rPr lang="en-US" b="1"/>
              <a:t>If a professor teaches that there are no absolutes, a pertinent question is: “Are you sure there are no absolutes, Prof.?”</a:t>
            </a:r>
          </a:p>
          <a:p>
            <a:r>
              <a:rPr lang="en-US" b="1"/>
              <a:t>Prof.: “Yes, there is no such thing as an absolute.”</a:t>
            </a:r>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a:ln/>
        </p:spPr>
        <p:txBody>
          <a:bodyPr lIns="92075" tIns="46038" rIns="92075" bIns="46038"/>
          <a:lstStyle/>
          <a:p>
            <a:pPr algn="l"/>
            <a:r>
              <a:rPr lang="en-US" sz="3200" b="1"/>
              <a:t>Student: “Are you </a:t>
            </a:r>
            <a:r>
              <a:rPr lang="en-US" sz="3200" b="1" u="sng">
                <a:solidFill>
                  <a:srgbClr val="FFFF00"/>
                </a:solidFill>
              </a:rPr>
              <a:t>absolutely</a:t>
            </a:r>
            <a:r>
              <a:rPr lang="en-US" sz="3200" b="1"/>
              <a:t> sure, Prof.?”</a:t>
            </a:r>
          </a:p>
        </p:txBody>
      </p:sp>
      <p:sp>
        <p:nvSpPr>
          <p:cNvPr id="29699" name="Rectangle 3"/>
          <p:cNvSpPr>
            <a:spLocks noGrp="1" noChangeArrowheads="1"/>
          </p:cNvSpPr>
          <p:nvPr>
            <p:ph type="body" idx="1"/>
          </p:nvPr>
        </p:nvSpPr>
        <p:spPr>
          <a:xfrm>
            <a:off x="457200" y="1295400"/>
            <a:ext cx="8229600" cy="4838700"/>
          </a:xfrm>
          <a:noFill/>
          <a:ln/>
        </p:spPr>
        <p:txBody>
          <a:bodyPr lIns="92075" tIns="46038" rIns="92075" bIns="46038"/>
          <a:lstStyle/>
          <a:p>
            <a:r>
              <a:rPr lang="en-US" b="1"/>
              <a:t>Prof.: “Well aren’t you a clever student! I will admit that there is one absolute and that is that there are no absolutes.”</a:t>
            </a:r>
          </a:p>
          <a:p>
            <a:r>
              <a:rPr lang="en-US" b="1"/>
              <a:t>Student: “Could there be </a:t>
            </a:r>
            <a:r>
              <a:rPr lang="en-US" b="1">
                <a:solidFill>
                  <a:srgbClr val="FFFF00"/>
                </a:solidFill>
                <a:effectLst>
                  <a:outerShdw blurRad="38100" dist="38100" dir="2700000" algn="tl">
                    <a:srgbClr val="FFFFFF"/>
                  </a:outerShdw>
                </a:effectLst>
              </a:rPr>
              <a:t>two</a:t>
            </a:r>
            <a:r>
              <a:rPr lang="en-US" b="1"/>
              <a:t> absolutes?”</a:t>
            </a:r>
          </a:p>
          <a:p>
            <a:r>
              <a:rPr lang="en-US" b="1"/>
              <a:t>Prof.: “NO!”     Student: “Are you sure?”</a:t>
            </a:r>
          </a:p>
          <a:p>
            <a:r>
              <a:rPr lang="en-US" b="1"/>
              <a:t>Prof.: “Yes, of this I am sure!”</a:t>
            </a:r>
          </a:p>
          <a:p>
            <a:r>
              <a:rPr lang="en-US" b="1"/>
              <a:t>Student: “Are you </a:t>
            </a:r>
            <a:r>
              <a:rPr lang="en-US" b="1" u="sng">
                <a:solidFill>
                  <a:srgbClr val="FFFF00"/>
                </a:solidFill>
                <a:effectLst>
                  <a:outerShdw blurRad="38100" dist="38100" dir="2700000" algn="tl">
                    <a:srgbClr val="FFFFFF"/>
                  </a:outerShdw>
                </a:effectLst>
              </a:rPr>
              <a:t>absolutely</a:t>
            </a:r>
            <a:r>
              <a:rPr lang="en-US" b="1"/>
              <a:t> sure?”</a:t>
            </a:r>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0"/>
            <a:ext cx="8229600" cy="1066800"/>
          </a:xfrm>
          <a:noFill/>
          <a:ln/>
        </p:spPr>
        <p:txBody>
          <a:bodyPr lIns="92075" tIns="46038" rIns="92075" bIns="46038"/>
          <a:lstStyle/>
          <a:p>
            <a:r>
              <a:rPr lang="en-US" b="1" u="sng">
                <a:solidFill>
                  <a:srgbClr val="FFFF00"/>
                </a:solidFill>
              </a:rPr>
              <a:t>MORAL   RELATIVISM</a:t>
            </a:r>
          </a:p>
        </p:txBody>
      </p:sp>
      <p:sp>
        <p:nvSpPr>
          <p:cNvPr id="30723" name="Rectangle 3"/>
          <p:cNvSpPr>
            <a:spLocks noGrp="1" noChangeArrowheads="1"/>
          </p:cNvSpPr>
          <p:nvPr>
            <p:ph type="body" idx="1"/>
          </p:nvPr>
        </p:nvSpPr>
        <p:spPr>
          <a:xfrm>
            <a:off x="457200" y="914400"/>
            <a:ext cx="8229600" cy="5219700"/>
          </a:xfrm>
          <a:noFill/>
          <a:ln/>
        </p:spPr>
        <p:txBody>
          <a:bodyPr lIns="92075" tIns="46038" rIns="92075" bIns="46038"/>
          <a:lstStyle/>
          <a:p>
            <a:r>
              <a:rPr lang="en-US" b="1"/>
              <a:t>“Is it a </a:t>
            </a:r>
            <a:r>
              <a:rPr lang="en-US" b="1">
                <a:solidFill>
                  <a:srgbClr val="FF66FF"/>
                </a:solidFill>
                <a:effectLst>
                  <a:outerShdw blurRad="38100" dist="38100" dir="2700000" algn="tl">
                    <a:srgbClr val="FFFFFF"/>
                  </a:outerShdw>
                </a:effectLst>
              </a:rPr>
              <a:t>moral absolute</a:t>
            </a:r>
            <a:r>
              <a:rPr lang="en-US" b="1"/>
              <a:t> that it is wrong for a student to murder their professor?”</a:t>
            </a:r>
          </a:p>
          <a:p>
            <a:r>
              <a:rPr lang="en-US" b="1"/>
              <a:t>“Is it a </a:t>
            </a:r>
            <a:r>
              <a:rPr lang="en-US" b="1">
                <a:solidFill>
                  <a:srgbClr val="FF66FF"/>
                </a:solidFill>
                <a:effectLst>
                  <a:outerShdw blurRad="38100" dist="38100" dir="2700000" algn="tl">
                    <a:srgbClr val="FFFFFF"/>
                  </a:outerShdw>
                </a:effectLst>
              </a:rPr>
              <a:t>moral absolute</a:t>
            </a:r>
            <a:r>
              <a:rPr lang="en-US" b="1"/>
              <a:t> that the mass killings of Hitler were wrong?” [911]</a:t>
            </a:r>
          </a:p>
          <a:p>
            <a:r>
              <a:rPr lang="en-US" b="1"/>
              <a:t>“Is it a </a:t>
            </a:r>
            <a:r>
              <a:rPr lang="en-US" b="1">
                <a:solidFill>
                  <a:srgbClr val="FF66FF"/>
                </a:solidFill>
                <a:effectLst>
                  <a:outerShdw blurRad="38100" dist="38100" dir="2700000" algn="tl">
                    <a:srgbClr val="FFFFFF"/>
                  </a:outerShdw>
                </a:effectLst>
              </a:rPr>
              <a:t>moral absolute</a:t>
            </a:r>
            <a:r>
              <a:rPr lang="en-US" b="1"/>
              <a:t> that we should not torture babies for fun?”</a:t>
            </a:r>
          </a:p>
          <a:p>
            <a:r>
              <a:rPr lang="en-US" b="1"/>
              <a:t>“Is it a </a:t>
            </a:r>
            <a:r>
              <a:rPr lang="en-US" b="1">
                <a:solidFill>
                  <a:srgbClr val="FF66FF"/>
                </a:solidFill>
                <a:effectLst>
                  <a:outerShdw blurRad="38100" dist="38100" dir="2700000" algn="tl">
                    <a:srgbClr val="FFFFFF"/>
                  </a:outerShdw>
                </a:effectLst>
              </a:rPr>
              <a:t>moral absolute</a:t>
            </a:r>
            <a:r>
              <a:rPr lang="en-US" b="1"/>
              <a:t> that the murder of     young at T. Sq., in China was wrong?”</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EMERGING VS EMERGENT</a:t>
            </a:r>
            <a:endParaRPr lang="en-US" dirty="0"/>
          </a:p>
        </p:txBody>
      </p:sp>
      <p:sp>
        <p:nvSpPr>
          <p:cNvPr id="3" name="Content Placeholder 2"/>
          <p:cNvSpPr>
            <a:spLocks noGrp="1"/>
          </p:cNvSpPr>
          <p:nvPr>
            <p:ph idx="1"/>
          </p:nvPr>
        </p:nvSpPr>
        <p:spPr>
          <a:xfrm>
            <a:off x="0" y="1600200"/>
            <a:ext cx="9144000" cy="5257800"/>
          </a:xfrm>
        </p:spPr>
        <p:txBody>
          <a:bodyPr/>
          <a:lstStyle/>
          <a:p>
            <a:r>
              <a:rPr lang="en-US" dirty="0" smtClean="0"/>
              <a:t>“Emerging is the wider, informal, global, ecclesial (church centered) focus of the movement, while Emergent is an official organization in the U.S. and the U.K. Emergent Village, the organization, is directed by Tony Jones, a Ph.D. student at Princeton Theological Seminary…. Other names connected with Emergent Village include Doug </a:t>
            </a:r>
            <a:r>
              <a:rPr lang="en-US" dirty="0" err="1" smtClean="0"/>
              <a:t>Pagitt</a:t>
            </a:r>
            <a:r>
              <a:rPr lang="en-US" dirty="0" smtClean="0"/>
              <a:t>, Chris </a:t>
            </a:r>
            <a:r>
              <a:rPr lang="en-US" dirty="0" err="1" smtClean="0"/>
              <a:t>Seay</a:t>
            </a:r>
            <a:r>
              <a:rPr lang="en-US" dirty="0" smtClean="0"/>
              <a:t>, Tim Keel, Karen Ward, Ivy Beckwith, Brian McLaren, and Mark </a:t>
            </a:r>
            <a:r>
              <a:rPr lang="en-US" dirty="0" err="1" smtClean="0"/>
              <a:t>Oestreicher</a:t>
            </a:r>
            <a:r>
              <a:rPr lang="en-US" dirty="0" smtClean="0"/>
              <a:t>. Emergent U.K. is directed by Jason Clark.”           Scott McKnight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a:buNone/>
            </a:pPr>
            <a:r>
              <a:rPr lang="en-US" dirty="0" smtClean="0"/>
              <a:t>“Emerging catches into one term the global reshaping of how to “do church” in postmodern culture. It has no central offices, and it is as varied as evangelicalism itself. If I were to point to one centrist expression of the emerging movement in the U.S., it would be Dan Kimball’s Vintage Church in Santa Cruz, CA. His U.K. counterpart is Andrew Jones….”</a:t>
            </a:r>
          </a:p>
          <a:p>
            <a:pPr algn="ctr">
              <a:buNone/>
            </a:pPr>
            <a:r>
              <a:rPr lang="en-US" dirty="0" smtClean="0"/>
              <a:t>Scot McKnight, </a:t>
            </a:r>
            <a:r>
              <a:rPr lang="en-US" i="1" dirty="0" smtClean="0"/>
              <a:t>Five Streams of the Emerging Church: Key elements of the most controversial and misunderstood movement in the church today.</a:t>
            </a:r>
          </a:p>
          <a:p>
            <a:pPr algn="ctr">
              <a:buNone/>
            </a:pPr>
            <a:r>
              <a:rPr lang="en-US" dirty="0" smtClean="0"/>
              <a:t>(Posted 1/19/2007 see blog: JesusCreed.org)</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9144000" cy="3810000"/>
          </a:xfrm>
        </p:spPr>
        <p:txBody>
          <a:bodyPr/>
          <a:lstStyle/>
          <a:p>
            <a:pPr algn="ctr">
              <a:buNone/>
            </a:pPr>
            <a:r>
              <a:rPr lang="en-US" dirty="0" smtClean="0"/>
              <a:t>“Frankly, the emerging movement loves ideas and theology. It just doesn’t have an airtight system or statement of faith. We believe the Great Tradition offers various ways of telling the truth about God’s redemption in Christ, but we don’t believe any one theology gets it absolutely right.”</a:t>
            </a:r>
          </a:p>
          <a:p>
            <a:pPr algn="ctr">
              <a:buNone/>
            </a:pPr>
            <a:r>
              <a:rPr lang="en-US" dirty="0" smtClean="0"/>
              <a:t>Scot McKnight, </a:t>
            </a:r>
            <a:r>
              <a:rPr lang="en-US" i="1" dirty="0" smtClean="0"/>
              <a:t>Five Streams of the Emerging Church</a:t>
            </a:r>
            <a:endParaRPr lang="en-US"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TotalTime>
  <Words>4383</Words>
  <Application>Microsoft Office PowerPoint</Application>
  <PresentationFormat>On-screen Show (4:3)</PresentationFormat>
  <Paragraphs>264</Paragraphs>
  <Slides>67</Slides>
  <Notes>67</Notes>
  <HiddenSlides>1</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Office Theme</vt:lpstr>
      <vt:lpstr>MOVING TOWARD CATHOLICISM A Look at the Emerging Church</vt:lpstr>
      <vt:lpstr>PROVERBS 14:12</vt:lpstr>
      <vt:lpstr>2 CORINTHIANS 11:3</vt:lpstr>
      <vt:lpstr>GENESIS 3:1</vt:lpstr>
      <vt:lpstr>A BIT OF HISTORY (As I see it.) (With some notable exceptions)</vt:lpstr>
      <vt:lpstr>Slide 6</vt:lpstr>
      <vt:lpstr>EMERGING VS EMERGENT</vt:lpstr>
      <vt:lpstr>Slide 8</vt:lpstr>
      <vt:lpstr>Slide 9</vt:lpstr>
      <vt:lpstr>Scot McKnight continues:</vt:lpstr>
      <vt:lpstr>Slide 11</vt:lpstr>
      <vt:lpstr>WHAT DOES THE BIBLE SAY?</vt:lpstr>
      <vt:lpstr>EMERGING CHURCH MORAL RELATIVISM: HOMOSEXUAL ITY IS AN ALTERNATIVE LIFESTYLE</vt:lpstr>
      <vt:lpstr> Leviticus 18:22, Homosexuality is an    abomination. </vt:lpstr>
      <vt:lpstr> Lesbianism “...is against nature.”</vt:lpstr>
      <vt:lpstr>IDEAS HAVE CONSEQUENCES</vt:lpstr>
      <vt:lpstr>angel of light.”  (II Cor. 11:13,14)</vt:lpstr>
      <vt:lpstr>HOW DID WE GET TO NOW?</vt:lpstr>
      <vt:lpstr> 1805: Harvard goes Unitarian (Jesus is not God = denial of the Trinity)</vt:lpstr>
      <vt:lpstr> in the Struggle for Life = (EVOLUTION = 1859!)</vt:lpstr>
      <vt:lpstr>1929: First Humanist Church of N. Y. City   Established by Charles Francis Potter</vt:lpstr>
      <vt:lpstr>THE 1960’S</vt:lpstr>
      <vt:lpstr>1961: (Torcaso vs Watkins) Humanism a religion protected by 1st amendment (501c 3)</vt:lpstr>
      <vt:lpstr>1982: (McLean vs Arkansas) Law mandating creation and evolution banned </vt:lpstr>
      <vt:lpstr>POSTMODERNISM IS IN!</vt:lpstr>
      <vt:lpstr>DECONSTRUCTIONISM IS A PART OF POSTMODERNISM</vt:lpstr>
      <vt:lpstr>Slide 27</vt:lpstr>
      <vt:lpstr>Bill Honsberger, honzl@msn.com says:</vt:lpstr>
      <vt:lpstr>Bill Honsberger, honzl@msn.com says:</vt:lpstr>
      <vt:lpstr>Bill Honsberger, honzl@msn.com says:</vt:lpstr>
      <vt:lpstr>THE BIBLE IS OBJECTIVE, CERTAIN TRUE TRUTH!</vt:lpstr>
      <vt:lpstr>POSTMODERNISM PENETRATES CHRISTIANITY VIA: THE “EMERGING CHURCH.”</vt:lpstr>
      <vt:lpstr>Slide 33</vt:lpstr>
      <vt:lpstr>Slide 34</vt:lpstr>
      <vt:lpstr>HANG ON A MINUTE….</vt:lpstr>
      <vt:lpstr>“I am made all things to all men,”</vt:lpstr>
      <vt:lpstr>Slide 37</vt:lpstr>
      <vt:lpstr>1 Corinthians 8:8-13</vt:lpstr>
      <vt:lpstr>Slide 39</vt:lpstr>
      <vt:lpstr>“I am made all things to all men,”</vt:lpstr>
      <vt:lpstr>POSTMODERNISTS CLAIM:</vt:lpstr>
      <vt:lpstr>Slide 42</vt:lpstr>
      <vt:lpstr>Slide 43</vt:lpstr>
      <vt:lpstr>Slide 44</vt:lpstr>
      <vt:lpstr>Slide 45</vt:lpstr>
      <vt:lpstr>Slide 46</vt:lpstr>
      <vt:lpstr>Slide 47</vt:lpstr>
      <vt:lpstr>Slide 48</vt:lpstr>
      <vt:lpstr>PSALM 19:7-9</vt:lpstr>
      <vt:lpstr>Christianity Today, November 13, 2006 “A Guide to the Christian Practice of Contemplation.” </vt:lpstr>
      <vt:lpstr>Slide 51</vt:lpstr>
      <vt:lpstr>Slide 52</vt:lpstr>
      <vt:lpstr>Christianity Today is Pro-Catholic.</vt:lpstr>
      <vt:lpstr>ONE EXAMPLE:</vt:lpstr>
      <vt:lpstr>HEBREWS 13:8-9</vt:lpstr>
      <vt:lpstr>GALATIANS 6:7-8</vt:lpstr>
      <vt:lpstr>ACTS 4:12</vt:lpstr>
      <vt:lpstr>JOHN 14:6</vt:lpstr>
      <vt:lpstr>FAMILIES OF AMERICA:</vt:lpstr>
      <vt:lpstr>ROMANS 5:8</vt:lpstr>
      <vt:lpstr>ROMANS 10:9</vt:lpstr>
      <vt:lpstr>THE CYCLES WHEREIN CIVILIZATIONS RISE AND FALL</vt:lpstr>
      <vt:lpstr>A CIVILIZATION IS ROOTED IN A WORLDVIEW</vt:lpstr>
      <vt:lpstr>WORLDVIEW = A SYSTEM OF BELIEFS</vt:lpstr>
      <vt:lpstr>EXAMPLE: ETHICS OF HUMANISTS IS MORAL RELATIVISM</vt:lpstr>
      <vt:lpstr>Student: “Are you absolutely sure, Prof.?”</vt:lpstr>
      <vt:lpstr>MORAL   RELATIVISM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TOWARD CATHOLICISM</dc:title>
  <dc:creator> </dc:creator>
  <cp:lastModifiedBy> </cp:lastModifiedBy>
  <cp:revision>77</cp:revision>
  <dcterms:created xsi:type="dcterms:W3CDTF">2007-07-26T15:48:35Z</dcterms:created>
  <dcterms:modified xsi:type="dcterms:W3CDTF">2008-07-14T21:17:07Z</dcterms:modified>
</cp:coreProperties>
</file>